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70" r:id="rId6"/>
    <p:sldMasterId id="2147483690" r:id="rId7"/>
  </p:sldMasterIdLst>
  <p:notesMasterIdLst>
    <p:notesMasterId r:id="rId58"/>
  </p:notesMasterIdLst>
  <p:sldIdLst>
    <p:sldId id="259" r:id="rId8"/>
    <p:sldId id="1516" r:id="rId9"/>
    <p:sldId id="1449" r:id="rId10"/>
    <p:sldId id="1517" r:id="rId11"/>
    <p:sldId id="272" r:id="rId12"/>
    <p:sldId id="1485" r:id="rId13"/>
    <p:sldId id="1468" r:id="rId14"/>
    <p:sldId id="284" r:id="rId15"/>
    <p:sldId id="1472" r:id="rId16"/>
    <p:sldId id="1492" r:id="rId17"/>
    <p:sldId id="1450" r:id="rId18"/>
    <p:sldId id="1447" r:id="rId19"/>
    <p:sldId id="280" r:id="rId20"/>
    <p:sldId id="278" r:id="rId21"/>
    <p:sldId id="281" r:id="rId22"/>
    <p:sldId id="1494" r:id="rId23"/>
    <p:sldId id="1467" r:id="rId24"/>
    <p:sldId id="269" r:id="rId25"/>
    <p:sldId id="1466" r:id="rId26"/>
    <p:sldId id="1486" r:id="rId27"/>
    <p:sldId id="1488" r:id="rId28"/>
    <p:sldId id="1495" r:id="rId29"/>
    <p:sldId id="1469" r:id="rId30"/>
    <p:sldId id="1455" r:id="rId31"/>
    <p:sldId id="1489" r:id="rId32"/>
    <p:sldId id="1496" r:id="rId33"/>
    <p:sldId id="1508" r:id="rId34"/>
    <p:sldId id="1498" r:id="rId35"/>
    <p:sldId id="1507" r:id="rId36"/>
    <p:sldId id="1499" r:id="rId37"/>
    <p:sldId id="1500" r:id="rId38"/>
    <p:sldId id="1490" r:id="rId39"/>
    <p:sldId id="1509" r:id="rId40"/>
    <p:sldId id="1510" r:id="rId41"/>
    <p:sldId id="1511" r:id="rId42"/>
    <p:sldId id="1506" r:id="rId43"/>
    <p:sldId id="1491" r:id="rId44"/>
    <p:sldId id="1457" r:id="rId45"/>
    <p:sldId id="1460" r:id="rId46"/>
    <p:sldId id="1512" r:id="rId47"/>
    <p:sldId id="1501" r:id="rId48"/>
    <p:sldId id="1461" r:id="rId49"/>
    <p:sldId id="1465" r:id="rId50"/>
    <p:sldId id="1513" r:id="rId51"/>
    <p:sldId id="1514" r:id="rId52"/>
    <p:sldId id="1453" r:id="rId53"/>
    <p:sldId id="1464" r:id="rId54"/>
    <p:sldId id="1446" r:id="rId55"/>
    <p:sldId id="1515" r:id="rId56"/>
    <p:sldId id="274"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Gill Sans MT" panose="020B0502020104020203" pitchFamily="34" charset="77"/>
      <p:regular r:id="rId63"/>
      <p:bold r:id="rId64"/>
      <p:italic r:id="rId65"/>
      <p:boldItalic r:id="rId66"/>
    </p:embeddedFont>
    <p:embeddedFont>
      <p:font typeface="Segoe UI" panose="020B0502040204020203" pitchFamily="34" charset="0"/>
      <p:regular r:id="rId67"/>
      <p:bold r:id="rId68"/>
      <p:italic r:id="rId69"/>
      <p:boldItalic r:id="rId70"/>
    </p:embeddedFont>
    <p:embeddedFont>
      <p:font typeface="Wingdings 3" pitchFamily="2" charset="2"/>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Darcee" initials="SD" lastIdx="16" clrIdx="0">
    <p:extLst>
      <p:ext uri="{19B8F6BF-5375-455C-9EA6-DF929625EA0E}">
        <p15:presenceInfo xmlns:p15="http://schemas.microsoft.com/office/powerpoint/2012/main" userId="S::dsimon@air.org::6b22f4de-a2a4-46b1-90d9-60bbd7383efd" providerId="AD"/>
      </p:ext>
    </p:extLst>
  </p:cmAuthor>
  <p:cmAuthor id="2" name="Sullivan, Gretchen" initials="SG" lastIdx="11" clrIdx="1">
    <p:extLst>
      <p:ext uri="{19B8F6BF-5375-455C-9EA6-DF929625EA0E}">
        <p15:presenceInfo xmlns:p15="http://schemas.microsoft.com/office/powerpoint/2012/main" userId="S::gsullivan@air.org::1fe3a56a-c5af-4153-917d-eb593642dd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257"/>
    <a:srgbClr val="00162E"/>
    <a:srgbClr val="5DB5B6"/>
    <a:srgbClr val="0F6A6B"/>
    <a:srgbClr val="9DADB5"/>
    <a:srgbClr val="5F6862"/>
    <a:srgbClr val="535355"/>
    <a:srgbClr val="B44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435B8-5DE1-4FA0-9A7F-163FED88F04A}" v="73" dt="2022-06-17T17:41:14.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60061" autoAdjust="0"/>
  </p:normalViewPr>
  <p:slideViewPr>
    <p:cSldViewPr snapToGrid="0">
      <p:cViewPr varScale="1">
        <p:scale>
          <a:sx n="66" d="100"/>
          <a:sy n="66" d="100"/>
        </p:scale>
        <p:origin x="1248"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font" Target="fonts/font3.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6.fntdata"/><Relationship Id="rId69" Type="http://schemas.openxmlformats.org/officeDocument/2006/relationships/font" Target="fonts/font11.fntdata"/><Relationship Id="rId77"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font" Target="fonts/font13.fntdata"/><Relationship Id="rId2" Type="http://schemas.openxmlformats.org/officeDocument/2006/relationships/customXml" Target="../customXml/item2.xml"/><Relationship Id="rId29" Type="http://schemas.openxmlformats.org/officeDocument/2006/relationships/slide" Target="slides/slide22.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E7217-A9CC-42C2-B1B6-AD685573F6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47E487-FC71-4DB9-B7AA-A31B2082C467}">
      <dgm:prSet phldrT="[Text]"/>
      <dgm:spPr/>
      <dgm:t>
        <a:bodyPr/>
        <a:lstStyle/>
        <a:p>
          <a:r>
            <a:rPr lang="en-US" b="1"/>
            <a:t>Comprehensive Center</a:t>
          </a:r>
          <a:endParaRPr lang="en-US"/>
        </a:p>
      </dgm:t>
    </dgm:pt>
    <dgm:pt modelId="{2BE67F29-47F3-4E9F-A740-379C8159E9C3}" type="parTrans" cxnId="{D00063DD-15E4-4EA2-9FE5-9A52B3052505}">
      <dgm:prSet/>
      <dgm:spPr/>
      <dgm:t>
        <a:bodyPr/>
        <a:lstStyle/>
        <a:p>
          <a:endParaRPr lang="en-US"/>
        </a:p>
      </dgm:t>
    </dgm:pt>
    <dgm:pt modelId="{1B136D1F-0748-4C3E-AE5B-52F3EB6A0E80}" type="sibTrans" cxnId="{D00063DD-15E4-4EA2-9FE5-9A52B3052505}">
      <dgm:prSet/>
      <dgm:spPr/>
      <dgm:t>
        <a:bodyPr/>
        <a:lstStyle/>
        <a:p>
          <a:endParaRPr lang="en-US"/>
        </a:p>
      </dgm:t>
    </dgm:pt>
    <dgm:pt modelId="{7F39385E-ACA4-4627-8366-DF8163DF57B5}">
      <dgm:prSet/>
      <dgm:spPr/>
      <dgm:t>
        <a:bodyPr/>
        <a:lstStyle/>
        <a:p>
          <a:r>
            <a:rPr lang="en-US" b="1"/>
            <a:t>Satellite Center</a:t>
          </a:r>
          <a:endParaRPr lang="en-US"/>
        </a:p>
      </dgm:t>
    </dgm:pt>
    <dgm:pt modelId="{DA8BA38F-B5FD-419F-B473-D0B3857EBC9C}" type="parTrans" cxnId="{C32D21CC-0889-4AF1-85F6-31B84B85B514}">
      <dgm:prSet/>
      <dgm:spPr/>
      <dgm:t>
        <a:bodyPr/>
        <a:lstStyle/>
        <a:p>
          <a:endParaRPr lang="en-US"/>
        </a:p>
      </dgm:t>
    </dgm:pt>
    <dgm:pt modelId="{86F6B199-EE59-46E9-86C6-646466C904D1}" type="sibTrans" cxnId="{C32D21CC-0889-4AF1-85F6-31B84B85B514}">
      <dgm:prSet/>
      <dgm:spPr/>
      <dgm:t>
        <a:bodyPr/>
        <a:lstStyle/>
        <a:p>
          <a:endParaRPr lang="en-US"/>
        </a:p>
      </dgm:t>
    </dgm:pt>
    <dgm:pt modelId="{3E48733A-F9D3-42B2-92AD-2DA0206D16D6}">
      <dgm:prSet/>
      <dgm:spPr/>
      <dgm:t>
        <a:bodyPr/>
        <a:lstStyle/>
        <a:p>
          <a:r>
            <a:rPr lang="en-US" b="1"/>
            <a:t>Affiliated Center</a:t>
          </a:r>
          <a:endParaRPr lang="en-US"/>
        </a:p>
      </dgm:t>
    </dgm:pt>
    <dgm:pt modelId="{024C232C-6B09-4867-9101-8680BBB40239}" type="sibTrans" cxnId="{019DC0B6-A212-4853-ACDC-590B22C66441}">
      <dgm:prSet/>
      <dgm:spPr/>
      <dgm:t>
        <a:bodyPr/>
        <a:lstStyle/>
        <a:p>
          <a:endParaRPr lang="en-US"/>
        </a:p>
      </dgm:t>
    </dgm:pt>
    <dgm:pt modelId="{1F3062FE-7A8A-4E8A-88A7-8AB795A779E7}" type="parTrans" cxnId="{019DC0B6-A212-4853-ACDC-590B22C66441}">
      <dgm:prSet/>
      <dgm:spPr/>
      <dgm:t>
        <a:bodyPr/>
        <a:lstStyle/>
        <a:p>
          <a:endParaRPr lang="en-US"/>
        </a:p>
      </dgm:t>
    </dgm:pt>
    <dgm:pt modelId="{9D61A2C5-FF84-4B01-BC17-D115787E168B}">
      <dgm:prSet phldrT="[Text]"/>
      <dgm:spPr/>
      <dgm:t>
        <a:bodyPr/>
        <a:lstStyle/>
        <a:p>
          <a:r>
            <a:rPr lang="en-US"/>
            <a:t>Titles I and III are present full time with one other core partner present at least part time, and center provides access to all programs, services, and activities of partners not located in the center. Certification required.</a:t>
          </a:r>
        </a:p>
      </dgm:t>
    </dgm:pt>
    <dgm:pt modelId="{9F4DD2DD-5E6A-4612-AD93-9ED800128F9C}" type="parTrans" cxnId="{7CE45FAC-2283-48F5-B1E3-077DCAB2617C}">
      <dgm:prSet/>
      <dgm:spPr/>
      <dgm:t>
        <a:bodyPr/>
        <a:lstStyle/>
        <a:p>
          <a:endParaRPr lang="en-US"/>
        </a:p>
      </dgm:t>
    </dgm:pt>
    <dgm:pt modelId="{54F2949B-8C3B-4800-BC1C-5BD66C942552}" type="sibTrans" cxnId="{7CE45FAC-2283-48F5-B1E3-077DCAB2617C}">
      <dgm:prSet/>
      <dgm:spPr/>
      <dgm:t>
        <a:bodyPr/>
        <a:lstStyle/>
        <a:p>
          <a:endParaRPr lang="en-US"/>
        </a:p>
      </dgm:t>
    </dgm:pt>
    <dgm:pt modelId="{26DEFA72-56C2-4689-93D6-BE81FD0E8217}">
      <dgm:prSet/>
      <dgm:spPr/>
      <dgm:t>
        <a:bodyPr/>
        <a:lstStyle/>
        <a:p>
          <a:r>
            <a:rPr lang="en-US"/>
            <a:t>Two or more core partners with at least one of the core partners present on a full-time basis. Certification required.</a:t>
          </a:r>
        </a:p>
      </dgm:t>
    </dgm:pt>
    <dgm:pt modelId="{BC8BCFD2-6604-451C-BBA5-9810EB084BE5}" type="parTrans" cxnId="{ED258F65-0B72-48E5-837C-051DBDE0322B}">
      <dgm:prSet/>
      <dgm:spPr/>
      <dgm:t>
        <a:bodyPr/>
        <a:lstStyle/>
        <a:p>
          <a:endParaRPr lang="en-US"/>
        </a:p>
      </dgm:t>
    </dgm:pt>
    <dgm:pt modelId="{7DF2027B-53BF-4A08-ACFD-16D9565CEC53}" type="sibTrans" cxnId="{ED258F65-0B72-48E5-837C-051DBDE0322B}">
      <dgm:prSet/>
      <dgm:spPr/>
      <dgm:t>
        <a:bodyPr/>
        <a:lstStyle/>
        <a:p>
          <a:endParaRPr lang="en-US"/>
        </a:p>
      </dgm:t>
    </dgm:pt>
    <dgm:pt modelId="{579ADDCF-B782-4211-A320-8F4614F79EF4}">
      <dgm:prSet/>
      <dgm:spPr/>
      <dgm:t>
        <a:bodyPr/>
        <a:lstStyle/>
        <a:p>
          <a:r>
            <a:rPr lang="en-US"/>
            <a:t>Any location where one core or required partner is present on a permanent basis. Title I and Title III are not eligible to have stand-alone offices or be Satellite Centers. Certification not required.</a:t>
          </a:r>
        </a:p>
      </dgm:t>
    </dgm:pt>
    <dgm:pt modelId="{C42D9915-0900-4BDF-8EFF-C934BE0A9E1A}" type="parTrans" cxnId="{63C4C218-EB9B-40A8-BBE3-E0B5EC8D49A3}">
      <dgm:prSet/>
      <dgm:spPr/>
      <dgm:t>
        <a:bodyPr/>
        <a:lstStyle/>
        <a:p>
          <a:endParaRPr lang="en-US"/>
        </a:p>
      </dgm:t>
    </dgm:pt>
    <dgm:pt modelId="{3A4A340F-C42A-4170-81A3-139F13F191C4}" type="sibTrans" cxnId="{63C4C218-EB9B-40A8-BBE3-E0B5EC8D49A3}">
      <dgm:prSet/>
      <dgm:spPr/>
      <dgm:t>
        <a:bodyPr/>
        <a:lstStyle/>
        <a:p>
          <a:endParaRPr lang="en-US"/>
        </a:p>
      </dgm:t>
    </dgm:pt>
    <dgm:pt modelId="{E6A9615F-F248-42DC-985C-7C14C5B660FA}" type="pres">
      <dgm:prSet presAssocID="{A8DE7217-A9CC-42C2-B1B6-AD685573F6CC}" presName="Name0" presStyleCnt="0">
        <dgm:presLayoutVars>
          <dgm:dir/>
          <dgm:animLvl val="lvl"/>
          <dgm:resizeHandles val="exact"/>
        </dgm:presLayoutVars>
      </dgm:prSet>
      <dgm:spPr/>
    </dgm:pt>
    <dgm:pt modelId="{710705A0-98FD-4F3B-BD59-58216160EC77}" type="pres">
      <dgm:prSet presAssocID="{CD47E487-FC71-4DB9-B7AA-A31B2082C467}" presName="linNode" presStyleCnt="0"/>
      <dgm:spPr/>
    </dgm:pt>
    <dgm:pt modelId="{3C568188-C1AD-4DE0-B59D-F00DA5DDDD74}" type="pres">
      <dgm:prSet presAssocID="{CD47E487-FC71-4DB9-B7AA-A31B2082C467}" presName="parentText" presStyleLbl="node1" presStyleIdx="0" presStyleCnt="3">
        <dgm:presLayoutVars>
          <dgm:chMax val="1"/>
          <dgm:bulletEnabled val="1"/>
        </dgm:presLayoutVars>
      </dgm:prSet>
      <dgm:spPr/>
    </dgm:pt>
    <dgm:pt modelId="{8A97A73D-C23C-4D6C-A7C3-4A4324E25168}" type="pres">
      <dgm:prSet presAssocID="{CD47E487-FC71-4DB9-B7AA-A31B2082C467}" presName="descendantText" presStyleLbl="alignAccFollowNode1" presStyleIdx="0" presStyleCnt="3">
        <dgm:presLayoutVars>
          <dgm:bulletEnabled val="1"/>
        </dgm:presLayoutVars>
      </dgm:prSet>
      <dgm:spPr/>
    </dgm:pt>
    <dgm:pt modelId="{BADE9878-95CF-4AFB-A415-8DDE09D280AC}" type="pres">
      <dgm:prSet presAssocID="{1B136D1F-0748-4C3E-AE5B-52F3EB6A0E80}" presName="sp" presStyleCnt="0"/>
      <dgm:spPr/>
    </dgm:pt>
    <dgm:pt modelId="{8517967D-3919-41D4-A11A-4D51D8795D1E}" type="pres">
      <dgm:prSet presAssocID="{3E48733A-F9D3-42B2-92AD-2DA0206D16D6}" presName="linNode" presStyleCnt="0"/>
      <dgm:spPr/>
    </dgm:pt>
    <dgm:pt modelId="{53DD962B-648F-4B76-A890-370DEC55B224}" type="pres">
      <dgm:prSet presAssocID="{3E48733A-F9D3-42B2-92AD-2DA0206D16D6}" presName="parentText" presStyleLbl="node1" presStyleIdx="1" presStyleCnt="3">
        <dgm:presLayoutVars>
          <dgm:chMax val="1"/>
          <dgm:bulletEnabled val="1"/>
        </dgm:presLayoutVars>
      </dgm:prSet>
      <dgm:spPr/>
    </dgm:pt>
    <dgm:pt modelId="{D510CB4B-BF16-4712-88E2-8A5A67E164BD}" type="pres">
      <dgm:prSet presAssocID="{3E48733A-F9D3-42B2-92AD-2DA0206D16D6}" presName="descendantText" presStyleLbl="alignAccFollowNode1" presStyleIdx="1" presStyleCnt="3">
        <dgm:presLayoutVars>
          <dgm:bulletEnabled val="1"/>
        </dgm:presLayoutVars>
      </dgm:prSet>
      <dgm:spPr/>
    </dgm:pt>
    <dgm:pt modelId="{D7057002-98EC-4C29-8A58-497E15DB67EE}" type="pres">
      <dgm:prSet presAssocID="{024C232C-6B09-4867-9101-8680BBB40239}" presName="sp" presStyleCnt="0"/>
      <dgm:spPr/>
    </dgm:pt>
    <dgm:pt modelId="{D3E1665C-2A4C-4CF0-BA16-F7110D94E2C7}" type="pres">
      <dgm:prSet presAssocID="{7F39385E-ACA4-4627-8366-DF8163DF57B5}" presName="linNode" presStyleCnt="0"/>
      <dgm:spPr/>
    </dgm:pt>
    <dgm:pt modelId="{96E15C28-187B-48C1-A397-3110CE8B0212}" type="pres">
      <dgm:prSet presAssocID="{7F39385E-ACA4-4627-8366-DF8163DF57B5}" presName="parentText" presStyleLbl="node1" presStyleIdx="2" presStyleCnt="3">
        <dgm:presLayoutVars>
          <dgm:chMax val="1"/>
          <dgm:bulletEnabled val="1"/>
        </dgm:presLayoutVars>
      </dgm:prSet>
      <dgm:spPr/>
    </dgm:pt>
    <dgm:pt modelId="{2296A1D4-0D8D-47B1-8841-32DF529A6F90}" type="pres">
      <dgm:prSet presAssocID="{7F39385E-ACA4-4627-8366-DF8163DF57B5}" presName="descendantText" presStyleLbl="alignAccFollowNode1" presStyleIdx="2" presStyleCnt="3">
        <dgm:presLayoutVars>
          <dgm:bulletEnabled val="1"/>
        </dgm:presLayoutVars>
      </dgm:prSet>
      <dgm:spPr/>
    </dgm:pt>
  </dgm:ptLst>
  <dgm:cxnLst>
    <dgm:cxn modelId="{EEC34006-C470-4E97-8CD4-00721CA2B3FD}" type="presOf" srcId="{3E48733A-F9D3-42B2-92AD-2DA0206D16D6}" destId="{53DD962B-648F-4B76-A890-370DEC55B224}" srcOrd="0" destOrd="0" presId="urn:microsoft.com/office/officeart/2005/8/layout/vList5"/>
    <dgm:cxn modelId="{63C4C218-EB9B-40A8-BBE3-E0B5EC8D49A3}" srcId="{7F39385E-ACA4-4627-8366-DF8163DF57B5}" destId="{579ADDCF-B782-4211-A320-8F4614F79EF4}" srcOrd="0" destOrd="0" parTransId="{C42D9915-0900-4BDF-8EFF-C934BE0A9E1A}" sibTransId="{3A4A340F-C42A-4170-81A3-139F13F191C4}"/>
    <dgm:cxn modelId="{ED258F65-0B72-48E5-837C-051DBDE0322B}" srcId="{3E48733A-F9D3-42B2-92AD-2DA0206D16D6}" destId="{26DEFA72-56C2-4689-93D6-BE81FD0E8217}" srcOrd="0" destOrd="0" parTransId="{BC8BCFD2-6604-451C-BBA5-9810EB084BE5}" sibTransId="{7DF2027B-53BF-4A08-ACFD-16D9565CEC53}"/>
    <dgm:cxn modelId="{AAF43868-FA42-4923-A178-D63CF68C9EA3}" type="presOf" srcId="{579ADDCF-B782-4211-A320-8F4614F79EF4}" destId="{2296A1D4-0D8D-47B1-8841-32DF529A6F90}" srcOrd="0" destOrd="0" presId="urn:microsoft.com/office/officeart/2005/8/layout/vList5"/>
    <dgm:cxn modelId="{4E27C26A-81D4-4D15-B87B-EB435EC47AC9}" type="presOf" srcId="{26DEFA72-56C2-4689-93D6-BE81FD0E8217}" destId="{D510CB4B-BF16-4712-88E2-8A5A67E164BD}" srcOrd="0" destOrd="0" presId="urn:microsoft.com/office/officeart/2005/8/layout/vList5"/>
    <dgm:cxn modelId="{4C8E3980-D272-41E8-82D2-7545E7B425EF}" type="presOf" srcId="{9D61A2C5-FF84-4B01-BC17-D115787E168B}" destId="{8A97A73D-C23C-4D6C-A7C3-4A4324E25168}" srcOrd="0" destOrd="0" presId="urn:microsoft.com/office/officeart/2005/8/layout/vList5"/>
    <dgm:cxn modelId="{7CE45FAC-2283-48F5-B1E3-077DCAB2617C}" srcId="{CD47E487-FC71-4DB9-B7AA-A31B2082C467}" destId="{9D61A2C5-FF84-4B01-BC17-D115787E168B}" srcOrd="0" destOrd="0" parTransId="{9F4DD2DD-5E6A-4612-AD93-9ED800128F9C}" sibTransId="{54F2949B-8C3B-4800-BC1C-5BD66C942552}"/>
    <dgm:cxn modelId="{019DC0B6-A212-4853-ACDC-590B22C66441}" srcId="{A8DE7217-A9CC-42C2-B1B6-AD685573F6CC}" destId="{3E48733A-F9D3-42B2-92AD-2DA0206D16D6}" srcOrd="1" destOrd="0" parTransId="{1F3062FE-7A8A-4E8A-88A7-8AB795A779E7}" sibTransId="{024C232C-6B09-4867-9101-8680BBB40239}"/>
    <dgm:cxn modelId="{9115E5C3-DA04-4CEA-9F67-79CD18D72F64}" type="presOf" srcId="{CD47E487-FC71-4DB9-B7AA-A31B2082C467}" destId="{3C568188-C1AD-4DE0-B59D-F00DA5DDDD74}" srcOrd="0" destOrd="0" presId="urn:microsoft.com/office/officeart/2005/8/layout/vList5"/>
    <dgm:cxn modelId="{C32D21CC-0889-4AF1-85F6-31B84B85B514}" srcId="{A8DE7217-A9CC-42C2-B1B6-AD685573F6CC}" destId="{7F39385E-ACA4-4627-8366-DF8163DF57B5}" srcOrd="2" destOrd="0" parTransId="{DA8BA38F-B5FD-419F-B473-D0B3857EBC9C}" sibTransId="{86F6B199-EE59-46E9-86C6-646466C904D1}"/>
    <dgm:cxn modelId="{B66E1BD4-68B7-4EB4-9401-2679ADD30FD4}" type="presOf" srcId="{A8DE7217-A9CC-42C2-B1B6-AD685573F6CC}" destId="{E6A9615F-F248-42DC-985C-7C14C5B660FA}" srcOrd="0" destOrd="0" presId="urn:microsoft.com/office/officeart/2005/8/layout/vList5"/>
    <dgm:cxn modelId="{D00063DD-15E4-4EA2-9FE5-9A52B3052505}" srcId="{A8DE7217-A9CC-42C2-B1B6-AD685573F6CC}" destId="{CD47E487-FC71-4DB9-B7AA-A31B2082C467}" srcOrd="0" destOrd="0" parTransId="{2BE67F29-47F3-4E9F-A740-379C8159E9C3}" sibTransId="{1B136D1F-0748-4C3E-AE5B-52F3EB6A0E80}"/>
    <dgm:cxn modelId="{A19210F1-17F1-4A5D-86A9-E27D0922091C}" type="presOf" srcId="{7F39385E-ACA4-4627-8366-DF8163DF57B5}" destId="{96E15C28-187B-48C1-A397-3110CE8B0212}" srcOrd="0" destOrd="0" presId="urn:microsoft.com/office/officeart/2005/8/layout/vList5"/>
    <dgm:cxn modelId="{8CC60B89-2080-4E59-A2DD-88F6D7651586}" type="presParOf" srcId="{E6A9615F-F248-42DC-985C-7C14C5B660FA}" destId="{710705A0-98FD-4F3B-BD59-58216160EC77}" srcOrd="0" destOrd="0" presId="urn:microsoft.com/office/officeart/2005/8/layout/vList5"/>
    <dgm:cxn modelId="{E133D386-5567-4BB8-A886-300647359987}" type="presParOf" srcId="{710705A0-98FD-4F3B-BD59-58216160EC77}" destId="{3C568188-C1AD-4DE0-B59D-F00DA5DDDD74}" srcOrd="0" destOrd="0" presId="urn:microsoft.com/office/officeart/2005/8/layout/vList5"/>
    <dgm:cxn modelId="{FF07BA43-E400-475F-B0F2-39CB90D59C78}" type="presParOf" srcId="{710705A0-98FD-4F3B-BD59-58216160EC77}" destId="{8A97A73D-C23C-4D6C-A7C3-4A4324E25168}" srcOrd="1" destOrd="0" presId="urn:microsoft.com/office/officeart/2005/8/layout/vList5"/>
    <dgm:cxn modelId="{E91C38D8-6662-40C2-A1A0-12021631EAD8}" type="presParOf" srcId="{E6A9615F-F248-42DC-985C-7C14C5B660FA}" destId="{BADE9878-95CF-4AFB-A415-8DDE09D280AC}" srcOrd="1" destOrd="0" presId="urn:microsoft.com/office/officeart/2005/8/layout/vList5"/>
    <dgm:cxn modelId="{B8791E1A-C965-4030-BB96-0941A0E3C3FC}" type="presParOf" srcId="{E6A9615F-F248-42DC-985C-7C14C5B660FA}" destId="{8517967D-3919-41D4-A11A-4D51D8795D1E}" srcOrd="2" destOrd="0" presId="urn:microsoft.com/office/officeart/2005/8/layout/vList5"/>
    <dgm:cxn modelId="{97505E54-AB9B-4641-AB19-FCC6267F468A}" type="presParOf" srcId="{8517967D-3919-41D4-A11A-4D51D8795D1E}" destId="{53DD962B-648F-4B76-A890-370DEC55B224}" srcOrd="0" destOrd="0" presId="urn:microsoft.com/office/officeart/2005/8/layout/vList5"/>
    <dgm:cxn modelId="{9A12C4DB-C2B8-4441-96B5-351F591E4C9A}" type="presParOf" srcId="{8517967D-3919-41D4-A11A-4D51D8795D1E}" destId="{D510CB4B-BF16-4712-88E2-8A5A67E164BD}" srcOrd="1" destOrd="0" presId="urn:microsoft.com/office/officeart/2005/8/layout/vList5"/>
    <dgm:cxn modelId="{EF47F3D0-EF5D-4F94-809E-02F799275EAF}" type="presParOf" srcId="{E6A9615F-F248-42DC-985C-7C14C5B660FA}" destId="{D7057002-98EC-4C29-8A58-497E15DB67EE}" srcOrd="3" destOrd="0" presId="urn:microsoft.com/office/officeart/2005/8/layout/vList5"/>
    <dgm:cxn modelId="{15C65156-C102-4E04-882B-4C4318D8DF3B}" type="presParOf" srcId="{E6A9615F-F248-42DC-985C-7C14C5B660FA}" destId="{D3E1665C-2A4C-4CF0-BA16-F7110D94E2C7}" srcOrd="4" destOrd="0" presId="urn:microsoft.com/office/officeart/2005/8/layout/vList5"/>
    <dgm:cxn modelId="{8506A54B-BCA9-467E-9C17-19F36ED4E1EE}" type="presParOf" srcId="{D3E1665C-2A4C-4CF0-BA16-F7110D94E2C7}" destId="{96E15C28-187B-48C1-A397-3110CE8B0212}" srcOrd="0" destOrd="0" presId="urn:microsoft.com/office/officeart/2005/8/layout/vList5"/>
    <dgm:cxn modelId="{08772BFB-63DF-4B8B-9486-881BEF4BD0C9}" type="presParOf" srcId="{D3E1665C-2A4C-4CF0-BA16-F7110D94E2C7}" destId="{2296A1D4-0D8D-47B1-8841-32DF529A6F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8ADEEA-CE2A-4A1F-850E-EE35B141080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CC10FC8-6053-4E81-848E-CC936E9826BE}">
      <dgm:prSet/>
      <dgm:spPr/>
      <dgm:t>
        <a:bodyPr/>
        <a:lstStyle/>
        <a:p>
          <a:r>
            <a:rPr lang="en-US" b="0" i="0"/>
            <a:t>Physical and Programmatic Accessibility </a:t>
          </a:r>
          <a:endParaRPr lang="en-US"/>
        </a:p>
      </dgm:t>
    </dgm:pt>
    <dgm:pt modelId="{869BBCE5-E7F8-447F-8B4A-F01DEB40419A}" type="parTrans" cxnId="{FCE87CA4-EB30-4A53-9BB9-96AB392FF6BD}">
      <dgm:prSet/>
      <dgm:spPr/>
      <dgm:t>
        <a:bodyPr/>
        <a:lstStyle/>
        <a:p>
          <a:endParaRPr lang="en-US"/>
        </a:p>
      </dgm:t>
    </dgm:pt>
    <dgm:pt modelId="{F73C3F5F-4C35-4767-8056-F519A04AAC01}" type="sibTrans" cxnId="{FCE87CA4-EB30-4A53-9BB9-96AB392FF6BD}">
      <dgm:prSet/>
      <dgm:spPr/>
      <dgm:t>
        <a:bodyPr/>
        <a:lstStyle/>
        <a:p>
          <a:endParaRPr lang="en-US"/>
        </a:p>
      </dgm:t>
    </dgm:pt>
    <dgm:pt modelId="{2BB8AB53-43F0-40A7-A35B-C5B78D9CCA3F}">
      <dgm:prSet/>
      <dgm:spPr/>
      <dgm:t>
        <a:bodyPr/>
        <a:lstStyle/>
        <a:p>
          <a:pPr>
            <a:buNone/>
          </a:pPr>
          <a:r>
            <a:rPr lang="en-US" b="1" i="0"/>
            <a:t>Comprehensive Centers (9 standards) </a:t>
          </a:r>
          <a:endParaRPr lang="en-US" b="1"/>
        </a:p>
      </dgm:t>
    </dgm:pt>
    <dgm:pt modelId="{89D5DB3D-6C15-463C-9238-DDFDC74F9BDE}" type="parTrans" cxnId="{1D34B2C3-A15D-4A32-9099-F2F103C4B07B}">
      <dgm:prSet/>
      <dgm:spPr/>
      <dgm:t>
        <a:bodyPr/>
        <a:lstStyle/>
        <a:p>
          <a:endParaRPr lang="en-US"/>
        </a:p>
      </dgm:t>
    </dgm:pt>
    <dgm:pt modelId="{2BE28ED1-B52E-481C-843C-DBCE9DAB2044}" type="sibTrans" cxnId="{1D34B2C3-A15D-4A32-9099-F2F103C4B07B}">
      <dgm:prSet/>
      <dgm:spPr/>
      <dgm:t>
        <a:bodyPr/>
        <a:lstStyle/>
        <a:p>
          <a:endParaRPr lang="en-US"/>
        </a:p>
      </dgm:t>
    </dgm:pt>
    <dgm:pt modelId="{E0FD3375-2171-42D5-84E8-B7DD9E500D6F}">
      <dgm:prSet/>
      <dgm:spPr/>
      <dgm:t>
        <a:bodyPr/>
        <a:lstStyle/>
        <a:p>
          <a:r>
            <a:rPr lang="en-US" b="0" i="0"/>
            <a:t>Full certification –successful achievement of 8 or more standards </a:t>
          </a:r>
          <a:endParaRPr lang="en-US"/>
        </a:p>
      </dgm:t>
    </dgm:pt>
    <dgm:pt modelId="{2CF2819A-6E23-4769-BBA9-1D19F29CEC4C}" type="parTrans" cxnId="{9662CB1C-3263-4C70-98A6-BBF01214A437}">
      <dgm:prSet/>
      <dgm:spPr/>
      <dgm:t>
        <a:bodyPr/>
        <a:lstStyle/>
        <a:p>
          <a:endParaRPr lang="en-US"/>
        </a:p>
      </dgm:t>
    </dgm:pt>
    <dgm:pt modelId="{7106DAE0-A969-4A7B-9F75-4FC8356DFCDD}" type="sibTrans" cxnId="{9662CB1C-3263-4C70-98A6-BBF01214A437}">
      <dgm:prSet/>
      <dgm:spPr/>
      <dgm:t>
        <a:bodyPr/>
        <a:lstStyle/>
        <a:p>
          <a:endParaRPr lang="en-US"/>
        </a:p>
      </dgm:t>
    </dgm:pt>
    <dgm:pt modelId="{BAEC8A10-4E41-49E2-881A-9E6A16346A04}">
      <dgm:prSet/>
      <dgm:spPr/>
      <dgm:t>
        <a:bodyPr/>
        <a:lstStyle/>
        <a:p>
          <a:r>
            <a:rPr lang="en-US" b="0" i="0"/>
            <a:t>Provisional certification – successful achievement of 5-7 standards </a:t>
          </a:r>
          <a:endParaRPr lang="en-US"/>
        </a:p>
      </dgm:t>
    </dgm:pt>
    <dgm:pt modelId="{68F25063-DF80-490D-A82F-84A88074FE2D}" type="parTrans" cxnId="{7E386735-AAFD-4CE8-856B-A743808364F9}">
      <dgm:prSet/>
      <dgm:spPr/>
      <dgm:t>
        <a:bodyPr/>
        <a:lstStyle/>
        <a:p>
          <a:endParaRPr lang="en-US"/>
        </a:p>
      </dgm:t>
    </dgm:pt>
    <dgm:pt modelId="{248313B8-B858-40C4-A478-2216203FCF8F}" type="sibTrans" cxnId="{7E386735-AAFD-4CE8-856B-A743808364F9}">
      <dgm:prSet/>
      <dgm:spPr/>
      <dgm:t>
        <a:bodyPr/>
        <a:lstStyle/>
        <a:p>
          <a:endParaRPr lang="en-US"/>
        </a:p>
      </dgm:t>
    </dgm:pt>
    <dgm:pt modelId="{6C7460D5-AD75-4DA3-9991-EFFE9EC66280}">
      <dgm:prSet/>
      <dgm:spPr/>
      <dgm:t>
        <a:bodyPr/>
        <a:lstStyle/>
        <a:p>
          <a:r>
            <a:rPr lang="en-US" b="0" i="0"/>
            <a:t>Not certified – 4 or fewer standards successfully achieved </a:t>
          </a:r>
          <a:endParaRPr lang="en-US"/>
        </a:p>
      </dgm:t>
    </dgm:pt>
    <dgm:pt modelId="{862D2F16-D5BA-4CD6-B4A8-7C35D96E5641}" type="parTrans" cxnId="{C2DF5002-48B8-488A-A646-55D34E12C4D1}">
      <dgm:prSet/>
      <dgm:spPr/>
      <dgm:t>
        <a:bodyPr/>
        <a:lstStyle/>
        <a:p>
          <a:endParaRPr lang="en-US"/>
        </a:p>
      </dgm:t>
    </dgm:pt>
    <dgm:pt modelId="{820F4FC6-AD1F-40CB-BE5F-014DB9011AA1}" type="sibTrans" cxnId="{C2DF5002-48B8-488A-A646-55D34E12C4D1}">
      <dgm:prSet/>
      <dgm:spPr/>
      <dgm:t>
        <a:bodyPr/>
        <a:lstStyle/>
        <a:p>
          <a:endParaRPr lang="en-US"/>
        </a:p>
      </dgm:t>
    </dgm:pt>
    <dgm:pt modelId="{EE774BD7-60C4-49CD-BB1D-E6B098D11CAF}">
      <dgm:prSet/>
      <dgm:spPr/>
      <dgm:t>
        <a:bodyPr/>
        <a:lstStyle/>
        <a:p>
          <a:pPr>
            <a:buNone/>
          </a:pPr>
          <a:r>
            <a:rPr lang="en-US" b="1" i="0"/>
            <a:t>Affiliate Centers (9 standards) </a:t>
          </a:r>
          <a:endParaRPr lang="en-US" b="1"/>
        </a:p>
      </dgm:t>
    </dgm:pt>
    <dgm:pt modelId="{EFFB5414-1D23-4BC4-8529-371CE78866A6}" type="parTrans" cxnId="{E800A625-B1D4-45A3-83FD-2602C58ADAF2}">
      <dgm:prSet/>
      <dgm:spPr/>
      <dgm:t>
        <a:bodyPr/>
        <a:lstStyle/>
        <a:p>
          <a:endParaRPr lang="en-US"/>
        </a:p>
      </dgm:t>
    </dgm:pt>
    <dgm:pt modelId="{2CF69576-C51A-42BD-9164-3D3DE9ED0394}" type="sibTrans" cxnId="{E800A625-B1D4-45A3-83FD-2602C58ADAF2}">
      <dgm:prSet/>
      <dgm:spPr/>
      <dgm:t>
        <a:bodyPr/>
        <a:lstStyle/>
        <a:p>
          <a:endParaRPr lang="en-US"/>
        </a:p>
      </dgm:t>
    </dgm:pt>
    <dgm:pt modelId="{6275F61E-9873-467E-87E4-1F2DAC15F8BF}">
      <dgm:prSet/>
      <dgm:spPr/>
      <dgm:t>
        <a:bodyPr/>
        <a:lstStyle/>
        <a:p>
          <a:r>
            <a:rPr lang="en-US" b="0" i="0"/>
            <a:t>Full certification – successful achievement of 8 or more standards </a:t>
          </a:r>
          <a:endParaRPr lang="en-US"/>
        </a:p>
      </dgm:t>
    </dgm:pt>
    <dgm:pt modelId="{0403EE10-CE15-4FC8-880F-DBEBDC2169A1}" type="parTrans" cxnId="{93E5E2C0-FB3E-4AE3-A1AA-50BA37DB3442}">
      <dgm:prSet/>
      <dgm:spPr/>
      <dgm:t>
        <a:bodyPr/>
        <a:lstStyle/>
        <a:p>
          <a:endParaRPr lang="en-US"/>
        </a:p>
      </dgm:t>
    </dgm:pt>
    <dgm:pt modelId="{989869E2-253E-4436-8F5B-08AE457D5EC8}" type="sibTrans" cxnId="{93E5E2C0-FB3E-4AE3-A1AA-50BA37DB3442}">
      <dgm:prSet/>
      <dgm:spPr/>
      <dgm:t>
        <a:bodyPr/>
        <a:lstStyle/>
        <a:p>
          <a:endParaRPr lang="en-US"/>
        </a:p>
      </dgm:t>
    </dgm:pt>
    <dgm:pt modelId="{54F953E3-DEC4-41A1-918D-D86649F08875}">
      <dgm:prSet/>
      <dgm:spPr/>
      <dgm:t>
        <a:bodyPr/>
        <a:lstStyle/>
        <a:p>
          <a:r>
            <a:rPr lang="en-US" b="0" i="0"/>
            <a:t>Provisional certification – successful achievement of 5-7 standards </a:t>
          </a:r>
          <a:endParaRPr lang="en-US"/>
        </a:p>
      </dgm:t>
    </dgm:pt>
    <dgm:pt modelId="{AC69C45E-D474-41AC-B08D-DE8409E77D33}" type="parTrans" cxnId="{65376D33-65F4-45A7-942E-26041EB32B94}">
      <dgm:prSet/>
      <dgm:spPr/>
      <dgm:t>
        <a:bodyPr/>
        <a:lstStyle/>
        <a:p>
          <a:endParaRPr lang="en-US"/>
        </a:p>
      </dgm:t>
    </dgm:pt>
    <dgm:pt modelId="{45580467-584D-4759-85C9-491F8184538E}" type="sibTrans" cxnId="{65376D33-65F4-45A7-942E-26041EB32B94}">
      <dgm:prSet/>
      <dgm:spPr/>
      <dgm:t>
        <a:bodyPr/>
        <a:lstStyle/>
        <a:p>
          <a:endParaRPr lang="en-US"/>
        </a:p>
      </dgm:t>
    </dgm:pt>
    <dgm:pt modelId="{1A3AD978-8896-416F-AF7F-5D8AE7AAD471}">
      <dgm:prSet/>
      <dgm:spPr/>
      <dgm:t>
        <a:bodyPr/>
        <a:lstStyle/>
        <a:p>
          <a:r>
            <a:rPr lang="en-US" b="0" i="0"/>
            <a:t>Not certified – 4 or fewer standards successfully achieved </a:t>
          </a:r>
          <a:endParaRPr lang="en-US"/>
        </a:p>
      </dgm:t>
    </dgm:pt>
    <dgm:pt modelId="{C466CF08-4A98-402D-8C06-8195CC0D935C}" type="parTrans" cxnId="{05A16FD7-3004-4C45-A662-692059C05AF4}">
      <dgm:prSet/>
      <dgm:spPr/>
      <dgm:t>
        <a:bodyPr/>
        <a:lstStyle/>
        <a:p>
          <a:endParaRPr lang="en-US"/>
        </a:p>
      </dgm:t>
    </dgm:pt>
    <dgm:pt modelId="{DB5EBB6D-C360-4E53-891E-9FB0FF5F742E}" type="sibTrans" cxnId="{05A16FD7-3004-4C45-A662-692059C05AF4}">
      <dgm:prSet/>
      <dgm:spPr/>
      <dgm:t>
        <a:bodyPr/>
        <a:lstStyle/>
        <a:p>
          <a:endParaRPr lang="en-US"/>
        </a:p>
      </dgm:t>
    </dgm:pt>
    <dgm:pt modelId="{140E535B-80DD-418F-BE76-76B9F06B6210}">
      <dgm:prSet/>
      <dgm:spPr>
        <a:solidFill>
          <a:srgbClr val="114257"/>
        </a:solidFill>
      </dgm:spPr>
      <dgm:t>
        <a:bodyPr/>
        <a:lstStyle/>
        <a:p>
          <a:r>
            <a:rPr lang="en-US" b="0" i="0"/>
            <a:t>Effectiveness </a:t>
          </a:r>
          <a:endParaRPr lang="en-US"/>
        </a:p>
      </dgm:t>
    </dgm:pt>
    <dgm:pt modelId="{7D0FC203-8C3A-4D01-AED3-7E2349444EE7}" type="parTrans" cxnId="{2A3463D8-37AA-4F2C-91C9-83201EAFC768}">
      <dgm:prSet/>
      <dgm:spPr/>
      <dgm:t>
        <a:bodyPr/>
        <a:lstStyle/>
        <a:p>
          <a:endParaRPr lang="en-US"/>
        </a:p>
      </dgm:t>
    </dgm:pt>
    <dgm:pt modelId="{968982E2-BF91-42B1-8542-4AC3155C5176}" type="sibTrans" cxnId="{2A3463D8-37AA-4F2C-91C9-83201EAFC768}">
      <dgm:prSet/>
      <dgm:spPr/>
      <dgm:t>
        <a:bodyPr/>
        <a:lstStyle/>
        <a:p>
          <a:endParaRPr lang="en-US"/>
        </a:p>
      </dgm:t>
    </dgm:pt>
    <dgm:pt modelId="{5C71BF08-5A45-4C8B-84F7-9A0F53974FA1}">
      <dgm:prSet/>
      <dgm:spPr/>
      <dgm:t>
        <a:bodyPr/>
        <a:lstStyle/>
        <a:p>
          <a:pPr>
            <a:buNone/>
          </a:pPr>
          <a:r>
            <a:rPr lang="en-US" b="1" i="0"/>
            <a:t>Comprehensive Centers (14 standards) </a:t>
          </a:r>
          <a:endParaRPr lang="en-US" b="1"/>
        </a:p>
      </dgm:t>
    </dgm:pt>
    <dgm:pt modelId="{34D53180-3E4C-4F38-A57B-C8A145AA3998}" type="parTrans" cxnId="{AB794643-69BB-4E02-80BC-FF4BE52CE02E}">
      <dgm:prSet/>
      <dgm:spPr/>
      <dgm:t>
        <a:bodyPr/>
        <a:lstStyle/>
        <a:p>
          <a:endParaRPr lang="en-US"/>
        </a:p>
      </dgm:t>
    </dgm:pt>
    <dgm:pt modelId="{09B10276-65BB-42A8-B0D8-D2E050FA9002}" type="sibTrans" cxnId="{AB794643-69BB-4E02-80BC-FF4BE52CE02E}">
      <dgm:prSet/>
      <dgm:spPr/>
      <dgm:t>
        <a:bodyPr/>
        <a:lstStyle/>
        <a:p>
          <a:endParaRPr lang="en-US"/>
        </a:p>
      </dgm:t>
    </dgm:pt>
    <dgm:pt modelId="{3919F9CB-03B6-4355-8250-04849B7E62C9}">
      <dgm:prSet/>
      <dgm:spPr/>
      <dgm:t>
        <a:bodyPr/>
        <a:lstStyle/>
        <a:p>
          <a:r>
            <a:rPr lang="en-US" b="0" i="0"/>
            <a:t>Full certification – successful achievement of 12 or more standards </a:t>
          </a:r>
          <a:endParaRPr lang="en-US"/>
        </a:p>
      </dgm:t>
    </dgm:pt>
    <dgm:pt modelId="{921A3B86-536E-4AF0-A61E-AA2E1D15270A}" type="parTrans" cxnId="{C6727BF4-89C4-4C45-82B7-AF7E227B4EA6}">
      <dgm:prSet/>
      <dgm:spPr/>
      <dgm:t>
        <a:bodyPr/>
        <a:lstStyle/>
        <a:p>
          <a:endParaRPr lang="en-US"/>
        </a:p>
      </dgm:t>
    </dgm:pt>
    <dgm:pt modelId="{672D26F5-7608-4C76-946E-F2C4154DEE29}" type="sibTrans" cxnId="{C6727BF4-89C4-4C45-82B7-AF7E227B4EA6}">
      <dgm:prSet/>
      <dgm:spPr/>
      <dgm:t>
        <a:bodyPr/>
        <a:lstStyle/>
        <a:p>
          <a:endParaRPr lang="en-US"/>
        </a:p>
      </dgm:t>
    </dgm:pt>
    <dgm:pt modelId="{F7AD1C57-E40A-4EAA-9CEA-584ED22DD7DE}">
      <dgm:prSet/>
      <dgm:spPr/>
      <dgm:t>
        <a:bodyPr/>
        <a:lstStyle/>
        <a:p>
          <a:r>
            <a:rPr lang="en-US" b="0" i="0"/>
            <a:t>Provisional certification – successful achievement of 9-11 standards </a:t>
          </a:r>
          <a:endParaRPr lang="en-US"/>
        </a:p>
      </dgm:t>
    </dgm:pt>
    <dgm:pt modelId="{BDEF3E5D-97BC-4E98-B8A0-6E7E951E474D}" type="parTrans" cxnId="{DB412691-3A82-4637-8B98-99FF8BB5E4A9}">
      <dgm:prSet/>
      <dgm:spPr/>
      <dgm:t>
        <a:bodyPr/>
        <a:lstStyle/>
        <a:p>
          <a:endParaRPr lang="en-US"/>
        </a:p>
      </dgm:t>
    </dgm:pt>
    <dgm:pt modelId="{096D76F4-7963-4BE4-AD8C-9F43F42829A9}" type="sibTrans" cxnId="{DB412691-3A82-4637-8B98-99FF8BB5E4A9}">
      <dgm:prSet/>
      <dgm:spPr/>
      <dgm:t>
        <a:bodyPr/>
        <a:lstStyle/>
        <a:p>
          <a:endParaRPr lang="en-US"/>
        </a:p>
      </dgm:t>
    </dgm:pt>
    <dgm:pt modelId="{E7378FAD-6257-4DA6-A857-77AB81AE37ED}">
      <dgm:prSet/>
      <dgm:spPr/>
      <dgm:t>
        <a:bodyPr/>
        <a:lstStyle/>
        <a:p>
          <a:r>
            <a:rPr lang="en-US" b="0" i="0"/>
            <a:t>Not certified – 8 or fewer standards successfully achieved </a:t>
          </a:r>
          <a:endParaRPr lang="en-US"/>
        </a:p>
      </dgm:t>
    </dgm:pt>
    <dgm:pt modelId="{7DB86D70-625C-4E15-BE02-B54A1287D5EC}" type="parTrans" cxnId="{06C120FB-F555-4D3C-8417-66A91F58B8F1}">
      <dgm:prSet/>
      <dgm:spPr/>
      <dgm:t>
        <a:bodyPr/>
        <a:lstStyle/>
        <a:p>
          <a:endParaRPr lang="en-US"/>
        </a:p>
      </dgm:t>
    </dgm:pt>
    <dgm:pt modelId="{357AB914-0B22-4DD5-9C32-DADFFD3A4638}" type="sibTrans" cxnId="{06C120FB-F555-4D3C-8417-66A91F58B8F1}">
      <dgm:prSet/>
      <dgm:spPr/>
      <dgm:t>
        <a:bodyPr/>
        <a:lstStyle/>
        <a:p>
          <a:endParaRPr lang="en-US"/>
        </a:p>
      </dgm:t>
    </dgm:pt>
    <dgm:pt modelId="{67EE900F-EC75-4B61-AD14-17ABA703E879}">
      <dgm:prSet/>
      <dgm:spPr/>
      <dgm:t>
        <a:bodyPr/>
        <a:lstStyle/>
        <a:p>
          <a:pPr>
            <a:buNone/>
          </a:pPr>
          <a:r>
            <a:rPr lang="en-US" b="1" i="0"/>
            <a:t>Affiliate Centers (13 standards) </a:t>
          </a:r>
          <a:endParaRPr lang="en-US" b="1"/>
        </a:p>
      </dgm:t>
    </dgm:pt>
    <dgm:pt modelId="{AC22BF3F-4038-400E-A80A-3D17C6C015B2}" type="parTrans" cxnId="{E9514958-E948-499F-8E8D-00B38CF855F5}">
      <dgm:prSet/>
      <dgm:spPr/>
      <dgm:t>
        <a:bodyPr/>
        <a:lstStyle/>
        <a:p>
          <a:endParaRPr lang="en-US"/>
        </a:p>
      </dgm:t>
    </dgm:pt>
    <dgm:pt modelId="{1717FD09-57FD-4DF8-829A-CC04CF794CB3}" type="sibTrans" cxnId="{E9514958-E948-499F-8E8D-00B38CF855F5}">
      <dgm:prSet/>
      <dgm:spPr/>
      <dgm:t>
        <a:bodyPr/>
        <a:lstStyle/>
        <a:p>
          <a:endParaRPr lang="en-US"/>
        </a:p>
      </dgm:t>
    </dgm:pt>
    <dgm:pt modelId="{E00C004F-1FC1-415D-8032-3940E88EADEB}">
      <dgm:prSet/>
      <dgm:spPr/>
      <dgm:t>
        <a:bodyPr/>
        <a:lstStyle/>
        <a:p>
          <a:r>
            <a:rPr lang="en-US" b="0" i="0"/>
            <a:t>Full certification – successful achievement of 11 or more standards</a:t>
          </a:r>
          <a:endParaRPr lang="en-US"/>
        </a:p>
      </dgm:t>
    </dgm:pt>
    <dgm:pt modelId="{4779B363-BC8B-4BDE-B625-1A8C1DA1EA46}" type="parTrans" cxnId="{186DAAB9-4E36-44D3-B3ED-FBAAC5AD1584}">
      <dgm:prSet/>
      <dgm:spPr/>
      <dgm:t>
        <a:bodyPr/>
        <a:lstStyle/>
        <a:p>
          <a:endParaRPr lang="en-US"/>
        </a:p>
      </dgm:t>
    </dgm:pt>
    <dgm:pt modelId="{03B20331-C146-41C9-A742-D88503DCEA9D}" type="sibTrans" cxnId="{186DAAB9-4E36-44D3-B3ED-FBAAC5AD1584}">
      <dgm:prSet/>
      <dgm:spPr/>
      <dgm:t>
        <a:bodyPr/>
        <a:lstStyle/>
        <a:p>
          <a:endParaRPr lang="en-US"/>
        </a:p>
      </dgm:t>
    </dgm:pt>
    <dgm:pt modelId="{CA66FB9F-4670-4EB0-94C0-4129DD88E2CD}">
      <dgm:prSet/>
      <dgm:spPr/>
      <dgm:t>
        <a:bodyPr/>
        <a:lstStyle/>
        <a:p>
          <a:r>
            <a:rPr lang="en-US" b="0" i="0"/>
            <a:t>Provisional certification – successful achievement of 8-10 standards</a:t>
          </a:r>
          <a:endParaRPr lang="en-US"/>
        </a:p>
      </dgm:t>
    </dgm:pt>
    <dgm:pt modelId="{F80052C7-E40C-4107-B096-D1F79D9EC9FD}" type="parTrans" cxnId="{03DCF679-0E48-438B-BF48-554B9C94680B}">
      <dgm:prSet/>
      <dgm:spPr/>
      <dgm:t>
        <a:bodyPr/>
        <a:lstStyle/>
        <a:p>
          <a:endParaRPr lang="en-US"/>
        </a:p>
      </dgm:t>
    </dgm:pt>
    <dgm:pt modelId="{9C136C35-B18B-49F3-84F7-5ADF0FF0AC8E}" type="sibTrans" cxnId="{03DCF679-0E48-438B-BF48-554B9C94680B}">
      <dgm:prSet/>
      <dgm:spPr/>
      <dgm:t>
        <a:bodyPr/>
        <a:lstStyle/>
        <a:p>
          <a:endParaRPr lang="en-US"/>
        </a:p>
      </dgm:t>
    </dgm:pt>
    <dgm:pt modelId="{7207AD14-A70B-4FC4-BA8B-3ACE66C8527B}">
      <dgm:prSet/>
      <dgm:spPr/>
      <dgm:t>
        <a:bodyPr/>
        <a:lstStyle/>
        <a:p>
          <a:r>
            <a:rPr lang="en-US" b="0" i="0"/>
            <a:t>Not certified – 7 or fewer standards successfully achieved </a:t>
          </a:r>
          <a:endParaRPr lang="en-US"/>
        </a:p>
      </dgm:t>
    </dgm:pt>
    <dgm:pt modelId="{6EB3897B-11A6-4D4B-8E14-2B0458EB219F}" type="parTrans" cxnId="{E897A0AC-44B6-495F-81A4-42F70913CCB9}">
      <dgm:prSet/>
      <dgm:spPr/>
      <dgm:t>
        <a:bodyPr/>
        <a:lstStyle/>
        <a:p>
          <a:endParaRPr lang="en-US"/>
        </a:p>
      </dgm:t>
    </dgm:pt>
    <dgm:pt modelId="{4DE5C217-8CCC-4781-8206-647A32C22300}" type="sibTrans" cxnId="{E897A0AC-44B6-495F-81A4-42F70913CCB9}">
      <dgm:prSet/>
      <dgm:spPr/>
      <dgm:t>
        <a:bodyPr/>
        <a:lstStyle/>
        <a:p>
          <a:endParaRPr lang="en-US"/>
        </a:p>
      </dgm:t>
    </dgm:pt>
    <dgm:pt modelId="{1639F5E7-0A76-4BCB-8EBA-160CD3700342}">
      <dgm:prSet/>
      <dgm:spPr/>
      <dgm:t>
        <a:bodyPr/>
        <a:lstStyle/>
        <a:p>
          <a:r>
            <a:rPr lang="en-US" b="0" i="0"/>
            <a:t>Continuous Improvement </a:t>
          </a:r>
          <a:endParaRPr lang="en-US"/>
        </a:p>
      </dgm:t>
    </dgm:pt>
    <dgm:pt modelId="{4F455C8B-5918-4CBD-ACE5-B756915ECB6F}" type="parTrans" cxnId="{04393581-DDEA-429C-A575-721B6394329D}">
      <dgm:prSet/>
      <dgm:spPr/>
      <dgm:t>
        <a:bodyPr/>
        <a:lstStyle/>
        <a:p>
          <a:endParaRPr lang="en-US"/>
        </a:p>
      </dgm:t>
    </dgm:pt>
    <dgm:pt modelId="{4F23A165-B7FF-48F9-8ABB-D7AD61B48941}" type="sibTrans" cxnId="{04393581-DDEA-429C-A575-721B6394329D}">
      <dgm:prSet/>
      <dgm:spPr/>
      <dgm:t>
        <a:bodyPr/>
        <a:lstStyle/>
        <a:p>
          <a:endParaRPr lang="en-US"/>
        </a:p>
      </dgm:t>
    </dgm:pt>
    <dgm:pt modelId="{9114D26F-5176-4D8E-8D0C-2B63256F3DA0}">
      <dgm:prSet/>
      <dgm:spPr/>
      <dgm:t>
        <a:bodyPr/>
        <a:lstStyle/>
        <a:p>
          <a:pPr>
            <a:buNone/>
          </a:pPr>
          <a:r>
            <a:rPr lang="en-US" b="1" i="0"/>
            <a:t>Comprehensive Centers (9 standards) </a:t>
          </a:r>
          <a:endParaRPr lang="en-US" b="1"/>
        </a:p>
      </dgm:t>
    </dgm:pt>
    <dgm:pt modelId="{487A6461-9928-4DA4-BD2C-2DF24FACCA3A}" type="parTrans" cxnId="{72973864-4D97-4472-A7C4-AE72C7CB9A58}">
      <dgm:prSet/>
      <dgm:spPr/>
      <dgm:t>
        <a:bodyPr/>
        <a:lstStyle/>
        <a:p>
          <a:endParaRPr lang="en-US"/>
        </a:p>
      </dgm:t>
    </dgm:pt>
    <dgm:pt modelId="{FC813500-2941-4266-B620-92A65D4C30AB}" type="sibTrans" cxnId="{72973864-4D97-4472-A7C4-AE72C7CB9A58}">
      <dgm:prSet/>
      <dgm:spPr/>
      <dgm:t>
        <a:bodyPr/>
        <a:lstStyle/>
        <a:p>
          <a:endParaRPr lang="en-US"/>
        </a:p>
      </dgm:t>
    </dgm:pt>
    <dgm:pt modelId="{C6D2F6B9-DD46-4ED6-852D-4020B2AA193C}">
      <dgm:prSet/>
      <dgm:spPr/>
      <dgm:t>
        <a:bodyPr/>
        <a:lstStyle/>
        <a:p>
          <a:r>
            <a:rPr lang="en-US" b="0" i="0"/>
            <a:t>Full certification – successful achievement of 8 or more standards </a:t>
          </a:r>
          <a:endParaRPr lang="en-US"/>
        </a:p>
      </dgm:t>
    </dgm:pt>
    <dgm:pt modelId="{9063E948-F890-4549-9106-F59FF411E845}" type="parTrans" cxnId="{61195093-B192-45D0-8EFD-92C642E29352}">
      <dgm:prSet/>
      <dgm:spPr/>
      <dgm:t>
        <a:bodyPr/>
        <a:lstStyle/>
        <a:p>
          <a:endParaRPr lang="en-US"/>
        </a:p>
      </dgm:t>
    </dgm:pt>
    <dgm:pt modelId="{453AB803-5FF7-4E46-8ABB-95F54F8D9C5F}" type="sibTrans" cxnId="{61195093-B192-45D0-8EFD-92C642E29352}">
      <dgm:prSet/>
      <dgm:spPr/>
      <dgm:t>
        <a:bodyPr/>
        <a:lstStyle/>
        <a:p>
          <a:endParaRPr lang="en-US"/>
        </a:p>
      </dgm:t>
    </dgm:pt>
    <dgm:pt modelId="{82E37FDE-F60D-4502-9BD2-D4D005D76469}">
      <dgm:prSet/>
      <dgm:spPr/>
      <dgm:t>
        <a:bodyPr/>
        <a:lstStyle/>
        <a:p>
          <a:r>
            <a:rPr lang="en-US" b="0" i="0"/>
            <a:t>Provisional certification – successful achievement of 5-7 standards </a:t>
          </a:r>
          <a:endParaRPr lang="en-US"/>
        </a:p>
      </dgm:t>
    </dgm:pt>
    <dgm:pt modelId="{8F5970A3-2B5A-4E8E-AC1E-0D3F04A9D68B}" type="parTrans" cxnId="{4673A20B-12E1-458A-8A9E-E6E536E43516}">
      <dgm:prSet/>
      <dgm:spPr/>
      <dgm:t>
        <a:bodyPr/>
        <a:lstStyle/>
        <a:p>
          <a:endParaRPr lang="en-US"/>
        </a:p>
      </dgm:t>
    </dgm:pt>
    <dgm:pt modelId="{3A892C6B-9FBA-4215-9F10-95E831D58A8C}" type="sibTrans" cxnId="{4673A20B-12E1-458A-8A9E-E6E536E43516}">
      <dgm:prSet/>
      <dgm:spPr/>
      <dgm:t>
        <a:bodyPr/>
        <a:lstStyle/>
        <a:p>
          <a:endParaRPr lang="en-US"/>
        </a:p>
      </dgm:t>
    </dgm:pt>
    <dgm:pt modelId="{7D4FA1C0-35F5-47BE-B642-4BCACE4DC534}">
      <dgm:prSet/>
      <dgm:spPr/>
      <dgm:t>
        <a:bodyPr/>
        <a:lstStyle/>
        <a:p>
          <a:r>
            <a:rPr lang="en-US" b="0" i="0"/>
            <a:t>Not certified – 4 or fewer standards successfully achieved </a:t>
          </a:r>
          <a:endParaRPr lang="en-US"/>
        </a:p>
      </dgm:t>
    </dgm:pt>
    <dgm:pt modelId="{EF34E94D-B2FA-4DF2-A8C3-A72C4444A1B2}" type="parTrans" cxnId="{DBE88C3B-5F72-4441-BB3A-893A700D71FE}">
      <dgm:prSet/>
      <dgm:spPr/>
      <dgm:t>
        <a:bodyPr/>
        <a:lstStyle/>
        <a:p>
          <a:endParaRPr lang="en-US"/>
        </a:p>
      </dgm:t>
    </dgm:pt>
    <dgm:pt modelId="{D0BCC742-DAD2-4A73-B8CC-0406D9FDF96F}" type="sibTrans" cxnId="{DBE88C3B-5F72-4441-BB3A-893A700D71FE}">
      <dgm:prSet/>
      <dgm:spPr/>
      <dgm:t>
        <a:bodyPr/>
        <a:lstStyle/>
        <a:p>
          <a:endParaRPr lang="en-US"/>
        </a:p>
      </dgm:t>
    </dgm:pt>
    <dgm:pt modelId="{056FC4C3-C0BF-49D9-8134-3456774151F3}">
      <dgm:prSet/>
      <dgm:spPr/>
      <dgm:t>
        <a:bodyPr/>
        <a:lstStyle/>
        <a:p>
          <a:pPr>
            <a:buNone/>
          </a:pPr>
          <a:r>
            <a:rPr lang="en-US" b="1" i="0"/>
            <a:t>Affiliate Centers (9 standards) </a:t>
          </a:r>
          <a:endParaRPr lang="en-US" b="1"/>
        </a:p>
      </dgm:t>
    </dgm:pt>
    <dgm:pt modelId="{73CD0DE7-256E-4A57-ADFD-6083683512BE}" type="parTrans" cxnId="{DD8FAB7E-66E7-45BF-840E-15790ACCF27A}">
      <dgm:prSet/>
      <dgm:spPr/>
      <dgm:t>
        <a:bodyPr/>
        <a:lstStyle/>
        <a:p>
          <a:endParaRPr lang="en-US"/>
        </a:p>
      </dgm:t>
    </dgm:pt>
    <dgm:pt modelId="{F06523BE-BD32-4B29-95F1-F24CA857DD10}" type="sibTrans" cxnId="{DD8FAB7E-66E7-45BF-840E-15790ACCF27A}">
      <dgm:prSet/>
      <dgm:spPr/>
      <dgm:t>
        <a:bodyPr/>
        <a:lstStyle/>
        <a:p>
          <a:endParaRPr lang="en-US"/>
        </a:p>
      </dgm:t>
    </dgm:pt>
    <dgm:pt modelId="{0D0B9327-2AD1-423F-A3B0-0159411A91A6}">
      <dgm:prSet/>
      <dgm:spPr/>
      <dgm:t>
        <a:bodyPr/>
        <a:lstStyle/>
        <a:p>
          <a:r>
            <a:rPr lang="en-US" b="0" i="0"/>
            <a:t>Full certification – successful achievement of 8 or more standards </a:t>
          </a:r>
          <a:endParaRPr lang="en-US"/>
        </a:p>
      </dgm:t>
    </dgm:pt>
    <dgm:pt modelId="{4A904047-CA80-40DC-AC7E-E0B365173DD5}" type="parTrans" cxnId="{DB88535E-D1F8-4B97-BF87-CB0B5F615DEB}">
      <dgm:prSet/>
      <dgm:spPr/>
      <dgm:t>
        <a:bodyPr/>
        <a:lstStyle/>
        <a:p>
          <a:endParaRPr lang="en-US"/>
        </a:p>
      </dgm:t>
    </dgm:pt>
    <dgm:pt modelId="{FE353C2C-376B-475E-A1CC-88DD0E1A39ED}" type="sibTrans" cxnId="{DB88535E-D1F8-4B97-BF87-CB0B5F615DEB}">
      <dgm:prSet/>
      <dgm:spPr/>
      <dgm:t>
        <a:bodyPr/>
        <a:lstStyle/>
        <a:p>
          <a:endParaRPr lang="en-US"/>
        </a:p>
      </dgm:t>
    </dgm:pt>
    <dgm:pt modelId="{5311E4FC-7C1B-4885-9543-2B72226C2D87}">
      <dgm:prSet/>
      <dgm:spPr/>
      <dgm:t>
        <a:bodyPr/>
        <a:lstStyle/>
        <a:p>
          <a:r>
            <a:rPr lang="en-US" b="0" i="0"/>
            <a:t>Provisional certification – successful achievement of 5-7 standards </a:t>
          </a:r>
          <a:endParaRPr lang="en-US"/>
        </a:p>
      </dgm:t>
    </dgm:pt>
    <dgm:pt modelId="{26373B5A-A225-471A-882A-383E076CFB50}" type="parTrans" cxnId="{A68DE95C-6B72-4DDE-B405-F137DB0EE9B8}">
      <dgm:prSet/>
      <dgm:spPr/>
      <dgm:t>
        <a:bodyPr/>
        <a:lstStyle/>
        <a:p>
          <a:endParaRPr lang="en-US"/>
        </a:p>
      </dgm:t>
    </dgm:pt>
    <dgm:pt modelId="{72F0C0C7-D429-4793-A261-B1DA2F6B330B}" type="sibTrans" cxnId="{A68DE95C-6B72-4DDE-B405-F137DB0EE9B8}">
      <dgm:prSet/>
      <dgm:spPr/>
      <dgm:t>
        <a:bodyPr/>
        <a:lstStyle/>
        <a:p>
          <a:endParaRPr lang="en-US"/>
        </a:p>
      </dgm:t>
    </dgm:pt>
    <dgm:pt modelId="{C07732BA-F230-42ED-B1D6-269AA49293C3}">
      <dgm:prSet/>
      <dgm:spPr/>
      <dgm:t>
        <a:bodyPr/>
        <a:lstStyle/>
        <a:p>
          <a:r>
            <a:rPr lang="en-US" b="0" i="0"/>
            <a:t>Not certified – 4 or fewer standards successfully achieved </a:t>
          </a:r>
          <a:endParaRPr lang="en-US"/>
        </a:p>
      </dgm:t>
    </dgm:pt>
    <dgm:pt modelId="{534F4DC4-C6B5-48D5-8F95-7E2E9A897E18}" type="parTrans" cxnId="{CEE45937-E6B9-4F90-A32A-FDECC37AF0FD}">
      <dgm:prSet/>
      <dgm:spPr/>
      <dgm:t>
        <a:bodyPr/>
        <a:lstStyle/>
        <a:p>
          <a:endParaRPr lang="en-US"/>
        </a:p>
      </dgm:t>
    </dgm:pt>
    <dgm:pt modelId="{25DD2ADA-324A-494A-B8A2-0148DEE0EE88}" type="sibTrans" cxnId="{CEE45937-E6B9-4F90-A32A-FDECC37AF0FD}">
      <dgm:prSet/>
      <dgm:spPr/>
      <dgm:t>
        <a:bodyPr/>
        <a:lstStyle/>
        <a:p>
          <a:endParaRPr lang="en-US"/>
        </a:p>
      </dgm:t>
    </dgm:pt>
    <dgm:pt modelId="{DBCD3B34-AB0A-4160-A6E5-6D9BE3CD97E9}">
      <dgm:prSet/>
      <dgm:spPr/>
      <dgm:t>
        <a:bodyPr/>
        <a:lstStyle/>
        <a:p>
          <a:pPr>
            <a:buNone/>
          </a:pPr>
          <a:endParaRPr lang="en-US" b="1"/>
        </a:p>
      </dgm:t>
    </dgm:pt>
    <dgm:pt modelId="{EF34E1C2-0B1E-4E5A-9145-EA0BEABF9032}" type="parTrans" cxnId="{5ED4AA0D-C193-41EE-B72F-AF78B44D2517}">
      <dgm:prSet/>
      <dgm:spPr/>
      <dgm:t>
        <a:bodyPr/>
        <a:lstStyle/>
        <a:p>
          <a:endParaRPr lang="en-US"/>
        </a:p>
      </dgm:t>
    </dgm:pt>
    <dgm:pt modelId="{963F5D35-1CAF-4E0C-8CD2-6B09B53BAC7E}" type="sibTrans" cxnId="{5ED4AA0D-C193-41EE-B72F-AF78B44D2517}">
      <dgm:prSet/>
      <dgm:spPr/>
      <dgm:t>
        <a:bodyPr/>
        <a:lstStyle/>
        <a:p>
          <a:endParaRPr lang="en-US"/>
        </a:p>
      </dgm:t>
    </dgm:pt>
    <dgm:pt modelId="{4E1A2E80-5D06-4640-B867-79DF341BB928}">
      <dgm:prSet/>
      <dgm:spPr/>
      <dgm:t>
        <a:bodyPr/>
        <a:lstStyle/>
        <a:p>
          <a:pPr>
            <a:buNone/>
          </a:pPr>
          <a:endParaRPr lang="en-US"/>
        </a:p>
      </dgm:t>
    </dgm:pt>
    <dgm:pt modelId="{5573A239-B425-4DF2-A06E-CD1D2097298A}" type="parTrans" cxnId="{BC9E2909-9C35-4DC2-9B88-23D78EA8D968}">
      <dgm:prSet/>
      <dgm:spPr/>
      <dgm:t>
        <a:bodyPr/>
        <a:lstStyle/>
        <a:p>
          <a:endParaRPr lang="en-US"/>
        </a:p>
      </dgm:t>
    </dgm:pt>
    <dgm:pt modelId="{14333287-B1E5-4D81-A886-E9174D0BB41D}" type="sibTrans" cxnId="{BC9E2909-9C35-4DC2-9B88-23D78EA8D968}">
      <dgm:prSet/>
      <dgm:spPr/>
      <dgm:t>
        <a:bodyPr/>
        <a:lstStyle/>
        <a:p>
          <a:endParaRPr lang="en-US"/>
        </a:p>
      </dgm:t>
    </dgm:pt>
    <dgm:pt modelId="{DB1205A9-DD32-4BD2-9C0A-56F8894FC0B7}">
      <dgm:prSet/>
      <dgm:spPr/>
      <dgm:t>
        <a:bodyPr/>
        <a:lstStyle/>
        <a:p>
          <a:endParaRPr lang="en-US"/>
        </a:p>
      </dgm:t>
    </dgm:pt>
    <dgm:pt modelId="{20740709-A640-47D9-B85C-AC1744E76A0E}" type="parTrans" cxnId="{3897426F-4A04-4F75-9E5B-11986A840A25}">
      <dgm:prSet/>
      <dgm:spPr/>
      <dgm:t>
        <a:bodyPr/>
        <a:lstStyle/>
        <a:p>
          <a:endParaRPr lang="en-US"/>
        </a:p>
      </dgm:t>
    </dgm:pt>
    <dgm:pt modelId="{0AC2704E-DFD4-4228-AAC7-753C7EBDC78A}" type="sibTrans" cxnId="{3897426F-4A04-4F75-9E5B-11986A840A25}">
      <dgm:prSet/>
      <dgm:spPr/>
      <dgm:t>
        <a:bodyPr/>
        <a:lstStyle/>
        <a:p>
          <a:endParaRPr lang="en-US"/>
        </a:p>
      </dgm:t>
    </dgm:pt>
    <dgm:pt modelId="{EF41B774-EC46-4E7B-A657-79D453C73FBF}" type="pres">
      <dgm:prSet presAssocID="{C08ADEEA-CE2A-4A1F-850E-EE35B141080E}" presName="Name0" presStyleCnt="0">
        <dgm:presLayoutVars>
          <dgm:dir/>
          <dgm:animLvl val="lvl"/>
          <dgm:resizeHandles val="exact"/>
        </dgm:presLayoutVars>
      </dgm:prSet>
      <dgm:spPr/>
    </dgm:pt>
    <dgm:pt modelId="{9DF4EBFB-EFF1-4DAE-8DF9-7C85939F4426}" type="pres">
      <dgm:prSet presAssocID="{3CC10FC8-6053-4E81-848E-CC936E9826BE}" presName="composite" presStyleCnt="0"/>
      <dgm:spPr/>
    </dgm:pt>
    <dgm:pt modelId="{FFDC9F49-2B52-4963-BD6F-5A7B4330EA56}" type="pres">
      <dgm:prSet presAssocID="{3CC10FC8-6053-4E81-848E-CC936E9826BE}" presName="parTx" presStyleLbl="alignNode1" presStyleIdx="0" presStyleCnt="3">
        <dgm:presLayoutVars>
          <dgm:chMax val="0"/>
          <dgm:chPref val="0"/>
          <dgm:bulletEnabled val="1"/>
        </dgm:presLayoutVars>
      </dgm:prSet>
      <dgm:spPr/>
    </dgm:pt>
    <dgm:pt modelId="{376F6445-0BB3-4487-83F7-0B41B4F5D5F4}" type="pres">
      <dgm:prSet presAssocID="{3CC10FC8-6053-4E81-848E-CC936E9826BE}" presName="desTx" presStyleLbl="alignAccFollowNode1" presStyleIdx="0" presStyleCnt="3">
        <dgm:presLayoutVars>
          <dgm:bulletEnabled val="1"/>
        </dgm:presLayoutVars>
      </dgm:prSet>
      <dgm:spPr/>
    </dgm:pt>
    <dgm:pt modelId="{E40C4EB8-7368-426F-84BA-89E439479806}" type="pres">
      <dgm:prSet presAssocID="{F73C3F5F-4C35-4767-8056-F519A04AAC01}" presName="space" presStyleCnt="0"/>
      <dgm:spPr/>
    </dgm:pt>
    <dgm:pt modelId="{736ED9F2-BF3D-4284-A3DD-33A7F11C97E0}" type="pres">
      <dgm:prSet presAssocID="{140E535B-80DD-418F-BE76-76B9F06B6210}" presName="composite" presStyleCnt="0"/>
      <dgm:spPr/>
    </dgm:pt>
    <dgm:pt modelId="{C43AE595-8ED9-40C2-9570-DBA8B158A69B}" type="pres">
      <dgm:prSet presAssocID="{140E535B-80DD-418F-BE76-76B9F06B6210}" presName="parTx" presStyleLbl="alignNode1" presStyleIdx="1" presStyleCnt="3">
        <dgm:presLayoutVars>
          <dgm:chMax val="0"/>
          <dgm:chPref val="0"/>
          <dgm:bulletEnabled val="1"/>
        </dgm:presLayoutVars>
      </dgm:prSet>
      <dgm:spPr/>
    </dgm:pt>
    <dgm:pt modelId="{7864BBDA-D888-4E09-8D53-C37E4C506599}" type="pres">
      <dgm:prSet presAssocID="{140E535B-80DD-418F-BE76-76B9F06B6210}" presName="desTx" presStyleLbl="alignAccFollowNode1" presStyleIdx="1" presStyleCnt="3">
        <dgm:presLayoutVars>
          <dgm:bulletEnabled val="1"/>
        </dgm:presLayoutVars>
      </dgm:prSet>
      <dgm:spPr/>
    </dgm:pt>
    <dgm:pt modelId="{72294F4C-A18F-4CDE-B783-F599B41CF794}" type="pres">
      <dgm:prSet presAssocID="{968982E2-BF91-42B1-8542-4AC3155C5176}" presName="space" presStyleCnt="0"/>
      <dgm:spPr/>
    </dgm:pt>
    <dgm:pt modelId="{6E401A5A-A02A-4D67-9F55-EAAECB5A5984}" type="pres">
      <dgm:prSet presAssocID="{1639F5E7-0A76-4BCB-8EBA-160CD3700342}" presName="composite" presStyleCnt="0"/>
      <dgm:spPr/>
    </dgm:pt>
    <dgm:pt modelId="{BD968890-E36C-4D13-A864-00BC3986A928}" type="pres">
      <dgm:prSet presAssocID="{1639F5E7-0A76-4BCB-8EBA-160CD3700342}" presName="parTx" presStyleLbl="alignNode1" presStyleIdx="2" presStyleCnt="3">
        <dgm:presLayoutVars>
          <dgm:chMax val="0"/>
          <dgm:chPref val="0"/>
          <dgm:bulletEnabled val="1"/>
        </dgm:presLayoutVars>
      </dgm:prSet>
      <dgm:spPr/>
    </dgm:pt>
    <dgm:pt modelId="{11F1F357-5BB2-4046-85E2-33A8F2EE5DE3}" type="pres">
      <dgm:prSet presAssocID="{1639F5E7-0A76-4BCB-8EBA-160CD3700342}" presName="desTx" presStyleLbl="alignAccFollowNode1" presStyleIdx="2" presStyleCnt="3">
        <dgm:presLayoutVars>
          <dgm:bulletEnabled val="1"/>
        </dgm:presLayoutVars>
      </dgm:prSet>
      <dgm:spPr/>
    </dgm:pt>
  </dgm:ptLst>
  <dgm:cxnLst>
    <dgm:cxn modelId="{C2DF5002-48B8-488A-A646-55D34E12C4D1}" srcId="{2BB8AB53-43F0-40A7-A35B-C5B78D9CCA3F}" destId="{6C7460D5-AD75-4DA3-9991-EFFE9EC66280}" srcOrd="2" destOrd="0" parTransId="{862D2F16-D5BA-4CD6-B4A8-7C35D96E5641}" sibTransId="{820F4FC6-AD1F-40CB-BE5F-014DB9011AA1}"/>
    <dgm:cxn modelId="{4C901707-6828-47FB-B57E-9775D3C95C68}" type="presOf" srcId="{C6D2F6B9-DD46-4ED6-852D-4020B2AA193C}" destId="{11F1F357-5BB2-4046-85E2-33A8F2EE5DE3}" srcOrd="0" destOrd="1" presId="urn:microsoft.com/office/officeart/2005/8/layout/hList1"/>
    <dgm:cxn modelId="{BC9E2909-9C35-4DC2-9B88-23D78EA8D968}" srcId="{140E535B-80DD-418F-BE76-76B9F06B6210}" destId="{4E1A2E80-5D06-4640-B867-79DF341BB928}" srcOrd="1" destOrd="0" parTransId="{5573A239-B425-4DF2-A06E-CD1D2097298A}" sibTransId="{14333287-B1E5-4D81-A886-E9174D0BB41D}"/>
    <dgm:cxn modelId="{4673A20B-12E1-458A-8A9E-E6E536E43516}" srcId="{9114D26F-5176-4D8E-8D0C-2B63256F3DA0}" destId="{82E37FDE-F60D-4502-9BD2-D4D005D76469}" srcOrd="1" destOrd="0" parTransId="{8F5970A3-2B5A-4E8E-AC1E-0D3F04A9D68B}" sibTransId="{3A892C6B-9FBA-4215-9F10-95E831D58A8C}"/>
    <dgm:cxn modelId="{5ED4AA0D-C193-41EE-B72F-AF78B44D2517}" srcId="{3CC10FC8-6053-4E81-848E-CC936E9826BE}" destId="{DBCD3B34-AB0A-4160-A6E5-6D9BE3CD97E9}" srcOrd="1" destOrd="0" parTransId="{EF34E1C2-0B1E-4E5A-9145-EA0BEABF9032}" sibTransId="{963F5D35-1CAF-4E0C-8CD2-6B09B53BAC7E}"/>
    <dgm:cxn modelId="{9662CB1C-3263-4C70-98A6-BBF01214A437}" srcId="{2BB8AB53-43F0-40A7-A35B-C5B78D9CCA3F}" destId="{E0FD3375-2171-42D5-84E8-B7DD9E500D6F}" srcOrd="0" destOrd="0" parTransId="{2CF2819A-6E23-4769-BBA9-1D19F29CEC4C}" sibTransId="{7106DAE0-A969-4A7B-9F75-4FC8356DFCDD}"/>
    <dgm:cxn modelId="{843F0225-E4EC-4ECB-A10E-663D80D2C6F3}" type="presOf" srcId="{2BB8AB53-43F0-40A7-A35B-C5B78D9CCA3F}" destId="{376F6445-0BB3-4487-83F7-0B41B4F5D5F4}" srcOrd="0" destOrd="0" presId="urn:microsoft.com/office/officeart/2005/8/layout/hList1"/>
    <dgm:cxn modelId="{E800A625-B1D4-45A3-83FD-2602C58ADAF2}" srcId="{3CC10FC8-6053-4E81-848E-CC936E9826BE}" destId="{EE774BD7-60C4-49CD-BB1D-E6B098D11CAF}" srcOrd="2" destOrd="0" parTransId="{EFFB5414-1D23-4BC4-8529-371CE78866A6}" sibTransId="{2CF69576-C51A-42BD-9164-3D3DE9ED0394}"/>
    <dgm:cxn modelId="{3BFE4D2F-0C88-4244-9807-771AF9E9DE84}" type="presOf" srcId="{5311E4FC-7C1B-4885-9543-2B72226C2D87}" destId="{11F1F357-5BB2-4046-85E2-33A8F2EE5DE3}" srcOrd="0" destOrd="7" presId="urn:microsoft.com/office/officeart/2005/8/layout/hList1"/>
    <dgm:cxn modelId="{65376D33-65F4-45A7-942E-26041EB32B94}" srcId="{EE774BD7-60C4-49CD-BB1D-E6B098D11CAF}" destId="{54F953E3-DEC4-41A1-918D-D86649F08875}" srcOrd="1" destOrd="0" parTransId="{AC69C45E-D474-41AC-B08D-DE8409E77D33}" sibTransId="{45580467-584D-4759-85C9-491F8184538E}"/>
    <dgm:cxn modelId="{7E386735-AAFD-4CE8-856B-A743808364F9}" srcId="{2BB8AB53-43F0-40A7-A35B-C5B78D9CCA3F}" destId="{BAEC8A10-4E41-49E2-881A-9E6A16346A04}" srcOrd="1" destOrd="0" parTransId="{68F25063-DF80-490D-A82F-84A88074FE2D}" sibTransId="{248313B8-B858-40C4-A478-2216203FCF8F}"/>
    <dgm:cxn modelId="{B3084836-68CC-476A-83DE-11ECD2E5C349}" type="presOf" srcId="{6C7460D5-AD75-4DA3-9991-EFFE9EC66280}" destId="{376F6445-0BB3-4487-83F7-0B41B4F5D5F4}" srcOrd="0" destOrd="3" presId="urn:microsoft.com/office/officeart/2005/8/layout/hList1"/>
    <dgm:cxn modelId="{CEE45937-E6B9-4F90-A32A-FDECC37AF0FD}" srcId="{056FC4C3-C0BF-49D9-8134-3456774151F3}" destId="{C07732BA-F230-42ED-B1D6-269AA49293C3}" srcOrd="2" destOrd="0" parTransId="{534F4DC4-C6B5-48D5-8F95-7E2E9A897E18}" sibTransId="{25DD2ADA-324A-494A-B8A2-0148DEE0EE88}"/>
    <dgm:cxn modelId="{7FA8F73A-BD44-410E-8519-316D74B21D0F}" type="presOf" srcId="{3CC10FC8-6053-4E81-848E-CC936E9826BE}" destId="{FFDC9F49-2B52-4963-BD6F-5A7B4330EA56}" srcOrd="0" destOrd="0" presId="urn:microsoft.com/office/officeart/2005/8/layout/hList1"/>
    <dgm:cxn modelId="{DBE88C3B-5F72-4441-BB3A-893A700D71FE}" srcId="{9114D26F-5176-4D8E-8D0C-2B63256F3DA0}" destId="{7D4FA1C0-35F5-47BE-B642-4BCACE4DC534}" srcOrd="2" destOrd="0" parTransId="{EF34E94D-B2FA-4DF2-A8C3-A72C4444A1B2}" sibTransId="{D0BCC742-DAD2-4A73-B8CC-0406D9FDF96F}"/>
    <dgm:cxn modelId="{57342740-507D-4CFB-B36B-968BEABA4D72}" type="presOf" srcId="{DBCD3B34-AB0A-4160-A6E5-6D9BE3CD97E9}" destId="{376F6445-0BB3-4487-83F7-0B41B4F5D5F4}" srcOrd="0" destOrd="4" presId="urn:microsoft.com/office/officeart/2005/8/layout/hList1"/>
    <dgm:cxn modelId="{AB794643-69BB-4E02-80BC-FF4BE52CE02E}" srcId="{140E535B-80DD-418F-BE76-76B9F06B6210}" destId="{5C71BF08-5A45-4C8B-84F7-9A0F53974FA1}" srcOrd="0" destOrd="0" parTransId="{34D53180-3E4C-4F38-A57B-C8A145AA3998}" sibTransId="{09B10276-65BB-42A8-B0D8-D2E050FA9002}"/>
    <dgm:cxn modelId="{A3766049-9D55-47E1-8E3C-E47D7EB93EDA}" type="presOf" srcId="{67EE900F-EC75-4B61-AD14-17ABA703E879}" destId="{7864BBDA-D888-4E09-8D53-C37E4C506599}" srcOrd="0" destOrd="5" presId="urn:microsoft.com/office/officeart/2005/8/layout/hList1"/>
    <dgm:cxn modelId="{40251F4D-E110-4397-9D0A-6A2B27225F21}" type="presOf" srcId="{BAEC8A10-4E41-49E2-881A-9E6A16346A04}" destId="{376F6445-0BB3-4487-83F7-0B41B4F5D5F4}" srcOrd="0" destOrd="2" presId="urn:microsoft.com/office/officeart/2005/8/layout/hList1"/>
    <dgm:cxn modelId="{774F5152-ADEA-4CB9-AF9D-3083008C956E}" type="presOf" srcId="{3919F9CB-03B6-4355-8250-04849B7E62C9}" destId="{7864BBDA-D888-4E09-8D53-C37E4C506599}" srcOrd="0" destOrd="1" presId="urn:microsoft.com/office/officeart/2005/8/layout/hList1"/>
    <dgm:cxn modelId="{1D6B8D55-DB2D-4006-8567-26066D4D2F9F}" type="presOf" srcId="{1A3AD978-8896-416F-AF7F-5D8AE7AAD471}" destId="{376F6445-0BB3-4487-83F7-0B41B4F5D5F4}" srcOrd="0" destOrd="8" presId="urn:microsoft.com/office/officeart/2005/8/layout/hList1"/>
    <dgm:cxn modelId="{A45B7257-12AA-4546-AF6A-37B1C0F32187}" type="presOf" srcId="{7D4FA1C0-35F5-47BE-B642-4BCACE4DC534}" destId="{11F1F357-5BB2-4046-85E2-33A8F2EE5DE3}" srcOrd="0" destOrd="3" presId="urn:microsoft.com/office/officeart/2005/8/layout/hList1"/>
    <dgm:cxn modelId="{E9514958-E948-499F-8E8D-00B38CF855F5}" srcId="{140E535B-80DD-418F-BE76-76B9F06B6210}" destId="{67EE900F-EC75-4B61-AD14-17ABA703E879}" srcOrd="2" destOrd="0" parTransId="{AC22BF3F-4038-400E-A80A-3D17C6C015B2}" sibTransId="{1717FD09-57FD-4DF8-829A-CC04CF794CB3}"/>
    <dgm:cxn modelId="{495FAA59-4CB3-4493-9080-BF24B648FA8C}" type="presOf" srcId="{C08ADEEA-CE2A-4A1F-850E-EE35B141080E}" destId="{EF41B774-EC46-4E7B-A657-79D453C73FBF}" srcOrd="0" destOrd="0" presId="urn:microsoft.com/office/officeart/2005/8/layout/hList1"/>
    <dgm:cxn modelId="{B1714E5C-5428-4130-8202-EF4A4C535413}" type="presOf" srcId="{E7378FAD-6257-4DA6-A857-77AB81AE37ED}" destId="{7864BBDA-D888-4E09-8D53-C37E4C506599}" srcOrd="0" destOrd="3" presId="urn:microsoft.com/office/officeart/2005/8/layout/hList1"/>
    <dgm:cxn modelId="{A68DE95C-6B72-4DDE-B405-F137DB0EE9B8}" srcId="{056FC4C3-C0BF-49D9-8134-3456774151F3}" destId="{5311E4FC-7C1B-4885-9543-2B72226C2D87}" srcOrd="1" destOrd="0" parTransId="{26373B5A-A225-471A-882A-383E076CFB50}" sibTransId="{72F0C0C7-D429-4793-A261-B1DA2F6B330B}"/>
    <dgm:cxn modelId="{DB88535E-D1F8-4B97-BF87-CB0B5F615DEB}" srcId="{056FC4C3-C0BF-49D9-8134-3456774151F3}" destId="{0D0B9327-2AD1-423F-A3B0-0159411A91A6}" srcOrd="0" destOrd="0" parTransId="{4A904047-CA80-40DC-AC7E-E0B365173DD5}" sibTransId="{FE353C2C-376B-475E-A1CC-88DD0E1A39ED}"/>
    <dgm:cxn modelId="{72973864-4D97-4472-A7C4-AE72C7CB9A58}" srcId="{1639F5E7-0A76-4BCB-8EBA-160CD3700342}" destId="{9114D26F-5176-4D8E-8D0C-2B63256F3DA0}" srcOrd="0" destOrd="0" parTransId="{487A6461-9928-4DA4-BD2C-2DF24FACCA3A}" sibTransId="{FC813500-2941-4266-B620-92A65D4C30AB}"/>
    <dgm:cxn modelId="{3897426F-4A04-4F75-9E5B-11986A840A25}" srcId="{1639F5E7-0A76-4BCB-8EBA-160CD3700342}" destId="{DB1205A9-DD32-4BD2-9C0A-56F8894FC0B7}" srcOrd="1" destOrd="0" parTransId="{20740709-A640-47D9-B85C-AC1744E76A0E}" sibTransId="{0AC2704E-DFD4-4228-AAC7-753C7EBDC78A}"/>
    <dgm:cxn modelId="{67F87870-E998-4F32-B496-0008FA2B1205}" type="presOf" srcId="{F7AD1C57-E40A-4EAA-9CEA-584ED22DD7DE}" destId="{7864BBDA-D888-4E09-8D53-C37E4C506599}" srcOrd="0" destOrd="2" presId="urn:microsoft.com/office/officeart/2005/8/layout/hList1"/>
    <dgm:cxn modelId="{03DCF679-0E48-438B-BF48-554B9C94680B}" srcId="{67EE900F-EC75-4B61-AD14-17ABA703E879}" destId="{CA66FB9F-4670-4EB0-94C0-4129DD88E2CD}" srcOrd="1" destOrd="0" parTransId="{F80052C7-E40C-4107-B096-D1F79D9EC9FD}" sibTransId="{9C136C35-B18B-49F3-84F7-5ADF0FF0AC8E}"/>
    <dgm:cxn modelId="{22FDEC7B-C281-4508-9D20-1C3C4AA0EF00}" type="presOf" srcId="{4E1A2E80-5D06-4640-B867-79DF341BB928}" destId="{7864BBDA-D888-4E09-8D53-C37E4C506599}" srcOrd="0" destOrd="4" presId="urn:microsoft.com/office/officeart/2005/8/layout/hList1"/>
    <dgm:cxn modelId="{455AA07C-97DD-4C72-B723-DE352BA64784}" type="presOf" srcId="{CA66FB9F-4670-4EB0-94C0-4129DD88E2CD}" destId="{7864BBDA-D888-4E09-8D53-C37E4C506599}" srcOrd="0" destOrd="7" presId="urn:microsoft.com/office/officeart/2005/8/layout/hList1"/>
    <dgm:cxn modelId="{F0ACEB7C-6EDF-40CB-8713-133599A8A6A8}" type="presOf" srcId="{E0FD3375-2171-42D5-84E8-B7DD9E500D6F}" destId="{376F6445-0BB3-4487-83F7-0B41B4F5D5F4}" srcOrd="0" destOrd="1" presId="urn:microsoft.com/office/officeart/2005/8/layout/hList1"/>
    <dgm:cxn modelId="{DD8FAB7E-66E7-45BF-840E-15790ACCF27A}" srcId="{1639F5E7-0A76-4BCB-8EBA-160CD3700342}" destId="{056FC4C3-C0BF-49D9-8134-3456774151F3}" srcOrd="2" destOrd="0" parTransId="{73CD0DE7-256E-4A57-ADFD-6083683512BE}" sibTransId="{F06523BE-BD32-4B29-95F1-F24CA857DD10}"/>
    <dgm:cxn modelId="{04393581-DDEA-429C-A575-721B6394329D}" srcId="{C08ADEEA-CE2A-4A1F-850E-EE35B141080E}" destId="{1639F5E7-0A76-4BCB-8EBA-160CD3700342}" srcOrd="2" destOrd="0" parTransId="{4F455C8B-5918-4CBD-ACE5-B756915ECB6F}" sibTransId="{4F23A165-B7FF-48F9-8ABB-D7AD61B48941}"/>
    <dgm:cxn modelId="{DB412691-3A82-4637-8B98-99FF8BB5E4A9}" srcId="{5C71BF08-5A45-4C8B-84F7-9A0F53974FA1}" destId="{F7AD1C57-E40A-4EAA-9CEA-584ED22DD7DE}" srcOrd="1" destOrd="0" parTransId="{BDEF3E5D-97BC-4E98-B8A0-6E7E951E474D}" sibTransId="{096D76F4-7963-4BE4-AD8C-9F43F42829A9}"/>
    <dgm:cxn modelId="{61195093-B192-45D0-8EFD-92C642E29352}" srcId="{9114D26F-5176-4D8E-8D0C-2B63256F3DA0}" destId="{C6D2F6B9-DD46-4ED6-852D-4020B2AA193C}" srcOrd="0" destOrd="0" parTransId="{9063E948-F890-4549-9106-F59FF411E845}" sibTransId="{453AB803-5FF7-4E46-8ABB-95F54F8D9C5F}"/>
    <dgm:cxn modelId="{7C9A4E9A-967A-467B-9F1B-7F36A165D0BD}" type="presOf" srcId="{82E37FDE-F60D-4502-9BD2-D4D005D76469}" destId="{11F1F357-5BB2-4046-85E2-33A8F2EE5DE3}" srcOrd="0" destOrd="2" presId="urn:microsoft.com/office/officeart/2005/8/layout/hList1"/>
    <dgm:cxn modelId="{FCE87CA4-EB30-4A53-9BB9-96AB392FF6BD}" srcId="{C08ADEEA-CE2A-4A1F-850E-EE35B141080E}" destId="{3CC10FC8-6053-4E81-848E-CC936E9826BE}" srcOrd="0" destOrd="0" parTransId="{869BBCE5-E7F8-447F-8B4A-F01DEB40419A}" sibTransId="{F73C3F5F-4C35-4767-8056-F519A04AAC01}"/>
    <dgm:cxn modelId="{0B1E42A5-468A-43BB-83E5-7B30A6B7FD7E}" type="presOf" srcId="{EE774BD7-60C4-49CD-BB1D-E6B098D11CAF}" destId="{376F6445-0BB3-4487-83F7-0B41B4F5D5F4}" srcOrd="0" destOrd="5" presId="urn:microsoft.com/office/officeart/2005/8/layout/hList1"/>
    <dgm:cxn modelId="{E897A0AC-44B6-495F-81A4-42F70913CCB9}" srcId="{67EE900F-EC75-4B61-AD14-17ABA703E879}" destId="{7207AD14-A70B-4FC4-BA8B-3ACE66C8527B}" srcOrd="2" destOrd="0" parTransId="{6EB3897B-11A6-4D4B-8E14-2B0458EB219F}" sibTransId="{4DE5C217-8CCC-4781-8206-647A32C22300}"/>
    <dgm:cxn modelId="{0AF821B5-1E0E-43E5-B0F0-04CBD0E9E689}" type="presOf" srcId="{E00C004F-1FC1-415D-8032-3940E88EADEB}" destId="{7864BBDA-D888-4E09-8D53-C37E4C506599}" srcOrd="0" destOrd="6" presId="urn:microsoft.com/office/officeart/2005/8/layout/hList1"/>
    <dgm:cxn modelId="{3A2FC3B7-B13D-4D66-89B2-43AA49430C61}" type="presOf" srcId="{DB1205A9-DD32-4BD2-9C0A-56F8894FC0B7}" destId="{11F1F357-5BB2-4046-85E2-33A8F2EE5DE3}" srcOrd="0" destOrd="4" presId="urn:microsoft.com/office/officeart/2005/8/layout/hList1"/>
    <dgm:cxn modelId="{186DAAB9-4E36-44D3-B3ED-FBAAC5AD1584}" srcId="{67EE900F-EC75-4B61-AD14-17ABA703E879}" destId="{E00C004F-1FC1-415D-8032-3940E88EADEB}" srcOrd="0" destOrd="0" parTransId="{4779B363-BC8B-4BDE-B625-1A8C1DA1EA46}" sibTransId="{03B20331-C146-41C9-A742-D88503DCEA9D}"/>
    <dgm:cxn modelId="{CCD907BE-9D68-42CB-8863-FF381FF3E87D}" type="presOf" srcId="{140E535B-80DD-418F-BE76-76B9F06B6210}" destId="{C43AE595-8ED9-40C2-9570-DBA8B158A69B}" srcOrd="0" destOrd="0" presId="urn:microsoft.com/office/officeart/2005/8/layout/hList1"/>
    <dgm:cxn modelId="{93E5E2C0-FB3E-4AE3-A1AA-50BA37DB3442}" srcId="{EE774BD7-60C4-49CD-BB1D-E6B098D11CAF}" destId="{6275F61E-9873-467E-87E4-1F2DAC15F8BF}" srcOrd="0" destOrd="0" parTransId="{0403EE10-CE15-4FC8-880F-DBEBDC2169A1}" sibTransId="{989869E2-253E-4436-8F5B-08AE457D5EC8}"/>
    <dgm:cxn modelId="{1D34B2C3-A15D-4A32-9099-F2F103C4B07B}" srcId="{3CC10FC8-6053-4E81-848E-CC936E9826BE}" destId="{2BB8AB53-43F0-40A7-A35B-C5B78D9CCA3F}" srcOrd="0" destOrd="0" parTransId="{89D5DB3D-6C15-463C-9238-DDFDC74F9BDE}" sibTransId="{2BE28ED1-B52E-481C-843C-DBCE9DAB2044}"/>
    <dgm:cxn modelId="{38B19AC7-7BC6-47B6-B2E5-28B90A36FAD7}" type="presOf" srcId="{5C71BF08-5A45-4C8B-84F7-9A0F53974FA1}" destId="{7864BBDA-D888-4E09-8D53-C37E4C506599}" srcOrd="0" destOrd="0" presId="urn:microsoft.com/office/officeart/2005/8/layout/hList1"/>
    <dgm:cxn modelId="{706602D7-4F9B-479A-ADD4-8C187EACB233}" type="presOf" srcId="{9114D26F-5176-4D8E-8D0C-2B63256F3DA0}" destId="{11F1F357-5BB2-4046-85E2-33A8F2EE5DE3}" srcOrd="0" destOrd="0" presId="urn:microsoft.com/office/officeart/2005/8/layout/hList1"/>
    <dgm:cxn modelId="{05A16FD7-3004-4C45-A662-692059C05AF4}" srcId="{EE774BD7-60C4-49CD-BB1D-E6B098D11CAF}" destId="{1A3AD978-8896-416F-AF7F-5D8AE7AAD471}" srcOrd="2" destOrd="0" parTransId="{C466CF08-4A98-402D-8C06-8195CC0D935C}" sibTransId="{DB5EBB6D-C360-4E53-891E-9FB0FF5F742E}"/>
    <dgm:cxn modelId="{2A3463D8-37AA-4F2C-91C9-83201EAFC768}" srcId="{C08ADEEA-CE2A-4A1F-850E-EE35B141080E}" destId="{140E535B-80DD-418F-BE76-76B9F06B6210}" srcOrd="1" destOrd="0" parTransId="{7D0FC203-8C3A-4D01-AED3-7E2349444EE7}" sibTransId="{968982E2-BF91-42B1-8542-4AC3155C5176}"/>
    <dgm:cxn modelId="{A59D4DDE-B74A-431F-9FF6-BBBA570BFEA2}" type="presOf" srcId="{7207AD14-A70B-4FC4-BA8B-3ACE66C8527B}" destId="{7864BBDA-D888-4E09-8D53-C37E4C506599}" srcOrd="0" destOrd="8" presId="urn:microsoft.com/office/officeart/2005/8/layout/hList1"/>
    <dgm:cxn modelId="{C3ECE7E2-16D0-4049-8899-919C8704C27C}" type="presOf" srcId="{0D0B9327-2AD1-423F-A3B0-0159411A91A6}" destId="{11F1F357-5BB2-4046-85E2-33A8F2EE5DE3}" srcOrd="0" destOrd="6" presId="urn:microsoft.com/office/officeart/2005/8/layout/hList1"/>
    <dgm:cxn modelId="{54AB01E8-80CC-4988-B303-85259ED8C580}" type="presOf" srcId="{6275F61E-9873-467E-87E4-1F2DAC15F8BF}" destId="{376F6445-0BB3-4487-83F7-0B41B4F5D5F4}" srcOrd="0" destOrd="6" presId="urn:microsoft.com/office/officeart/2005/8/layout/hList1"/>
    <dgm:cxn modelId="{242161EB-8478-4D05-A3BF-FC0A2F5A9399}" type="presOf" srcId="{1639F5E7-0A76-4BCB-8EBA-160CD3700342}" destId="{BD968890-E36C-4D13-A864-00BC3986A928}" srcOrd="0" destOrd="0" presId="urn:microsoft.com/office/officeart/2005/8/layout/hList1"/>
    <dgm:cxn modelId="{96D4F2F1-470C-4B22-95BC-0EBF6630DB71}" type="presOf" srcId="{056FC4C3-C0BF-49D9-8134-3456774151F3}" destId="{11F1F357-5BB2-4046-85E2-33A8F2EE5DE3}" srcOrd="0" destOrd="5" presId="urn:microsoft.com/office/officeart/2005/8/layout/hList1"/>
    <dgm:cxn modelId="{C6727BF4-89C4-4C45-82B7-AF7E227B4EA6}" srcId="{5C71BF08-5A45-4C8B-84F7-9A0F53974FA1}" destId="{3919F9CB-03B6-4355-8250-04849B7E62C9}" srcOrd="0" destOrd="0" parTransId="{921A3B86-536E-4AF0-A61E-AA2E1D15270A}" sibTransId="{672D26F5-7608-4C76-946E-F2C4154DEE29}"/>
    <dgm:cxn modelId="{8E31D5F8-ECDC-49E0-9432-0B3B4169BF06}" type="presOf" srcId="{C07732BA-F230-42ED-B1D6-269AA49293C3}" destId="{11F1F357-5BB2-4046-85E2-33A8F2EE5DE3}" srcOrd="0" destOrd="8" presId="urn:microsoft.com/office/officeart/2005/8/layout/hList1"/>
    <dgm:cxn modelId="{60B539F9-3EA7-43E0-88E1-532FD9178240}" type="presOf" srcId="{54F953E3-DEC4-41A1-918D-D86649F08875}" destId="{376F6445-0BB3-4487-83F7-0B41B4F5D5F4}" srcOrd="0" destOrd="7" presId="urn:microsoft.com/office/officeart/2005/8/layout/hList1"/>
    <dgm:cxn modelId="{06C120FB-F555-4D3C-8417-66A91F58B8F1}" srcId="{5C71BF08-5A45-4C8B-84F7-9A0F53974FA1}" destId="{E7378FAD-6257-4DA6-A857-77AB81AE37ED}" srcOrd="2" destOrd="0" parTransId="{7DB86D70-625C-4E15-BE02-B54A1287D5EC}" sibTransId="{357AB914-0B22-4DD5-9C32-DADFFD3A4638}"/>
    <dgm:cxn modelId="{6CA6C6C9-7DE8-4232-A22F-C32C7F1C7FA4}" type="presParOf" srcId="{EF41B774-EC46-4E7B-A657-79D453C73FBF}" destId="{9DF4EBFB-EFF1-4DAE-8DF9-7C85939F4426}" srcOrd="0" destOrd="0" presId="urn:microsoft.com/office/officeart/2005/8/layout/hList1"/>
    <dgm:cxn modelId="{6E297777-BB2E-411D-A4BF-5C789E008DEC}" type="presParOf" srcId="{9DF4EBFB-EFF1-4DAE-8DF9-7C85939F4426}" destId="{FFDC9F49-2B52-4963-BD6F-5A7B4330EA56}" srcOrd="0" destOrd="0" presId="urn:microsoft.com/office/officeart/2005/8/layout/hList1"/>
    <dgm:cxn modelId="{363F691E-2B05-4A07-8C75-FCC3B6266E43}" type="presParOf" srcId="{9DF4EBFB-EFF1-4DAE-8DF9-7C85939F4426}" destId="{376F6445-0BB3-4487-83F7-0B41B4F5D5F4}" srcOrd="1" destOrd="0" presId="urn:microsoft.com/office/officeart/2005/8/layout/hList1"/>
    <dgm:cxn modelId="{3A78C423-C092-404E-B099-CD42ABE479B9}" type="presParOf" srcId="{EF41B774-EC46-4E7B-A657-79D453C73FBF}" destId="{E40C4EB8-7368-426F-84BA-89E439479806}" srcOrd="1" destOrd="0" presId="urn:microsoft.com/office/officeart/2005/8/layout/hList1"/>
    <dgm:cxn modelId="{6D6F5ECF-5441-46D7-A889-C7135C7D9A47}" type="presParOf" srcId="{EF41B774-EC46-4E7B-A657-79D453C73FBF}" destId="{736ED9F2-BF3D-4284-A3DD-33A7F11C97E0}" srcOrd="2" destOrd="0" presId="urn:microsoft.com/office/officeart/2005/8/layout/hList1"/>
    <dgm:cxn modelId="{EEDC6682-8127-4086-BB32-1F676A96FB0E}" type="presParOf" srcId="{736ED9F2-BF3D-4284-A3DD-33A7F11C97E0}" destId="{C43AE595-8ED9-40C2-9570-DBA8B158A69B}" srcOrd="0" destOrd="0" presId="urn:microsoft.com/office/officeart/2005/8/layout/hList1"/>
    <dgm:cxn modelId="{7B2D42D4-39A7-4B0D-BD9F-701C6173ACC7}" type="presParOf" srcId="{736ED9F2-BF3D-4284-A3DD-33A7F11C97E0}" destId="{7864BBDA-D888-4E09-8D53-C37E4C506599}" srcOrd="1" destOrd="0" presId="urn:microsoft.com/office/officeart/2005/8/layout/hList1"/>
    <dgm:cxn modelId="{FED65AD7-0C13-4D54-BD5C-B4280B3357FB}" type="presParOf" srcId="{EF41B774-EC46-4E7B-A657-79D453C73FBF}" destId="{72294F4C-A18F-4CDE-B783-F599B41CF794}" srcOrd="3" destOrd="0" presId="urn:microsoft.com/office/officeart/2005/8/layout/hList1"/>
    <dgm:cxn modelId="{BB73C653-5A65-4E91-B03A-9F7180065B18}" type="presParOf" srcId="{EF41B774-EC46-4E7B-A657-79D453C73FBF}" destId="{6E401A5A-A02A-4D67-9F55-EAAECB5A5984}" srcOrd="4" destOrd="0" presId="urn:microsoft.com/office/officeart/2005/8/layout/hList1"/>
    <dgm:cxn modelId="{59E05F02-E34D-48DF-BC67-693B8C131F5E}" type="presParOf" srcId="{6E401A5A-A02A-4D67-9F55-EAAECB5A5984}" destId="{BD968890-E36C-4D13-A864-00BC3986A928}" srcOrd="0" destOrd="0" presId="urn:microsoft.com/office/officeart/2005/8/layout/hList1"/>
    <dgm:cxn modelId="{B625FEDB-5380-4004-A96E-EFC92DE6A2A3}" type="presParOf" srcId="{6E401A5A-A02A-4D67-9F55-EAAECB5A5984}" destId="{11F1F357-5BB2-4046-85E2-33A8F2EE5DE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8ADEEA-CE2A-4A1F-850E-EE35B141080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3CC10FC8-6053-4E81-848E-CC936E9826BE}">
      <dgm:prSet/>
      <dgm:spPr/>
      <dgm:t>
        <a:bodyPr/>
        <a:lstStyle/>
        <a:p>
          <a:r>
            <a:rPr lang="en-US" b="0" i="0"/>
            <a:t>Full Certification</a:t>
          </a:r>
          <a:endParaRPr lang="en-US"/>
        </a:p>
      </dgm:t>
    </dgm:pt>
    <dgm:pt modelId="{869BBCE5-E7F8-447F-8B4A-F01DEB40419A}" type="parTrans" cxnId="{FCE87CA4-EB30-4A53-9BB9-96AB392FF6BD}">
      <dgm:prSet/>
      <dgm:spPr/>
      <dgm:t>
        <a:bodyPr/>
        <a:lstStyle/>
        <a:p>
          <a:endParaRPr lang="en-US"/>
        </a:p>
      </dgm:t>
    </dgm:pt>
    <dgm:pt modelId="{F73C3F5F-4C35-4767-8056-F519A04AAC01}" type="sibTrans" cxnId="{FCE87CA4-EB30-4A53-9BB9-96AB392FF6BD}">
      <dgm:prSet/>
      <dgm:spPr/>
      <dgm:t>
        <a:bodyPr/>
        <a:lstStyle/>
        <a:p>
          <a:endParaRPr lang="en-US"/>
        </a:p>
      </dgm:t>
    </dgm:pt>
    <dgm:pt modelId="{2BB8AB53-43F0-40A7-A35B-C5B78D9CCA3F}">
      <dgm:prSet/>
      <dgm:spPr/>
      <dgm:t>
        <a:bodyPr/>
        <a:lstStyle/>
        <a:p>
          <a:pPr>
            <a:buNone/>
          </a:pPr>
          <a:r>
            <a:rPr lang="en-US" b="0"/>
            <a:t>Full certification requirements have been met for each of the three categories as determined by the evaluation team.</a:t>
          </a:r>
        </a:p>
      </dgm:t>
    </dgm:pt>
    <dgm:pt modelId="{89D5DB3D-6C15-463C-9238-DDFDC74F9BDE}" type="parTrans" cxnId="{1D34B2C3-A15D-4A32-9099-F2F103C4B07B}">
      <dgm:prSet/>
      <dgm:spPr/>
      <dgm:t>
        <a:bodyPr/>
        <a:lstStyle/>
        <a:p>
          <a:endParaRPr lang="en-US"/>
        </a:p>
      </dgm:t>
    </dgm:pt>
    <dgm:pt modelId="{2BE28ED1-B52E-481C-843C-DBCE9DAB2044}" type="sibTrans" cxnId="{1D34B2C3-A15D-4A32-9099-F2F103C4B07B}">
      <dgm:prSet/>
      <dgm:spPr/>
      <dgm:t>
        <a:bodyPr/>
        <a:lstStyle/>
        <a:p>
          <a:endParaRPr lang="en-US"/>
        </a:p>
      </dgm:t>
    </dgm:pt>
    <dgm:pt modelId="{140E535B-80DD-418F-BE76-76B9F06B6210}">
      <dgm:prSet/>
      <dgm:spPr/>
      <dgm:t>
        <a:bodyPr/>
        <a:lstStyle/>
        <a:p>
          <a:r>
            <a:rPr lang="en-US" b="0" i="0"/>
            <a:t>Provisional Certification</a:t>
          </a:r>
          <a:endParaRPr lang="en-US"/>
        </a:p>
      </dgm:t>
    </dgm:pt>
    <dgm:pt modelId="{7D0FC203-8C3A-4D01-AED3-7E2349444EE7}" type="parTrans" cxnId="{2A3463D8-37AA-4F2C-91C9-83201EAFC768}">
      <dgm:prSet/>
      <dgm:spPr/>
      <dgm:t>
        <a:bodyPr/>
        <a:lstStyle/>
        <a:p>
          <a:endParaRPr lang="en-US"/>
        </a:p>
      </dgm:t>
    </dgm:pt>
    <dgm:pt modelId="{968982E2-BF91-42B1-8542-4AC3155C5176}" type="sibTrans" cxnId="{2A3463D8-37AA-4F2C-91C9-83201EAFC768}">
      <dgm:prSet/>
      <dgm:spPr/>
      <dgm:t>
        <a:bodyPr/>
        <a:lstStyle/>
        <a:p>
          <a:endParaRPr lang="en-US"/>
        </a:p>
      </dgm:t>
    </dgm:pt>
    <dgm:pt modelId="{5C71BF08-5A45-4C8B-84F7-9A0F53974FA1}">
      <dgm:prSet/>
      <dgm:spPr/>
      <dgm:t>
        <a:bodyPr/>
        <a:lstStyle/>
        <a:p>
          <a:pPr>
            <a:buNone/>
          </a:pPr>
          <a:r>
            <a:rPr lang="en-US" b="0" i="0"/>
            <a:t>A combination of full, provisional, and/or not certified requirements have been met across the three categories as determined by the evaluation team.</a:t>
          </a:r>
          <a:endParaRPr lang="en-US" b="0"/>
        </a:p>
      </dgm:t>
    </dgm:pt>
    <dgm:pt modelId="{34D53180-3E4C-4F38-A57B-C8A145AA3998}" type="parTrans" cxnId="{AB794643-69BB-4E02-80BC-FF4BE52CE02E}">
      <dgm:prSet/>
      <dgm:spPr/>
      <dgm:t>
        <a:bodyPr/>
        <a:lstStyle/>
        <a:p>
          <a:endParaRPr lang="en-US"/>
        </a:p>
      </dgm:t>
    </dgm:pt>
    <dgm:pt modelId="{09B10276-65BB-42A8-B0D8-D2E050FA9002}" type="sibTrans" cxnId="{AB794643-69BB-4E02-80BC-FF4BE52CE02E}">
      <dgm:prSet/>
      <dgm:spPr/>
      <dgm:t>
        <a:bodyPr/>
        <a:lstStyle/>
        <a:p>
          <a:endParaRPr lang="en-US"/>
        </a:p>
      </dgm:t>
    </dgm:pt>
    <dgm:pt modelId="{1639F5E7-0A76-4BCB-8EBA-160CD3700342}">
      <dgm:prSet/>
      <dgm:spPr/>
      <dgm:t>
        <a:bodyPr/>
        <a:lstStyle/>
        <a:p>
          <a:r>
            <a:rPr lang="en-US" b="0" i="0"/>
            <a:t>Not Certified / De-certified</a:t>
          </a:r>
          <a:endParaRPr lang="en-US"/>
        </a:p>
      </dgm:t>
    </dgm:pt>
    <dgm:pt modelId="{4F455C8B-5918-4CBD-ACE5-B756915ECB6F}" type="parTrans" cxnId="{04393581-DDEA-429C-A575-721B6394329D}">
      <dgm:prSet/>
      <dgm:spPr/>
      <dgm:t>
        <a:bodyPr/>
        <a:lstStyle/>
        <a:p>
          <a:endParaRPr lang="en-US"/>
        </a:p>
      </dgm:t>
    </dgm:pt>
    <dgm:pt modelId="{4F23A165-B7FF-48F9-8ABB-D7AD61B48941}" type="sibTrans" cxnId="{04393581-DDEA-429C-A575-721B6394329D}">
      <dgm:prSet/>
      <dgm:spPr/>
      <dgm:t>
        <a:bodyPr/>
        <a:lstStyle/>
        <a:p>
          <a:endParaRPr lang="en-US"/>
        </a:p>
      </dgm:t>
    </dgm:pt>
    <dgm:pt modelId="{9114D26F-5176-4D8E-8D0C-2B63256F3DA0}">
      <dgm:prSet/>
      <dgm:spPr/>
      <dgm:t>
        <a:bodyPr/>
        <a:lstStyle/>
        <a:p>
          <a:pPr>
            <a:buNone/>
          </a:pPr>
          <a:r>
            <a:rPr lang="en-US" b="0" i="0"/>
            <a:t>Evaluation of each of the three categories results in a not certified outcome as determined by the evaluation team.</a:t>
          </a:r>
          <a:endParaRPr lang="en-US" b="0"/>
        </a:p>
      </dgm:t>
    </dgm:pt>
    <dgm:pt modelId="{487A6461-9928-4DA4-BD2C-2DF24FACCA3A}" type="parTrans" cxnId="{72973864-4D97-4472-A7C4-AE72C7CB9A58}">
      <dgm:prSet/>
      <dgm:spPr/>
      <dgm:t>
        <a:bodyPr/>
        <a:lstStyle/>
        <a:p>
          <a:endParaRPr lang="en-US"/>
        </a:p>
      </dgm:t>
    </dgm:pt>
    <dgm:pt modelId="{FC813500-2941-4266-B620-92A65D4C30AB}" type="sibTrans" cxnId="{72973864-4D97-4472-A7C4-AE72C7CB9A58}">
      <dgm:prSet/>
      <dgm:spPr/>
      <dgm:t>
        <a:bodyPr/>
        <a:lstStyle/>
        <a:p>
          <a:endParaRPr lang="en-US"/>
        </a:p>
      </dgm:t>
    </dgm:pt>
    <dgm:pt modelId="{B7DEF3C8-F98D-423F-B728-A1BD0986EB09}" type="pres">
      <dgm:prSet presAssocID="{C08ADEEA-CE2A-4A1F-850E-EE35B141080E}" presName="Name0" presStyleCnt="0">
        <dgm:presLayoutVars>
          <dgm:dir/>
          <dgm:animLvl val="lvl"/>
          <dgm:resizeHandles val="exact"/>
        </dgm:presLayoutVars>
      </dgm:prSet>
      <dgm:spPr/>
    </dgm:pt>
    <dgm:pt modelId="{F20C7159-0E68-4324-87A2-50AA0336E845}" type="pres">
      <dgm:prSet presAssocID="{3CC10FC8-6053-4E81-848E-CC936E9826BE}" presName="linNode" presStyleCnt="0"/>
      <dgm:spPr/>
    </dgm:pt>
    <dgm:pt modelId="{423C0BF1-26A7-42C3-A306-7BAA05600944}" type="pres">
      <dgm:prSet presAssocID="{3CC10FC8-6053-4E81-848E-CC936E9826BE}" presName="parentText" presStyleLbl="node1" presStyleIdx="0" presStyleCnt="3">
        <dgm:presLayoutVars>
          <dgm:chMax val="1"/>
          <dgm:bulletEnabled val="1"/>
        </dgm:presLayoutVars>
      </dgm:prSet>
      <dgm:spPr/>
    </dgm:pt>
    <dgm:pt modelId="{BDC5772D-1C99-4DF1-B2B2-57885EB96ADE}" type="pres">
      <dgm:prSet presAssocID="{3CC10FC8-6053-4E81-848E-CC936E9826BE}" presName="descendantText" presStyleLbl="alignAccFollowNode1" presStyleIdx="0" presStyleCnt="3">
        <dgm:presLayoutVars>
          <dgm:bulletEnabled val="1"/>
        </dgm:presLayoutVars>
      </dgm:prSet>
      <dgm:spPr/>
    </dgm:pt>
    <dgm:pt modelId="{6D599E12-F0A0-472F-8AF2-DDAA13EC0EA4}" type="pres">
      <dgm:prSet presAssocID="{F73C3F5F-4C35-4767-8056-F519A04AAC01}" presName="sp" presStyleCnt="0"/>
      <dgm:spPr/>
    </dgm:pt>
    <dgm:pt modelId="{B5FCE92D-CD6D-4570-BF74-62AF642C4635}" type="pres">
      <dgm:prSet presAssocID="{140E535B-80DD-418F-BE76-76B9F06B6210}" presName="linNode" presStyleCnt="0"/>
      <dgm:spPr/>
    </dgm:pt>
    <dgm:pt modelId="{9A968C0A-20EF-4C4A-9DC3-C374EE3134B0}" type="pres">
      <dgm:prSet presAssocID="{140E535B-80DD-418F-BE76-76B9F06B6210}" presName="parentText" presStyleLbl="node1" presStyleIdx="1" presStyleCnt="3">
        <dgm:presLayoutVars>
          <dgm:chMax val="1"/>
          <dgm:bulletEnabled val="1"/>
        </dgm:presLayoutVars>
      </dgm:prSet>
      <dgm:spPr/>
    </dgm:pt>
    <dgm:pt modelId="{27D8FF7E-0CC9-42B5-96E9-F16BDC30C47B}" type="pres">
      <dgm:prSet presAssocID="{140E535B-80DD-418F-BE76-76B9F06B6210}" presName="descendantText" presStyleLbl="alignAccFollowNode1" presStyleIdx="1" presStyleCnt="3">
        <dgm:presLayoutVars>
          <dgm:bulletEnabled val="1"/>
        </dgm:presLayoutVars>
      </dgm:prSet>
      <dgm:spPr/>
    </dgm:pt>
    <dgm:pt modelId="{1311010B-AF65-4B07-A3CF-421A80EE92C2}" type="pres">
      <dgm:prSet presAssocID="{968982E2-BF91-42B1-8542-4AC3155C5176}" presName="sp" presStyleCnt="0"/>
      <dgm:spPr/>
    </dgm:pt>
    <dgm:pt modelId="{460ABC2F-F98C-462B-956D-F7DB59D03554}" type="pres">
      <dgm:prSet presAssocID="{1639F5E7-0A76-4BCB-8EBA-160CD3700342}" presName="linNode" presStyleCnt="0"/>
      <dgm:spPr/>
    </dgm:pt>
    <dgm:pt modelId="{FA78D7E4-752E-49A0-A377-66DE72D698B9}" type="pres">
      <dgm:prSet presAssocID="{1639F5E7-0A76-4BCB-8EBA-160CD3700342}" presName="parentText" presStyleLbl="node1" presStyleIdx="2" presStyleCnt="3">
        <dgm:presLayoutVars>
          <dgm:chMax val="1"/>
          <dgm:bulletEnabled val="1"/>
        </dgm:presLayoutVars>
      </dgm:prSet>
      <dgm:spPr/>
    </dgm:pt>
    <dgm:pt modelId="{1DC0AE9C-5357-4139-B0C4-3FB05CAE7A25}" type="pres">
      <dgm:prSet presAssocID="{1639F5E7-0A76-4BCB-8EBA-160CD3700342}" presName="descendantText" presStyleLbl="alignAccFollowNode1" presStyleIdx="2" presStyleCnt="3">
        <dgm:presLayoutVars>
          <dgm:bulletEnabled val="1"/>
        </dgm:presLayoutVars>
      </dgm:prSet>
      <dgm:spPr/>
    </dgm:pt>
  </dgm:ptLst>
  <dgm:cxnLst>
    <dgm:cxn modelId="{AB794643-69BB-4E02-80BC-FF4BE52CE02E}" srcId="{140E535B-80DD-418F-BE76-76B9F06B6210}" destId="{5C71BF08-5A45-4C8B-84F7-9A0F53974FA1}" srcOrd="0" destOrd="0" parTransId="{34D53180-3E4C-4F38-A57B-C8A145AA3998}" sibTransId="{09B10276-65BB-42A8-B0D8-D2E050FA9002}"/>
    <dgm:cxn modelId="{9CC4E159-723A-4A58-AEF5-D79FD7E0A704}" type="presOf" srcId="{1639F5E7-0A76-4BCB-8EBA-160CD3700342}" destId="{FA78D7E4-752E-49A0-A377-66DE72D698B9}" srcOrd="0" destOrd="0" presId="urn:microsoft.com/office/officeart/2005/8/layout/vList5"/>
    <dgm:cxn modelId="{72973864-4D97-4472-A7C4-AE72C7CB9A58}" srcId="{1639F5E7-0A76-4BCB-8EBA-160CD3700342}" destId="{9114D26F-5176-4D8E-8D0C-2B63256F3DA0}" srcOrd="0" destOrd="0" parTransId="{487A6461-9928-4DA4-BD2C-2DF24FACCA3A}" sibTransId="{FC813500-2941-4266-B620-92A65D4C30AB}"/>
    <dgm:cxn modelId="{40D3576A-CF83-44F0-8606-EF1342D4936F}" type="presOf" srcId="{3CC10FC8-6053-4E81-848E-CC936E9826BE}" destId="{423C0BF1-26A7-42C3-A306-7BAA05600944}" srcOrd="0" destOrd="0" presId="urn:microsoft.com/office/officeart/2005/8/layout/vList5"/>
    <dgm:cxn modelId="{04393581-DDEA-429C-A575-721B6394329D}" srcId="{C08ADEEA-CE2A-4A1F-850E-EE35B141080E}" destId="{1639F5E7-0A76-4BCB-8EBA-160CD3700342}" srcOrd="2" destOrd="0" parTransId="{4F455C8B-5918-4CBD-ACE5-B756915ECB6F}" sibTransId="{4F23A165-B7FF-48F9-8ABB-D7AD61B48941}"/>
    <dgm:cxn modelId="{FCE87CA4-EB30-4A53-9BB9-96AB392FF6BD}" srcId="{C08ADEEA-CE2A-4A1F-850E-EE35B141080E}" destId="{3CC10FC8-6053-4E81-848E-CC936E9826BE}" srcOrd="0" destOrd="0" parTransId="{869BBCE5-E7F8-447F-8B4A-F01DEB40419A}" sibTransId="{F73C3F5F-4C35-4767-8056-F519A04AAC01}"/>
    <dgm:cxn modelId="{61C640B7-2DBD-4640-AE49-5069355CCB94}" type="presOf" srcId="{5C71BF08-5A45-4C8B-84F7-9A0F53974FA1}" destId="{27D8FF7E-0CC9-42B5-96E9-F16BDC30C47B}" srcOrd="0" destOrd="0" presId="urn:microsoft.com/office/officeart/2005/8/layout/vList5"/>
    <dgm:cxn modelId="{1D34B2C3-A15D-4A32-9099-F2F103C4B07B}" srcId="{3CC10FC8-6053-4E81-848E-CC936E9826BE}" destId="{2BB8AB53-43F0-40A7-A35B-C5B78D9CCA3F}" srcOrd="0" destOrd="0" parTransId="{89D5DB3D-6C15-463C-9238-DDFDC74F9BDE}" sibTransId="{2BE28ED1-B52E-481C-843C-DBCE9DAB2044}"/>
    <dgm:cxn modelId="{2A3463D8-37AA-4F2C-91C9-83201EAFC768}" srcId="{C08ADEEA-CE2A-4A1F-850E-EE35B141080E}" destId="{140E535B-80DD-418F-BE76-76B9F06B6210}" srcOrd="1" destOrd="0" parTransId="{7D0FC203-8C3A-4D01-AED3-7E2349444EE7}" sibTransId="{968982E2-BF91-42B1-8542-4AC3155C5176}"/>
    <dgm:cxn modelId="{BDA877E0-5108-4E12-9476-0838D1276139}" type="presOf" srcId="{C08ADEEA-CE2A-4A1F-850E-EE35B141080E}" destId="{B7DEF3C8-F98D-423F-B728-A1BD0986EB09}" srcOrd="0" destOrd="0" presId="urn:microsoft.com/office/officeart/2005/8/layout/vList5"/>
    <dgm:cxn modelId="{2E18AFE8-8A11-4EC3-905A-1B5583C6EC83}" type="presOf" srcId="{2BB8AB53-43F0-40A7-A35B-C5B78D9CCA3F}" destId="{BDC5772D-1C99-4DF1-B2B2-57885EB96ADE}" srcOrd="0" destOrd="0" presId="urn:microsoft.com/office/officeart/2005/8/layout/vList5"/>
    <dgm:cxn modelId="{485067F4-F74A-49AF-A985-72C4461DF75A}" type="presOf" srcId="{9114D26F-5176-4D8E-8D0C-2B63256F3DA0}" destId="{1DC0AE9C-5357-4139-B0C4-3FB05CAE7A25}" srcOrd="0" destOrd="0" presId="urn:microsoft.com/office/officeart/2005/8/layout/vList5"/>
    <dgm:cxn modelId="{CCCBEEFB-C4F3-4040-8E69-F24AD9CC3AEB}" type="presOf" srcId="{140E535B-80DD-418F-BE76-76B9F06B6210}" destId="{9A968C0A-20EF-4C4A-9DC3-C374EE3134B0}" srcOrd="0" destOrd="0" presId="urn:microsoft.com/office/officeart/2005/8/layout/vList5"/>
    <dgm:cxn modelId="{A202DA4F-1276-41ED-8E61-71EA430260A8}" type="presParOf" srcId="{B7DEF3C8-F98D-423F-B728-A1BD0986EB09}" destId="{F20C7159-0E68-4324-87A2-50AA0336E845}" srcOrd="0" destOrd="0" presId="urn:microsoft.com/office/officeart/2005/8/layout/vList5"/>
    <dgm:cxn modelId="{775AC1A3-8203-4B5A-A80C-B66D02D96504}" type="presParOf" srcId="{F20C7159-0E68-4324-87A2-50AA0336E845}" destId="{423C0BF1-26A7-42C3-A306-7BAA05600944}" srcOrd="0" destOrd="0" presId="urn:microsoft.com/office/officeart/2005/8/layout/vList5"/>
    <dgm:cxn modelId="{634E42D4-4FF9-4DE3-911B-66E9885A38D6}" type="presParOf" srcId="{F20C7159-0E68-4324-87A2-50AA0336E845}" destId="{BDC5772D-1C99-4DF1-B2B2-57885EB96ADE}" srcOrd="1" destOrd="0" presId="urn:microsoft.com/office/officeart/2005/8/layout/vList5"/>
    <dgm:cxn modelId="{1DA61A6D-20FB-4AB5-8393-BBCEBA5E4F97}" type="presParOf" srcId="{B7DEF3C8-F98D-423F-B728-A1BD0986EB09}" destId="{6D599E12-F0A0-472F-8AF2-DDAA13EC0EA4}" srcOrd="1" destOrd="0" presId="urn:microsoft.com/office/officeart/2005/8/layout/vList5"/>
    <dgm:cxn modelId="{BDFAF8C9-23C9-42AB-875A-952694246082}" type="presParOf" srcId="{B7DEF3C8-F98D-423F-B728-A1BD0986EB09}" destId="{B5FCE92D-CD6D-4570-BF74-62AF642C4635}" srcOrd="2" destOrd="0" presId="urn:microsoft.com/office/officeart/2005/8/layout/vList5"/>
    <dgm:cxn modelId="{36C760B9-51B7-46AA-AA49-4D9758A3641C}" type="presParOf" srcId="{B5FCE92D-CD6D-4570-BF74-62AF642C4635}" destId="{9A968C0A-20EF-4C4A-9DC3-C374EE3134B0}" srcOrd="0" destOrd="0" presId="urn:microsoft.com/office/officeart/2005/8/layout/vList5"/>
    <dgm:cxn modelId="{2F8A2598-5586-48AA-B620-84FCE4FBCB6B}" type="presParOf" srcId="{B5FCE92D-CD6D-4570-BF74-62AF642C4635}" destId="{27D8FF7E-0CC9-42B5-96E9-F16BDC30C47B}" srcOrd="1" destOrd="0" presId="urn:microsoft.com/office/officeart/2005/8/layout/vList5"/>
    <dgm:cxn modelId="{542E545C-7101-4D5F-8286-2147376B5F27}" type="presParOf" srcId="{B7DEF3C8-F98D-423F-B728-A1BD0986EB09}" destId="{1311010B-AF65-4B07-A3CF-421A80EE92C2}" srcOrd="3" destOrd="0" presId="urn:microsoft.com/office/officeart/2005/8/layout/vList5"/>
    <dgm:cxn modelId="{5C17D2F8-F3B8-4B0C-BA32-1B1788DCF1AC}" type="presParOf" srcId="{B7DEF3C8-F98D-423F-B728-A1BD0986EB09}" destId="{460ABC2F-F98C-462B-956D-F7DB59D03554}" srcOrd="4" destOrd="0" presId="urn:microsoft.com/office/officeart/2005/8/layout/vList5"/>
    <dgm:cxn modelId="{711254DB-FAC8-4108-B204-5FD69DB5DBF5}" type="presParOf" srcId="{460ABC2F-F98C-462B-956D-F7DB59D03554}" destId="{FA78D7E4-752E-49A0-A377-66DE72D698B9}" srcOrd="0" destOrd="0" presId="urn:microsoft.com/office/officeart/2005/8/layout/vList5"/>
    <dgm:cxn modelId="{8B033BB4-DC52-4138-8E81-3CAC1B714A7C}" type="presParOf" srcId="{460ABC2F-F98C-462B-956D-F7DB59D03554}" destId="{1DC0AE9C-5357-4139-B0C4-3FB05CAE7A2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0CF973-C66F-42A1-8D65-BE919855E51F}"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AC1B133A-ED02-476B-B433-604767E677C6}">
      <dgm:prSet custT="1"/>
      <dgm:spPr/>
      <dgm:t>
        <a:bodyPr/>
        <a:lstStyle/>
        <a:p>
          <a:r>
            <a:rPr lang="en-US" sz="1400" b="1"/>
            <a:t>October 1, 2022</a:t>
          </a:r>
        </a:p>
      </dgm:t>
    </dgm:pt>
    <dgm:pt modelId="{E6FDC3C5-9B3F-4A38-BBA7-56648A12BE94}" type="parTrans" cxnId="{C017FAC7-319C-4256-82F6-09E34528F55F}">
      <dgm:prSet/>
      <dgm:spPr/>
      <dgm:t>
        <a:bodyPr/>
        <a:lstStyle/>
        <a:p>
          <a:endParaRPr lang="en-US"/>
        </a:p>
      </dgm:t>
    </dgm:pt>
    <dgm:pt modelId="{2993DDEA-8092-4A1E-A718-B4B863123B68}" type="sibTrans" cxnId="{C017FAC7-319C-4256-82F6-09E34528F55F}">
      <dgm:prSet/>
      <dgm:spPr/>
      <dgm:t>
        <a:bodyPr/>
        <a:lstStyle/>
        <a:p>
          <a:endParaRPr lang="en-US"/>
        </a:p>
      </dgm:t>
    </dgm:pt>
    <dgm:pt modelId="{F5D52D66-2EC7-4C59-B8EB-F769CCFBF3C3}">
      <dgm:prSet custT="1"/>
      <dgm:spPr/>
      <dgm:t>
        <a:bodyPr/>
        <a:lstStyle/>
        <a:p>
          <a:r>
            <a:rPr lang="en-US" sz="1800"/>
            <a:t>Official launch of the certification system</a:t>
          </a:r>
        </a:p>
      </dgm:t>
    </dgm:pt>
    <dgm:pt modelId="{311E692D-6F87-4F77-9E42-DDDE41F62AB3}" type="parTrans" cxnId="{A7C4EBB6-188D-451D-8A80-36DF46B9F8E8}">
      <dgm:prSet/>
      <dgm:spPr/>
      <dgm:t>
        <a:bodyPr/>
        <a:lstStyle/>
        <a:p>
          <a:endParaRPr lang="en-US"/>
        </a:p>
      </dgm:t>
    </dgm:pt>
    <dgm:pt modelId="{3C0E0897-30AD-47EF-9FE3-1A2EB3E54414}" type="sibTrans" cxnId="{A7C4EBB6-188D-451D-8A80-36DF46B9F8E8}">
      <dgm:prSet/>
      <dgm:spPr/>
      <dgm:t>
        <a:bodyPr/>
        <a:lstStyle/>
        <a:p>
          <a:endParaRPr lang="en-US"/>
        </a:p>
      </dgm:t>
    </dgm:pt>
    <dgm:pt modelId="{BD23CD08-3699-4C96-B6AC-6A55738BE9AF}">
      <dgm:prSet custT="1"/>
      <dgm:spPr/>
      <dgm:t>
        <a:bodyPr/>
        <a:lstStyle/>
        <a:p>
          <a:r>
            <a:rPr lang="en-US" sz="1200" b="1"/>
            <a:t>October 1, 2022 – September 30, 2023</a:t>
          </a:r>
        </a:p>
      </dgm:t>
    </dgm:pt>
    <dgm:pt modelId="{7EFFC4B5-FBC7-4770-B327-892FD57F7B91}" type="parTrans" cxnId="{DB5E7122-A280-4CAC-98D6-2AE47BE311FD}">
      <dgm:prSet/>
      <dgm:spPr/>
      <dgm:t>
        <a:bodyPr/>
        <a:lstStyle/>
        <a:p>
          <a:endParaRPr lang="en-US"/>
        </a:p>
      </dgm:t>
    </dgm:pt>
    <dgm:pt modelId="{40DCD892-2B82-483B-AEEB-6E6EC2DCBE89}" type="sibTrans" cxnId="{DB5E7122-A280-4CAC-98D6-2AE47BE311FD}">
      <dgm:prSet/>
      <dgm:spPr/>
      <dgm:t>
        <a:bodyPr/>
        <a:lstStyle/>
        <a:p>
          <a:endParaRPr lang="en-US"/>
        </a:p>
      </dgm:t>
    </dgm:pt>
    <dgm:pt modelId="{A613F81F-CECD-4F83-8AE4-860B756903D2}">
      <dgm:prSet custT="1"/>
      <dgm:spPr/>
      <dgm:t>
        <a:bodyPr/>
        <a:lstStyle/>
        <a:p>
          <a:r>
            <a:rPr lang="en-US" sz="1800"/>
            <a:t>LWDBs certify their comprehensive and affiliated Centers (initial round of certification)</a:t>
          </a:r>
        </a:p>
      </dgm:t>
    </dgm:pt>
    <dgm:pt modelId="{C4A9614B-97FC-43F2-9643-B2AD6246639F}" type="parTrans" cxnId="{E3A5D306-1624-4FDA-9E16-8632B82FAD59}">
      <dgm:prSet/>
      <dgm:spPr/>
      <dgm:t>
        <a:bodyPr/>
        <a:lstStyle/>
        <a:p>
          <a:endParaRPr lang="en-US"/>
        </a:p>
      </dgm:t>
    </dgm:pt>
    <dgm:pt modelId="{018FC4DD-F505-4ECC-BEB4-58D051915FD3}" type="sibTrans" cxnId="{E3A5D306-1624-4FDA-9E16-8632B82FAD59}">
      <dgm:prSet/>
      <dgm:spPr/>
      <dgm:t>
        <a:bodyPr/>
        <a:lstStyle/>
        <a:p>
          <a:endParaRPr lang="en-US"/>
        </a:p>
      </dgm:t>
    </dgm:pt>
    <dgm:pt modelId="{79CE4A1E-2852-44C2-9568-624E7C3B35C6}">
      <dgm:prSet custT="1"/>
      <dgm:spPr/>
      <dgm:t>
        <a:bodyPr/>
        <a:lstStyle/>
        <a:p>
          <a:r>
            <a:rPr lang="en-US" sz="1400" b="1"/>
            <a:t>Late Winter-Early Spring 2024</a:t>
          </a:r>
        </a:p>
      </dgm:t>
    </dgm:pt>
    <dgm:pt modelId="{9CA3B9CD-9BF8-4269-B680-B2F2A1986413}" type="parTrans" cxnId="{3A6B6717-8573-4616-A7E0-4BA38700EEF2}">
      <dgm:prSet/>
      <dgm:spPr/>
      <dgm:t>
        <a:bodyPr/>
        <a:lstStyle/>
        <a:p>
          <a:endParaRPr lang="en-US"/>
        </a:p>
      </dgm:t>
    </dgm:pt>
    <dgm:pt modelId="{4B1D07C6-99DC-4C32-9DA5-7E0A0469CA07}" type="sibTrans" cxnId="{3A6B6717-8573-4616-A7E0-4BA38700EEF2}">
      <dgm:prSet/>
      <dgm:spPr/>
      <dgm:t>
        <a:bodyPr/>
        <a:lstStyle/>
        <a:p>
          <a:endParaRPr lang="en-US"/>
        </a:p>
      </dgm:t>
    </dgm:pt>
    <dgm:pt modelId="{66D90F53-357B-4F61-BFE6-C34DE1E6D45D}">
      <dgm:prSet custT="1"/>
      <dgm:spPr/>
      <dgm:t>
        <a:bodyPr/>
        <a:lstStyle/>
        <a:p>
          <a:r>
            <a:rPr lang="en-US" sz="1600"/>
            <a:t>SWDB updates certification system as part of the WIOA State Plan review and modification process (the SWDB must review and update certification criteria every two years)</a:t>
          </a:r>
        </a:p>
      </dgm:t>
    </dgm:pt>
    <dgm:pt modelId="{4804A6A9-B233-41F8-AC0F-D7051BF21F55}" type="parTrans" cxnId="{C207A2DE-C3A9-4FD7-AF67-5A8861ADAF5B}">
      <dgm:prSet/>
      <dgm:spPr/>
      <dgm:t>
        <a:bodyPr/>
        <a:lstStyle/>
        <a:p>
          <a:endParaRPr lang="en-US"/>
        </a:p>
      </dgm:t>
    </dgm:pt>
    <dgm:pt modelId="{BB208B6A-6C95-4F34-8E94-896752444D3C}" type="sibTrans" cxnId="{C207A2DE-C3A9-4FD7-AF67-5A8861ADAF5B}">
      <dgm:prSet/>
      <dgm:spPr/>
      <dgm:t>
        <a:bodyPr/>
        <a:lstStyle/>
        <a:p>
          <a:endParaRPr lang="en-US"/>
        </a:p>
      </dgm:t>
    </dgm:pt>
    <dgm:pt modelId="{8D2362B5-7728-46E6-8020-252B97BAE0A7}">
      <dgm:prSet custT="1"/>
      <dgm:spPr/>
      <dgm:t>
        <a:bodyPr/>
        <a:lstStyle/>
        <a:p>
          <a:r>
            <a:rPr lang="en-US" sz="1400" b="1"/>
            <a:t>July 1, 2025  – September 30. 2025</a:t>
          </a:r>
        </a:p>
      </dgm:t>
    </dgm:pt>
    <dgm:pt modelId="{F212C6AA-FAA6-46A0-B0FC-E61AA123DE03}" type="parTrans" cxnId="{9CDEE36B-B288-4158-9CA4-32F97573F841}">
      <dgm:prSet/>
      <dgm:spPr/>
      <dgm:t>
        <a:bodyPr/>
        <a:lstStyle/>
        <a:p>
          <a:endParaRPr lang="en-US"/>
        </a:p>
      </dgm:t>
    </dgm:pt>
    <dgm:pt modelId="{53BF111F-4C74-4CEA-B6B2-FE1B21FCF8D3}" type="sibTrans" cxnId="{9CDEE36B-B288-4158-9CA4-32F97573F841}">
      <dgm:prSet/>
      <dgm:spPr/>
      <dgm:t>
        <a:bodyPr/>
        <a:lstStyle/>
        <a:p>
          <a:endParaRPr lang="en-US"/>
        </a:p>
      </dgm:t>
    </dgm:pt>
    <dgm:pt modelId="{003E6318-3BE8-4F2C-9C5C-1D2EA83958E1}">
      <dgm:prSet custT="1"/>
      <dgm:spPr/>
      <dgm:t>
        <a:bodyPr/>
        <a:lstStyle/>
        <a:p>
          <a:r>
            <a:rPr lang="en-US" sz="1600"/>
            <a:t>Centers conduct self-assessment to prepare for second round of certification (particularly important if the SWDB has changed or updated the certification standards, but valuable even if not)</a:t>
          </a:r>
        </a:p>
      </dgm:t>
    </dgm:pt>
    <dgm:pt modelId="{B0E70625-E85C-4806-A96A-E53E24D143A4}" type="parTrans" cxnId="{5DCEC457-BB6B-4228-ACB6-8B20F0061872}">
      <dgm:prSet/>
      <dgm:spPr/>
      <dgm:t>
        <a:bodyPr/>
        <a:lstStyle/>
        <a:p>
          <a:endParaRPr lang="en-US"/>
        </a:p>
      </dgm:t>
    </dgm:pt>
    <dgm:pt modelId="{BF5AFAD6-F4E0-4A12-B82F-002FBBFFBA8E}" type="sibTrans" cxnId="{5DCEC457-BB6B-4228-ACB6-8B20F0061872}">
      <dgm:prSet/>
      <dgm:spPr/>
      <dgm:t>
        <a:bodyPr/>
        <a:lstStyle/>
        <a:p>
          <a:endParaRPr lang="en-US"/>
        </a:p>
      </dgm:t>
    </dgm:pt>
    <dgm:pt modelId="{F2B3F3D0-E2CA-47E8-A578-8D6799BE4B66}">
      <dgm:prSet custT="1"/>
      <dgm:spPr/>
      <dgm:t>
        <a:bodyPr/>
        <a:lstStyle/>
        <a:p>
          <a:r>
            <a:rPr lang="en-US" sz="1400" b="1"/>
            <a:t>October 1, 2025 – September 30, 2026</a:t>
          </a:r>
        </a:p>
      </dgm:t>
    </dgm:pt>
    <dgm:pt modelId="{D7558120-7F2C-48BC-94DB-18347CDF2DF0}" type="parTrans" cxnId="{2EB9CA7F-92B0-4E4E-8379-43415419D492}">
      <dgm:prSet/>
      <dgm:spPr/>
      <dgm:t>
        <a:bodyPr/>
        <a:lstStyle/>
        <a:p>
          <a:endParaRPr lang="en-US"/>
        </a:p>
      </dgm:t>
    </dgm:pt>
    <dgm:pt modelId="{7A5E578A-D139-4841-9465-D2F2D986C906}" type="sibTrans" cxnId="{2EB9CA7F-92B0-4E4E-8379-43415419D492}">
      <dgm:prSet/>
      <dgm:spPr/>
      <dgm:t>
        <a:bodyPr/>
        <a:lstStyle/>
        <a:p>
          <a:endParaRPr lang="en-US"/>
        </a:p>
      </dgm:t>
    </dgm:pt>
    <dgm:pt modelId="{504EC072-145B-4D1D-AE98-B927C6D0923B}">
      <dgm:prSet custT="1"/>
      <dgm:spPr/>
      <dgm:t>
        <a:bodyPr/>
        <a:lstStyle/>
        <a:p>
          <a:r>
            <a:rPr lang="en-US" sz="1800"/>
            <a:t>LWDBs certify their comprehensive and affiliate Centers (certification reassessment and renewal)</a:t>
          </a:r>
        </a:p>
      </dgm:t>
    </dgm:pt>
    <dgm:pt modelId="{6249A30A-26BB-495D-8668-CFC37AEEE0B7}" type="parTrans" cxnId="{27998E07-4CE8-4998-BA70-7BFB3EF5FE01}">
      <dgm:prSet/>
      <dgm:spPr/>
      <dgm:t>
        <a:bodyPr/>
        <a:lstStyle/>
        <a:p>
          <a:endParaRPr lang="en-US"/>
        </a:p>
      </dgm:t>
    </dgm:pt>
    <dgm:pt modelId="{10356E90-0895-4934-9DC3-1C35CEEF769D}" type="sibTrans" cxnId="{27998E07-4CE8-4998-BA70-7BFB3EF5FE01}">
      <dgm:prSet/>
      <dgm:spPr/>
      <dgm:t>
        <a:bodyPr/>
        <a:lstStyle/>
        <a:p>
          <a:endParaRPr lang="en-US"/>
        </a:p>
      </dgm:t>
    </dgm:pt>
    <dgm:pt modelId="{9902C1B1-1F2B-4605-A4F0-5BB236B20818}" type="pres">
      <dgm:prSet presAssocID="{080CF973-C66F-42A1-8D65-BE919855E51F}" presName="Name0" presStyleCnt="0">
        <dgm:presLayoutVars>
          <dgm:chMax/>
          <dgm:chPref/>
          <dgm:animLvl val="lvl"/>
        </dgm:presLayoutVars>
      </dgm:prSet>
      <dgm:spPr/>
    </dgm:pt>
    <dgm:pt modelId="{7AF2BB3D-77D3-415E-800E-18608D1901B9}" type="pres">
      <dgm:prSet presAssocID="{AC1B133A-ED02-476B-B433-604767E677C6}" presName="composite" presStyleCnt="0"/>
      <dgm:spPr/>
    </dgm:pt>
    <dgm:pt modelId="{7EECAAC1-56F4-4619-9749-9BE8FB9721A9}" type="pres">
      <dgm:prSet presAssocID="{AC1B133A-ED02-476B-B433-604767E677C6}" presName="Parent1" presStyleLbl="alignNode1" presStyleIdx="0" presStyleCnt="5">
        <dgm:presLayoutVars>
          <dgm:chMax val="1"/>
          <dgm:chPref val="1"/>
          <dgm:bulletEnabled val="1"/>
        </dgm:presLayoutVars>
      </dgm:prSet>
      <dgm:spPr/>
    </dgm:pt>
    <dgm:pt modelId="{2B60C014-71F6-479C-A8CC-470FEB4C5D9C}" type="pres">
      <dgm:prSet presAssocID="{AC1B133A-ED02-476B-B433-604767E677C6}" presName="Childtext1" presStyleLbl="revTx" presStyleIdx="0" presStyleCnt="5">
        <dgm:presLayoutVars>
          <dgm:chMax val="0"/>
          <dgm:chPref val="0"/>
          <dgm:bulletEnabled/>
        </dgm:presLayoutVars>
      </dgm:prSet>
      <dgm:spPr/>
    </dgm:pt>
    <dgm:pt modelId="{898EEC5C-A21D-49D4-819B-DCD63DB93700}" type="pres">
      <dgm:prSet presAssocID="{AC1B133A-ED02-476B-B433-604767E677C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D845EADB-02B7-4E3E-A13C-F94F5DEC80C0}" type="pres">
      <dgm:prSet presAssocID="{AC1B133A-ED02-476B-B433-604767E677C6}" presName="ConnectLineEnd" presStyleLbl="node1" presStyleIdx="0" presStyleCnt="5"/>
      <dgm:spPr/>
    </dgm:pt>
    <dgm:pt modelId="{935DDD6D-792A-4A32-BDFC-8B62303F5C86}" type="pres">
      <dgm:prSet presAssocID="{AC1B133A-ED02-476B-B433-604767E677C6}" presName="EmptyPane" presStyleCnt="0"/>
      <dgm:spPr/>
    </dgm:pt>
    <dgm:pt modelId="{099B6F23-A033-4A5C-A749-7BF088523A1A}" type="pres">
      <dgm:prSet presAssocID="{2993DDEA-8092-4A1E-A718-B4B863123B68}" presName="spaceBetweenRectangles" presStyleLbl="fgAcc1" presStyleIdx="0" presStyleCnt="4"/>
      <dgm:spPr/>
    </dgm:pt>
    <dgm:pt modelId="{E41F559A-3762-4344-85DF-B5F85F1BED98}" type="pres">
      <dgm:prSet presAssocID="{BD23CD08-3699-4C96-B6AC-6A55738BE9AF}" presName="composite" presStyleCnt="0"/>
      <dgm:spPr/>
    </dgm:pt>
    <dgm:pt modelId="{E62BCBF0-2585-462E-989C-4D6FAB395A46}" type="pres">
      <dgm:prSet presAssocID="{BD23CD08-3699-4C96-B6AC-6A55738BE9AF}" presName="Parent1" presStyleLbl="alignNode1" presStyleIdx="1" presStyleCnt="5">
        <dgm:presLayoutVars>
          <dgm:chMax val="1"/>
          <dgm:chPref val="1"/>
          <dgm:bulletEnabled val="1"/>
        </dgm:presLayoutVars>
      </dgm:prSet>
      <dgm:spPr/>
    </dgm:pt>
    <dgm:pt modelId="{6399935B-42F8-42A8-A2D7-8E76E8CC32DD}" type="pres">
      <dgm:prSet presAssocID="{BD23CD08-3699-4C96-B6AC-6A55738BE9AF}" presName="Childtext1" presStyleLbl="revTx" presStyleIdx="1" presStyleCnt="5">
        <dgm:presLayoutVars>
          <dgm:chMax val="0"/>
          <dgm:chPref val="0"/>
          <dgm:bulletEnabled/>
        </dgm:presLayoutVars>
      </dgm:prSet>
      <dgm:spPr/>
    </dgm:pt>
    <dgm:pt modelId="{70BFC34C-BA00-4E32-A1C2-B1F995B2DE74}" type="pres">
      <dgm:prSet presAssocID="{BD23CD08-3699-4C96-B6AC-6A55738BE9AF}"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A1ABDF80-D8B1-4408-9A2F-8A5CBEC9ABBC}" type="pres">
      <dgm:prSet presAssocID="{BD23CD08-3699-4C96-B6AC-6A55738BE9AF}" presName="ConnectLineEnd" presStyleLbl="node1" presStyleIdx="1" presStyleCnt="5"/>
      <dgm:spPr/>
    </dgm:pt>
    <dgm:pt modelId="{23AFC125-A8B4-4FB3-AA87-19596B1D6568}" type="pres">
      <dgm:prSet presAssocID="{BD23CD08-3699-4C96-B6AC-6A55738BE9AF}" presName="EmptyPane" presStyleCnt="0"/>
      <dgm:spPr/>
    </dgm:pt>
    <dgm:pt modelId="{6296CFE9-52DB-40A9-A7A3-89A7A28A4FF2}" type="pres">
      <dgm:prSet presAssocID="{40DCD892-2B82-483B-AEEB-6E6EC2DCBE89}" presName="spaceBetweenRectangles" presStyleLbl="fgAcc1" presStyleIdx="1" presStyleCnt="4"/>
      <dgm:spPr/>
    </dgm:pt>
    <dgm:pt modelId="{343D2723-9165-435D-80BB-B930279BBD3B}" type="pres">
      <dgm:prSet presAssocID="{79CE4A1E-2852-44C2-9568-624E7C3B35C6}" presName="composite" presStyleCnt="0"/>
      <dgm:spPr/>
    </dgm:pt>
    <dgm:pt modelId="{DD6DCFD3-4DA4-4148-999B-D225391425A6}" type="pres">
      <dgm:prSet presAssocID="{79CE4A1E-2852-44C2-9568-624E7C3B35C6}" presName="Parent1" presStyleLbl="alignNode1" presStyleIdx="2" presStyleCnt="5">
        <dgm:presLayoutVars>
          <dgm:chMax val="1"/>
          <dgm:chPref val="1"/>
          <dgm:bulletEnabled val="1"/>
        </dgm:presLayoutVars>
      </dgm:prSet>
      <dgm:spPr/>
    </dgm:pt>
    <dgm:pt modelId="{B62FACB4-DC75-4D34-B104-F86D238418E5}" type="pres">
      <dgm:prSet presAssocID="{79CE4A1E-2852-44C2-9568-624E7C3B35C6}" presName="Childtext1" presStyleLbl="revTx" presStyleIdx="2" presStyleCnt="5">
        <dgm:presLayoutVars>
          <dgm:chMax val="0"/>
          <dgm:chPref val="0"/>
          <dgm:bulletEnabled/>
        </dgm:presLayoutVars>
      </dgm:prSet>
      <dgm:spPr/>
    </dgm:pt>
    <dgm:pt modelId="{3CDF95A4-9F59-4959-82EA-09EC4CC8DD90}" type="pres">
      <dgm:prSet presAssocID="{79CE4A1E-2852-44C2-9568-624E7C3B35C6}"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C0E2144A-8077-4718-A0B7-34566FA55F56}" type="pres">
      <dgm:prSet presAssocID="{79CE4A1E-2852-44C2-9568-624E7C3B35C6}" presName="ConnectLineEnd" presStyleLbl="node1" presStyleIdx="2" presStyleCnt="5"/>
      <dgm:spPr/>
    </dgm:pt>
    <dgm:pt modelId="{8187998E-68C2-4632-9B36-CAB11DC6E8AE}" type="pres">
      <dgm:prSet presAssocID="{79CE4A1E-2852-44C2-9568-624E7C3B35C6}" presName="EmptyPane" presStyleCnt="0"/>
      <dgm:spPr/>
    </dgm:pt>
    <dgm:pt modelId="{208B2271-05FF-49CD-A0B0-1816ABD1F4F1}" type="pres">
      <dgm:prSet presAssocID="{4B1D07C6-99DC-4C32-9DA5-7E0A0469CA07}" presName="spaceBetweenRectangles" presStyleLbl="fgAcc1" presStyleIdx="2" presStyleCnt="4"/>
      <dgm:spPr/>
    </dgm:pt>
    <dgm:pt modelId="{AE45116E-4EEE-4E00-A8E8-9D09E1D4D1E4}" type="pres">
      <dgm:prSet presAssocID="{8D2362B5-7728-46E6-8020-252B97BAE0A7}" presName="composite" presStyleCnt="0"/>
      <dgm:spPr/>
    </dgm:pt>
    <dgm:pt modelId="{0BC294D3-DCE9-4C65-BC24-3F44FAE69B70}" type="pres">
      <dgm:prSet presAssocID="{8D2362B5-7728-46E6-8020-252B97BAE0A7}" presName="Parent1" presStyleLbl="alignNode1" presStyleIdx="3" presStyleCnt="5">
        <dgm:presLayoutVars>
          <dgm:chMax val="1"/>
          <dgm:chPref val="1"/>
          <dgm:bulletEnabled val="1"/>
        </dgm:presLayoutVars>
      </dgm:prSet>
      <dgm:spPr/>
    </dgm:pt>
    <dgm:pt modelId="{A9B85331-5829-4710-8CB3-2052EDFB69F4}" type="pres">
      <dgm:prSet presAssocID="{8D2362B5-7728-46E6-8020-252B97BAE0A7}" presName="Childtext1" presStyleLbl="revTx" presStyleIdx="3" presStyleCnt="5">
        <dgm:presLayoutVars>
          <dgm:chMax val="0"/>
          <dgm:chPref val="0"/>
          <dgm:bulletEnabled/>
        </dgm:presLayoutVars>
      </dgm:prSet>
      <dgm:spPr/>
    </dgm:pt>
    <dgm:pt modelId="{E1101653-D6AD-4358-B95A-CFCCD1BCF451}" type="pres">
      <dgm:prSet presAssocID="{8D2362B5-7728-46E6-8020-252B97BAE0A7}"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0592C832-0913-4203-AB48-7788AC1D618A}" type="pres">
      <dgm:prSet presAssocID="{8D2362B5-7728-46E6-8020-252B97BAE0A7}" presName="ConnectLineEnd" presStyleLbl="node1" presStyleIdx="3" presStyleCnt="5"/>
      <dgm:spPr/>
    </dgm:pt>
    <dgm:pt modelId="{035B664D-322B-4211-B108-C86A71E26FB6}" type="pres">
      <dgm:prSet presAssocID="{8D2362B5-7728-46E6-8020-252B97BAE0A7}" presName="EmptyPane" presStyleCnt="0"/>
      <dgm:spPr/>
    </dgm:pt>
    <dgm:pt modelId="{C4BD1019-3274-486D-900C-8A81DD22F091}" type="pres">
      <dgm:prSet presAssocID="{53BF111F-4C74-4CEA-B6B2-FE1B21FCF8D3}" presName="spaceBetweenRectangles" presStyleLbl="fgAcc1" presStyleIdx="3" presStyleCnt="4"/>
      <dgm:spPr/>
    </dgm:pt>
    <dgm:pt modelId="{F0814A3C-ED13-4847-B408-DD7830781960}" type="pres">
      <dgm:prSet presAssocID="{F2B3F3D0-E2CA-47E8-A578-8D6799BE4B66}" presName="composite" presStyleCnt="0"/>
      <dgm:spPr/>
    </dgm:pt>
    <dgm:pt modelId="{E367E453-D56F-445F-8858-AA6B403AF9EE}" type="pres">
      <dgm:prSet presAssocID="{F2B3F3D0-E2CA-47E8-A578-8D6799BE4B66}" presName="Parent1" presStyleLbl="alignNode1" presStyleIdx="4" presStyleCnt="5">
        <dgm:presLayoutVars>
          <dgm:chMax val="1"/>
          <dgm:chPref val="1"/>
          <dgm:bulletEnabled val="1"/>
        </dgm:presLayoutVars>
      </dgm:prSet>
      <dgm:spPr/>
    </dgm:pt>
    <dgm:pt modelId="{8ECAF5A4-BAD6-4EC2-BB54-3F33D0108624}" type="pres">
      <dgm:prSet presAssocID="{F2B3F3D0-E2CA-47E8-A578-8D6799BE4B66}" presName="Childtext1" presStyleLbl="revTx" presStyleIdx="4" presStyleCnt="5">
        <dgm:presLayoutVars>
          <dgm:chMax val="0"/>
          <dgm:chPref val="0"/>
          <dgm:bulletEnabled/>
        </dgm:presLayoutVars>
      </dgm:prSet>
      <dgm:spPr/>
    </dgm:pt>
    <dgm:pt modelId="{735CC5BE-638C-4FBD-A578-4DDDA8DA6DD3}" type="pres">
      <dgm:prSet presAssocID="{F2B3F3D0-E2CA-47E8-A578-8D6799BE4B66}"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2507899-CE3A-4A73-8DD1-7BF3D756CD2C}" type="pres">
      <dgm:prSet presAssocID="{F2B3F3D0-E2CA-47E8-A578-8D6799BE4B66}" presName="ConnectLineEnd" presStyleLbl="node1" presStyleIdx="4" presStyleCnt="5"/>
      <dgm:spPr/>
    </dgm:pt>
    <dgm:pt modelId="{DDF9212D-8262-401F-8740-B92F687D4B9F}" type="pres">
      <dgm:prSet presAssocID="{F2B3F3D0-E2CA-47E8-A578-8D6799BE4B66}" presName="EmptyPane" presStyleCnt="0"/>
      <dgm:spPr/>
    </dgm:pt>
  </dgm:ptLst>
  <dgm:cxnLst>
    <dgm:cxn modelId="{E3A5D306-1624-4FDA-9E16-8632B82FAD59}" srcId="{BD23CD08-3699-4C96-B6AC-6A55738BE9AF}" destId="{A613F81F-CECD-4F83-8AE4-860B756903D2}" srcOrd="0" destOrd="0" parTransId="{C4A9614B-97FC-43F2-9643-B2AD6246639F}" sibTransId="{018FC4DD-F505-4ECC-BEB4-58D051915FD3}"/>
    <dgm:cxn modelId="{27998E07-4CE8-4998-BA70-7BFB3EF5FE01}" srcId="{F2B3F3D0-E2CA-47E8-A578-8D6799BE4B66}" destId="{504EC072-145B-4D1D-AE98-B927C6D0923B}" srcOrd="0" destOrd="0" parTransId="{6249A30A-26BB-495D-8668-CFC37AEEE0B7}" sibTransId="{10356E90-0895-4934-9DC3-1C35CEEF769D}"/>
    <dgm:cxn modelId="{3A6B6717-8573-4616-A7E0-4BA38700EEF2}" srcId="{080CF973-C66F-42A1-8D65-BE919855E51F}" destId="{79CE4A1E-2852-44C2-9568-624E7C3B35C6}" srcOrd="2" destOrd="0" parTransId="{9CA3B9CD-9BF8-4269-B680-B2F2A1986413}" sibTransId="{4B1D07C6-99DC-4C32-9DA5-7E0A0469CA07}"/>
    <dgm:cxn modelId="{176DE61A-E85A-43B8-A684-11421A833438}" type="presOf" srcId="{F5D52D66-2EC7-4C59-B8EB-F769CCFBF3C3}" destId="{2B60C014-71F6-479C-A8CC-470FEB4C5D9C}" srcOrd="0" destOrd="0" presId="urn:microsoft.com/office/officeart/2016/7/layout/HexagonTimeline"/>
    <dgm:cxn modelId="{DD68711F-64A4-4F8B-B940-4B925E630378}" type="presOf" srcId="{79CE4A1E-2852-44C2-9568-624E7C3B35C6}" destId="{DD6DCFD3-4DA4-4148-999B-D225391425A6}" srcOrd="0" destOrd="0" presId="urn:microsoft.com/office/officeart/2016/7/layout/HexagonTimeline"/>
    <dgm:cxn modelId="{2C9F5820-39C1-4FEF-87D2-2EF629977311}" type="presOf" srcId="{080CF973-C66F-42A1-8D65-BE919855E51F}" destId="{9902C1B1-1F2B-4605-A4F0-5BB236B20818}" srcOrd="0" destOrd="0" presId="urn:microsoft.com/office/officeart/2016/7/layout/HexagonTimeline"/>
    <dgm:cxn modelId="{DB5E7122-A280-4CAC-98D6-2AE47BE311FD}" srcId="{080CF973-C66F-42A1-8D65-BE919855E51F}" destId="{BD23CD08-3699-4C96-B6AC-6A55738BE9AF}" srcOrd="1" destOrd="0" parTransId="{7EFFC4B5-FBC7-4770-B327-892FD57F7B91}" sibTransId="{40DCD892-2B82-483B-AEEB-6E6EC2DCBE89}"/>
    <dgm:cxn modelId="{706EED28-6263-4AA1-B367-9346E9CFB551}" type="presOf" srcId="{8D2362B5-7728-46E6-8020-252B97BAE0A7}" destId="{0BC294D3-DCE9-4C65-BC24-3F44FAE69B70}" srcOrd="0" destOrd="0" presId="urn:microsoft.com/office/officeart/2016/7/layout/HexagonTimeline"/>
    <dgm:cxn modelId="{A17A9936-4009-439C-9D5B-78277FD93E97}" type="presOf" srcId="{A613F81F-CECD-4F83-8AE4-860B756903D2}" destId="{6399935B-42F8-42A8-A2D7-8E76E8CC32DD}" srcOrd="0" destOrd="0" presId="urn:microsoft.com/office/officeart/2016/7/layout/HexagonTimeline"/>
    <dgm:cxn modelId="{806B8C38-D2AD-42FE-8D55-4B4607C1BD6B}" type="presOf" srcId="{504EC072-145B-4D1D-AE98-B927C6D0923B}" destId="{8ECAF5A4-BAD6-4EC2-BB54-3F33D0108624}" srcOrd="0" destOrd="0" presId="urn:microsoft.com/office/officeart/2016/7/layout/HexagonTimeline"/>
    <dgm:cxn modelId="{CDC21643-919B-4C7D-A666-CB23681C88FC}" type="presOf" srcId="{AC1B133A-ED02-476B-B433-604767E677C6}" destId="{7EECAAC1-56F4-4619-9749-9BE8FB9721A9}" srcOrd="0" destOrd="0" presId="urn:microsoft.com/office/officeart/2016/7/layout/HexagonTimeline"/>
    <dgm:cxn modelId="{5DCEC457-BB6B-4228-ACB6-8B20F0061872}" srcId="{8D2362B5-7728-46E6-8020-252B97BAE0A7}" destId="{003E6318-3BE8-4F2C-9C5C-1D2EA83958E1}" srcOrd="0" destOrd="0" parTransId="{B0E70625-E85C-4806-A96A-E53E24D143A4}" sibTransId="{BF5AFAD6-F4E0-4A12-B82F-002FBBFFBA8E}"/>
    <dgm:cxn modelId="{78A81D69-1C32-4807-9368-AF912F55E3E8}" type="presOf" srcId="{BD23CD08-3699-4C96-B6AC-6A55738BE9AF}" destId="{E62BCBF0-2585-462E-989C-4D6FAB395A46}" srcOrd="0" destOrd="0" presId="urn:microsoft.com/office/officeart/2016/7/layout/HexagonTimeline"/>
    <dgm:cxn modelId="{9CDEE36B-B288-4158-9CA4-32F97573F841}" srcId="{080CF973-C66F-42A1-8D65-BE919855E51F}" destId="{8D2362B5-7728-46E6-8020-252B97BAE0A7}" srcOrd="3" destOrd="0" parTransId="{F212C6AA-FAA6-46A0-B0FC-E61AA123DE03}" sibTransId="{53BF111F-4C74-4CEA-B6B2-FE1B21FCF8D3}"/>
    <dgm:cxn modelId="{2EB9CA7F-92B0-4E4E-8379-43415419D492}" srcId="{080CF973-C66F-42A1-8D65-BE919855E51F}" destId="{F2B3F3D0-E2CA-47E8-A578-8D6799BE4B66}" srcOrd="4" destOrd="0" parTransId="{D7558120-7F2C-48BC-94DB-18347CDF2DF0}" sibTransId="{7A5E578A-D139-4841-9465-D2F2D986C906}"/>
    <dgm:cxn modelId="{A7C4EBB6-188D-451D-8A80-36DF46B9F8E8}" srcId="{AC1B133A-ED02-476B-B433-604767E677C6}" destId="{F5D52D66-2EC7-4C59-B8EB-F769CCFBF3C3}" srcOrd="0" destOrd="0" parTransId="{311E692D-6F87-4F77-9E42-DDDE41F62AB3}" sibTransId="{3C0E0897-30AD-47EF-9FE3-1A2EB3E54414}"/>
    <dgm:cxn modelId="{78797EB9-8D98-4DE4-A4BB-AAE595AEC59C}" type="presOf" srcId="{F2B3F3D0-E2CA-47E8-A578-8D6799BE4B66}" destId="{E367E453-D56F-445F-8858-AA6B403AF9EE}" srcOrd="0" destOrd="0" presId="urn:microsoft.com/office/officeart/2016/7/layout/HexagonTimeline"/>
    <dgm:cxn modelId="{C017FAC7-319C-4256-82F6-09E34528F55F}" srcId="{080CF973-C66F-42A1-8D65-BE919855E51F}" destId="{AC1B133A-ED02-476B-B433-604767E677C6}" srcOrd="0" destOrd="0" parTransId="{E6FDC3C5-9B3F-4A38-BBA7-56648A12BE94}" sibTransId="{2993DDEA-8092-4A1E-A718-B4B863123B68}"/>
    <dgm:cxn modelId="{80F185DE-5249-45F5-8152-DB7975F35C94}" type="presOf" srcId="{66D90F53-357B-4F61-BFE6-C34DE1E6D45D}" destId="{B62FACB4-DC75-4D34-B104-F86D238418E5}" srcOrd="0" destOrd="0" presId="urn:microsoft.com/office/officeart/2016/7/layout/HexagonTimeline"/>
    <dgm:cxn modelId="{C207A2DE-C3A9-4FD7-AF67-5A8861ADAF5B}" srcId="{79CE4A1E-2852-44C2-9568-624E7C3B35C6}" destId="{66D90F53-357B-4F61-BFE6-C34DE1E6D45D}" srcOrd="0" destOrd="0" parTransId="{4804A6A9-B233-41F8-AC0F-D7051BF21F55}" sibTransId="{BB208B6A-6C95-4F34-8E94-896752444D3C}"/>
    <dgm:cxn modelId="{9712C1F1-8BB9-41D7-80BC-D5C8094FCB50}" type="presOf" srcId="{003E6318-3BE8-4F2C-9C5C-1D2EA83958E1}" destId="{A9B85331-5829-4710-8CB3-2052EDFB69F4}" srcOrd="0" destOrd="0" presId="urn:microsoft.com/office/officeart/2016/7/layout/HexagonTimeline"/>
    <dgm:cxn modelId="{B643447E-7E61-4B76-85AE-AA766B9DF114}" type="presParOf" srcId="{9902C1B1-1F2B-4605-A4F0-5BB236B20818}" destId="{7AF2BB3D-77D3-415E-800E-18608D1901B9}" srcOrd="0" destOrd="0" presId="urn:microsoft.com/office/officeart/2016/7/layout/HexagonTimeline"/>
    <dgm:cxn modelId="{EA664F5E-BB3D-4B16-9FA0-F4B88CB5B598}" type="presParOf" srcId="{7AF2BB3D-77D3-415E-800E-18608D1901B9}" destId="{7EECAAC1-56F4-4619-9749-9BE8FB9721A9}" srcOrd="0" destOrd="0" presId="urn:microsoft.com/office/officeart/2016/7/layout/HexagonTimeline"/>
    <dgm:cxn modelId="{A82F9C2F-52E0-43FF-A21A-B86324B90890}" type="presParOf" srcId="{7AF2BB3D-77D3-415E-800E-18608D1901B9}" destId="{2B60C014-71F6-479C-A8CC-470FEB4C5D9C}" srcOrd="1" destOrd="0" presId="urn:microsoft.com/office/officeart/2016/7/layout/HexagonTimeline"/>
    <dgm:cxn modelId="{E6FDECAB-5CC6-43A4-BEA9-35D16E6C9229}" type="presParOf" srcId="{7AF2BB3D-77D3-415E-800E-18608D1901B9}" destId="{898EEC5C-A21D-49D4-819B-DCD63DB93700}" srcOrd="2" destOrd="0" presId="urn:microsoft.com/office/officeart/2016/7/layout/HexagonTimeline"/>
    <dgm:cxn modelId="{EBD6E01D-C97A-4F64-8F73-40E1C2F84AEA}" type="presParOf" srcId="{7AF2BB3D-77D3-415E-800E-18608D1901B9}" destId="{D845EADB-02B7-4E3E-A13C-F94F5DEC80C0}" srcOrd="3" destOrd="0" presId="urn:microsoft.com/office/officeart/2016/7/layout/HexagonTimeline"/>
    <dgm:cxn modelId="{E8AD4AC8-E6BE-47D2-95B5-8B1B7658C76F}" type="presParOf" srcId="{7AF2BB3D-77D3-415E-800E-18608D1901B9}" destId="{935DDD6D-792A-4A32-BDFC-8B62303F5C86}" srcOrd="4" destOrd="0" presId="urn:microsoft.com/office/officeart/2016/7/layout/HexagonTimeline"/>
    <dgm:cxn modelId="{20F260D5-7F55-40C9-81EB-A3081A84508E}" type="presParOf" srcId="{9902C1B1-1F2B-4605-A4F0-5BB236B20818}" destId="{099B6F23-A033-4A5C-A749-7BF088523A1A}" srcOrd="1" destOrd="0" presId="urn:microsoft.com/office/officeart/2016/7/layout/HexagonTimeline"/>
    <dgm:cxn modelId="{01EFF95C-BC29-4101-AAB0-282A6C45FA89}" type="presParOf" srcId="{9902C1B1-1F2B-4605-A4F0-5BB236B20818}" destId="{E41F559A-3762-4344-85DF-B5F85F1BED98}" srcOrd="2" destOrd="0" presId="urn:microsoft.com/office/officeart/2016/7/layout/HexagonTimeline"/>
    <dgm:cxn modelId="{33A122E8-12EF-4C40-AC11-2627A765E6BE}" type="presParOf" srcId="{E41F559A-3762-4344-85DF-B5F85F1BED98}" destId="{E62BCBF0-2585-462E-989C-4D6FAB395A46}" srcOrd="0" destOrd="0" presId="urn:microsoft.com/office/officeart/2016/7/layout/HexagonTimeline"/>
    <dgm:cxn modelId="{F84BBB80-F58E-46A7-8ADE-73319064D4CF}" type="presParOf" srcId="{E41F559A-3762-4344-85DF-B5F85F1BED98}" destId="{6399935B-42F8-42A8-A2D7-8E76E8CC32DD}" srcOrd="1" destOrd="0" presId="urn:microsoft.com/office/officeart/2016/7/layout/HexagonTimeline"/>
    <dgm:cxn modelId="{45695478-E29C-4F47-866E-4F61C67AA61F}" type="presParOf" srcId="{E41F559A-3762-4344-85DF-B5F85F1BED98}" destId="{70BFC34C-BA00-4E32-A1C2-B1F995B2DE74}" srcOrd="2" destOrd="0" presId="urn:microsoft.com/office/officeart/2016/7/layout/HexagonTimeline"/>
    <dgm:cxn modelId="{A43580A8-A791-42B2-B031-A40EDB796E5E}" type="presParOf" srcId="{E41F559A-3762-4344-85DF-B5F85F1BED98}" destId="{A1ABDF80-D8B1-4408-9A2F-8A5CBEC9ABBC}" srcOrd="3" destOrd="0" presId="urn:microsoft.com/office/officeart/2016/7/layout/HexagonTimeline"/>
    <dgm:cxn modelId="{A78511A7-4337-4B33-BCE8-FEEE2238A15D}" type="presParOf" srcId="{E41F559A-3762-4344-85DF-B5F85F1BED98}" destId="{23AFC125-A8B4-4FB3-AA87-19596B1D6568}" srcOrd="4" destOrd="0" presId="urn:microsoft.com/office/officeart/2016/7/layout/HexagonTimeline"/>
    <dgm:cxn modelId="{5368B47E-FA8D-47EF-8E12-F85B82781695}" type="presParOf" srcId="{9902C1B1-1F2B-4605-A4F0-5BB236B20818}" destId="{6296CFE9-52DB-40A9-A7A3-89A7A28A4FF2}" srcOrd="3" destOrd="0" presId="urn:microsoft.com/office/officeart/2016/7/layout/HexagonTimeline"/>
    <dgm:cxn modelId="{DC9758D4-E0FE-42F8-B85F-D4DD43275AFD}" type="presParOf" srcId="{9902C1B1-1F2B-4605-A4F0-5BB236B20818}" destId="{343D2723-9165-435D-80BB-B930279BBD3B}" srcOrd="4" destOrd="0" presId="urn:microsoft.com/office/officeart/2016/7/layout/HexagonTimeline"/>
    <dgm:cxn modelId="{B49822DD-0796-407E-93BB-23124B225830}" type="presParOf" srcId="{343D2723-9165-435D-80BB-B930279BBD3B}" destId="{DD6DCFD3-4DA4-4148-999B-D225391425A6}" srcOrd="0" destOrd="0" presId="urn:microsoft.com/office/officeart/2016/7/layout/HexagonTimeline"/>
    <dgm:cxn modelId="{F9F4EED8-9149-4CBF-B0BC-92B4DBB97F81}" type="presParOf" srcId="{343D2723-9165-435D-80BB-B930279BBD3B}" destId="{B62FACB4-DC75-4D34-B104-F86D238418E5}" srcOrd="1" destOrd="0" presId="urn:microsoft.com/office/officeart/2016/7/layout/HexagonTimeline"/>
    <dgm:cxn modelId="{C526D768-2D1E-422C-9481-5747E16E785C}" type="presParOf" srcId="{343D2723-9165-435D-80BB-B930279BBD3B}" destId="{3CDF95A4-9F59-4959-82EA-09EC4CC8DD90}" srcOrd="2" destOrd="0" presId="urn:microsoft.com/office/officeart/2016/7/layout/HexagonTimeline"/>
    <dgm:cxn modelId="{FC0DB25E-8356-4632-B15D-0246D4335F96}" type="presParOf" srcId="{343D2723-9165-435D-80BB-B930279BBD3B}" destId="{C0E2144A-8077-4718-A0B7-34566FA55F56}" srcOrd="3" destOrd="0" presId="urn:microsoft.com/office/officeart/2016/7/layout/HexagonTimeline"/>
    <dgm:cxn modelId="{1CD97339-A3B7-4EA8-AC0F-D4743F9B56D0}" type="presParOf" srcId="{343D2723-9165-435D-80BB-B930279BBD3B}" destId="{8187998E-68C2-4632-9B36-CAB11DC6E8AE}" srcOrd="4" destOrd="0" presId="urn:microsoft.com/office/officeart/2016/7/layout/HexagonTimeline"/>
    <dgm:cxn modelId="{3CBFDBF3-EDB0-4635-8F97-CC386F4C7EB7}" type="presParOf" srcId="{9902C1B1-1F2B-4605-A4F0-5BB236B20818}" destId="{208B2271-05FF-49CD-A0B0-1816ABD1F4F1}" srcOrd="5" destOrd="0" presId="urn:microsoft.com/office/officeart/2016/7/layout/HexagonTimeline"/>
    <dgm:cxn modelId="{E9F14B40-D1A2-4C0F-9BA0-B7BA26C190CE}" type="presParOf" srcId="{9902C1B1-1F2B-4605-A4F0-5BB236B20818}" destId="{AE45116E-4EEE-4E00-A8E8-9D09E1D4D1E4}" srcOrd="6" destOrd="0" presId="urn:microsoft.com/office/officeart/2016/7/layout/HexagonTimeline"/>
    <dgm:cxn modelId="{FEE318BF-1703-48A8-A166-717659E2A0EF}" type="presParOf" srcId="{AE45116E-4EEE-4E00-A8E8-9D09E1D4D1E4}" destId="{0BC294D3-DCE9-4C65-BC24-3F44FAE69B70}" srcOrd="0" destOrd="0" presId="urn:microsoft.com/office/officeart/2016/7/layout/HexagonTimeline"/>
    <dgm:cxn modelId="{4850621E-DE8B-4A5F-BE41-4552D8F75110}" type="presParOf" srcId="{AE45116E-4EEE-4E00-A8E8-9D09E1D4D1E4}" destId="{A9B85331-5829-4710-8CB3-2052EDFB69F4}" srcOrd="1" destOrd="0" presId="urn:microsoft.com/office/officeart/2016/7/layout/HexagonTimeline"/>
    <dgm:cxn modelId="{BEF2BC54-3992-463D-B27D-09CA3E81F4AA}" type="presParOf" srcId="{AE45116E-4EEE-4E00-A8E8-9D09E1D4D1E4}" destId="{E1101653-D6AD-4358-B95A-CFCCD1BCF451}" srcOrd="2" destOrd="0" presId="urn:microsoft.com/office/officeart/2016/7/layout/HexagonTimeline"/>
    <dgm:cxn modelId="{D945E838-1440-4DF4-B8CE-7EB8B4854774}" type="presParOf" srcId="{AE45116E-4EEE-4E00-A8E8-9D09E1D4D1E4}" destId="{0592C832-0913-4203-AB48-7788AC1D618A}" srcOrd="3" destOrd="0" presId="urn:microsoft.com/office/officeart/2016/7/layout/HexagonTimeline"/>
    <dgm:cxn modelId="{9F316B5B-B76A-455F-A114-DE8AC63CDC61}" type="presParOf" srcId="{AE45116E-4EEE-4E00-A8E8-9D09E1D4D1E4}" destId="{035B664D-322B-4211-B108-C86A71E26FB6}" srcOrd="4" destOrd="0" presId="urn:microsoft.com/office/officeart/2016/7/layout/HexagonTimeline"/>
    <dgm:cxn modelId="{AE4F29DD-EA58-4CC9-BB91-39902AF52DB1}" type="presParOf" srcId="{9902C1B1-1F2B-4605-A4F0-5BB236B20818}" destId="{C4BD1019-3274-486D-900C-8A81DD22F091}" srcOrd="7" destOrd="0" presId="urn:microsoft.com/office/officeart/2016/7/layout/HexagonTimeline"/>
    <dgm:cxn modelId="{CAE82DEA-9A14-4B1C-A96E-20E2ADF74410}" type="presParOf" srcId="{9902C1B1-1F2B-4605-A4F0-5BB236B20818}" destId="{F0814A3C-ED13-4847-B408-DD7830781960}" srcOrd="8" destOrd="0" presId="urn:microsoft.com/office/officeart/2016/7/layout/HexagonTimeline"/>
    <dgm:cxn modelId="{FC07211E-29EE-4CA5-9EBD-3273197E9B9F}" type="presParOf" srcId="{F0814A3C-ED13-4847-B408-DD7830781960}" destId="{E367E453-D56F-445F-8858-AA6B403AF9EE}" srcOrd="0" destOrd="0" presId="urn:microsoft.com/office/officeart/2016/7/layout/HexagonTimeline"/>
    <dgm:cxn modelId="{0EC6D1E7-60C0-4C26-913C-CD6BF885004D}" type="presParOf" srcId="{F0814A3C-ED13-4847-B408-DD7830781960}" destId="{8ECAF5A4-BAD6-4EC2-BB54-3F33D0108624}" srcOrd="1" destOrd="0" presId="urn:microsoft.com/office/officeart/2016/7/layout/HexagonTimeline"/>
    <dgm:cxn modelId="{42163958-77BF-42BF-A095-D253BF32B80C}" type="presParOf" srcId="{F0814A3C-ED13-4847-B408-DD7830781960}" destId="{735CC5BE-638C-4FBD-A578-4DDDA8DA6DD3}" srcOrd="2" destOrd="0" presId="urn:microsoft.com/office/officeart/2016/7/layout/HexagonTimeline"/>
    <dgm:cxn modelId="{4DA7753F-F34E-4EA4-9656-5DDA983EEE1C}" type="presParOf" srcId="{F0814A3C-ED13-4847-B408-DD7830781960}" destId="{B2507899-CE3A-4A73-8DD1-7BF3D756CD2C}" srcOrd="3" destOrd="0" presId="urn:microsoft.com/office/officeart/2016/7/layout/HexagonTimeline"/>
    <dgm:cxn modelId="{71422F03-67FB-4936-9A4C-C5AFE02B79D9}" type="presParOf" srcId="{F0814A3C-ED13-4847-B408-DD7830781960}" destId="{DDF9212D-8262-401F-8740-B92F687D4B9F}"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E7217-A9CC-42C2-B1B6-AD685573F6C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D47E487-FC71-4DB9-B7AA-A31B2082C467}">
      <dgm:prSet phldrT="[Text]"/>
      <dgm:spPr/>
      <dgm:t>
        <a:bodyPr/>
        <a:lstStyle/>
        <a:p>
          <a:pPr>
            <a:lnSpc>
              <a:spcPct val="100000"/>
            </a:lnSpc>
            <a:defRPr b="1"/>
          </a:pPr>
          <a:r>
            <a:rPr lang="en-US" b="1"/>
            <a:t>Comprehensive Center</a:t>
          </a:r>
          <a:endParaRPr lang="en-US"/>
        </a:p>
      </dgm:t>
    </dgm:pt>
    <dgm:pt modelId="{2BE67F29-47F3-4E9F-A740-379C8159E9C3}" type="parTrans" cxnId="{D00063DD-15E4-4EA2-9FE5-9A52B3052505}">
      <dgm:prSet/>
      <dgm:spPr/>
      <dgm:t>
        <a:bodyPr/>
        <a:lstStyle/>
        <a:p>
          <a:endParaRPr lang="en-US"/>
        </a:p>
      </dgm:t>
    </dgm:pt>
    <dgm:pt modelId="{1B136D1F-0748-4C3E-AE5B-52F3EB6A0E80}" type="sibTrans" cxnId="{D00063DD-15E4-4EA2-9FE5-9A52B3052505}">
      <dgm:prSet/>
      <dgm:spPr/>
      <dgm:t>
        <a:bodyPr/>
        <a:lstStyle/>
        <a:p>
          <a:endParaRPr lang="en-US"/>
        </a:p>
      </dgm:t>
    </dgm:pt>
    <dgm:pt modelId="{7F39385E-ACA4-4627-8366-DF8163DF57B5}">
      <dgm:prSet/>
      <dgm:spPr/>
      <dgm:t>
        <a:bodyPr/>
        <a:lstStyle/>
        <a:p>
          <a:pPr>
            <a:lnSpc>
              <a:spcPct val="100000"/>
            </a:lnSpc>
            <a:defRPr b="1"/>
          </a:pPr>
          <a:r>
            <a:rPr lang="en-US" b="1"/>
            <a:t>Satellite Center</a:t>
          </a:r>
          <a:endParaRPr lang="en-US"/>
        </a:p>
      </dgm:t>
    </dgm:pt>
    <dgm:pt modelId="{DA8BA38F-B5FD-419F-B473-D0B3857EBC9C}" type="parTrans" cxnId="{C32D21CC-0889-4AF1-85F6-31B84B85B514}">
      <dgm:prSet/>
      <dgm:spPr/>
      <dgm:t>
        <a:bodyPr/>
        <a:lstStyle/>
        <a:p>
          <a:endParaRPr lang="en-US"/>
        </a:p>
      </dgm:t>
    </dgm:pt>
    <dgm:pt modelId="{86F6B199-EE59-46E9-86C6-646466C904D1}" type="sibTrans" cxnId="{C32D21CC-0889-4AF1-85F6-31B84B85B514}">
      <dgm:prSet/>
      <dgm:spPr/>
      <dgm:t>
        <a:bodyPr/>
        <a:lstStyle/>
        <a:p>
          <a:endParaRPr lang="en-US"/>
        </a:p>
      </dgm:t>
    </dgm:pt>
    <dgm:pt modelId="{3E48733A-F9D3-42B2-92AD-2DA0206D16D6}">
      <dgm:prSet/>
      <dgm:spPr/>
      <dgm:t>
        <a:bodyPr/>
        <a:lstStyle/>
        <a:p>
          <a:pPr>
            <a:lnSpc>
              <a:spcPct val="100000"/>
            </a:lnSpc>
            <a:defRPr b="1"/>
          </a:pPr>
          <a:r>
            <a:rPr lang="en-US" b="1"/>
            <a:t>Affiliated Center</a:t>
          </a:r>
          <a:endParaRPr lang="en-US"/>
        </a:p>
      </dgm:t>
    </dgm:pt>
    <dgm:pt modelId="{024C232C-6B09-4867-9101-8680BBB40239}" type="sibTrans" cxnId="{019DC0B6-A212-4853-ACDC-590B22C66441}">
      <dgm:prSet/>
      <dgm:spPr/>
      <dgm:t>
        <a:bodyPr/>
        <a:lstStyle/>
        <a:p>
          <a:endParaRPr lang="en-US"/>
        </a:p>
      </dgm:t>
    </dgm:pt>
    <dgm:pt modelId="{1F3062FE-7A8A-4E8A-88A7-8AB795A779E7}" type="parTrans" cxnId="{019DC0B6-A212-4853-ACDC-590B22C66441}">
      <dgm:prSet/>
      <dgm:spPr/>
      <dgm:t>
        <a:bodyPr/>
        <a:lstStyle/>
        <a:p>
          <a:endParaRPr lang="en-US"/>
        </a:p>
      </dgm:t>
    </dgm:pt>
    <dgm:pt modelId="{9D61A2C5-FF84-4B01-BC17-D115787E168B}">
      <dgm:prSet phldrT="[Text]"/>
      <dgm:spPr/>
      <dgm:t>
        <a:bodyPr/>
        <a:lstStyle/>
        <a:p>
          <a:pPr>
            <a:lnSpc>
              <a:spcPct val="100000"/>
            </a:lnSpc>
          </a:pPr>
          <a:r>
            <a:rPr lang="en-US"/>
            <a:t>Titles I and III are present full time with one other core partner present at least part time, and center provides access to all programs, services, and activities of partners not located in the center. Certification required.</a:t>
          </a:r>
        </a:p>
      </dgm:t>
    </dgm:pt>
    <dgm:pt modelId="{9F4DD2DD-5E6A-4612-AD93-9ED800128F9C}" type="parTrans" cxnId="{7CE45FAC-2283-48F5-B1E3-077DCAB2617C}">
      <dgm:prSet/>
      <dgm:spPr/>
      <dgm:t>
        <a:bodyPr/>
        <a:lstStyle/>
        <a:p>
          <a:endParaRPr lang="en-US"/>
        </a:p>
      </dgm:t>
    </dgm:pt>
    <dgm:pt modelId="{54F2949B-8C3B-4800-BC1C-5BD66C942552}" type="sibTrans" cxnId="{7CE45FAC-2283-48F5-B1E3-077DCAB2617C}">
      <dgm:prSet/>
      <dgm:spPr/>
      <dgm:t>
        <a:bodyPr/>
        <a:lstStyle/>
        <a:p>
          <a:endParaRPr lang="en-US"/>
        </a:p>
      </dgm:t>
    </dgm:pt>
    <dgm:pt modelId="{26DEFA72-56C2-4689-93D6-BE81FD0E8217}">
      <dgm:prSet/>
      <dgm:spPr/>
      <dgm:t>
        <a:bodyPr/>
        <a:lstStyle/>
        <a:p>
          <a:pPr>
            <a:lnSpc>
              <a:spcPct val="100000"/>
            </a:lnSpc>
          </a:pPr>
          <a:r>
            <a:rPr lang="en-US"/>
            <a:t>Two or more core partners with at least one of the core partners present on a full-time basis. Certification required.</a:t>
          </a:r>
        </a:p>
      </dgm:t>
    </dgm:pt>
    <dgm:pt modelId="{BC8BCFD2-6604-451C-BBA5-9810EB084BE5}" type="parTrans" cxnId="{ED258F65-0B72-48E5-837C-051DBDE0322B}">
      <dgm:prSet/>
      <dgm:spPr/>
      <dgm:t>
        <a:bodyPr/>
        <a:lstStyle/>
        <a:p>
          <a:endParaRPr lang="en-US"/>
        </a:p>
      </dgm:t>
    </dgm:pt>
    <dgm:pt modelId="{7DF2027B-53BF-4A08-ACFD-16D9565CEC53}" type="sibTrans" cxnId="{ED258F65-0B72-48E5-837C-051DBDE0322B}">
      <dgm:prSet/>
      <dgm:spPr/>
      <dgm:t>
        <a:bodyPr/>
        <a:lstStyle/>
        <a:p>
          <a:endParaRPr lang="en-US"/>
        </a:p>
      </dgm:t>
    </dgm:pt>
    <dgm:pt modelId="{579ADDCF-B782-4211-A320-8F4614F79EF4}">
      <dgm:prSet/>
      <dgm:spPr/>
      <dgm:t>
        <a:bodyPr/>
        <a:lstStyle/>
        <a:p>
          <a:pPr>
            <a:lnSpc>
              <a:spcPct val="100000"/>
            </a:lnSpc>
          </a:pPr>
          <a:r>
            <a:rPr lang="en-US"/>
            <a:t>Any location where one core or required partner is present on a permanent basis. Title I and Title III are not eligible to have stand-alone offices or be Satellite Centers. Certification not required.</a:t>
          </a:r>
        </a:p>
      </dgm:t>
    </dgm:pt>
    <dgm:pt modelId="{C42D9915-0900-4BDF-8EFF-C934BE0A9E1A}" type="parTrans" cxnId="{63C4C218-EB9B-40A8-BBE3-E0B5EC8D49A3}">
      <dgm:prSet/>
      <dgm:spPr/>
      <dgm:t>
        <a:bodyPr/>
        <a:lstStyle/>
        <a:p>
          <a:endParaRPr lang="en-US"/>
        </a:p>
      </dgm:t>
    </dgm:pt>
    <dgm:pt modelId="{3A4A340F-C42A-4170-81A3-139F13F191C4}" type="sibTrans" cxnId="{63C4C218-EB9B-40A8-BBE3-E0B5EC8D49A3}">
      <dgm:prSet/>
      <dgm:spPr/>
      <dgm:t>
        <a:bodyPr/>
        <a:lstStyle/>
        <a:p>
          <a:endParaRPr lang="en-US"/>
        </a:p>
      </dgm:t>
    </dgm:pt>
    <dgm:pt modelId="{13CAA7C1-E43C-4F02-BA13-C2A63FC3D73D}" type="pres">
      <dgm:prSet presAssocID="{A8DE7217-A9CC-42C2-B1B6-AD685573F6CC}" presName="root" presStyleCnt="0">
        <dgm:presLayoutVars>
          <dgm:dir/>
          <dgm:resizeHandles val="exact"/>
        </dgm:presLayoutVars>
      </dgm:prSet>
      <dgm:spPr/>
    </dgm:pt>
    <dgm:pt modelId="{B40944B9-C2F8-429A-B65F-7993FBD47A03}" type="pres">
      <dgm:prSet presAssocID="{CD47E487-FC71-4DB9-B7AA-A31B2082C467}" presName="compNode" presStyleCnt="0"/>
      <dgm:spPr/>
    </dgm:pt>
    <dgm:pt modelId="{B9F4EA20-FFEE-4C72-83FE-5FF0B639FB00}" type="pres">
      <dgm:prSet presAssocID="{CD47E487-FC71-4DB9-B7AA-A31B2082C4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nections with solid fill"/>
        </a:ext>
      </dgm:extLst>
    </dgm:pt>
    <dgm:pt modelId="{E47B94AE-CD51-4249-A954-37813936A1AB}" type="pres">
      <dgm:prSet presAssocID="{CD47E487-FC71-4DB9-B7AA-A31B2082C467}" presName="iconSpace" presStyleCnt="0"/>
      <dgm:spPr/>
    </dgm:pt>
    <dgm:pt modelId="{1383BF2A-3990-4EA4-8DA6-FFEF35D78635}" type="pres">
      <dgm:prSet presAssocID="{CD47E487-FC71-4DB9-B7AA-A31B2082C467}" presName="parTx" presStyleLbl="revTx" presStyleIdx="0" presStyleCnt="6">
        <dgm:presLayoutVars>
          <dgm:chMax val="0"/>
          <dgm:chPref val="0"/>
        </dgm:presLayoutVars>
      </dgm:prSet>
      <dgm:spPr/>
    </dgm:pt>
    <dgm:pt modelId="{C4B3600D-2469-4039-A940-BC4157C2586D}" type="pres">
      <dgm:prSet presAssocID="{CD47E487-FC71-4DB9-B7AA-A31B2082C467}" presName="txSpace" presStyleCnt="0"/>
      <dgm:spPr/>
    </dgm:pt>
    <dgm:pt modelId="{A5288983-8207-4945-9AA4-A938B9B58E1C}" type="pres">
      <dgm:prSet presAssocID="{CD47E487-FC71-4DB9-B7AA-A31B2082C467}" presName="desTx" presStyleLbl="revTx" presStyleIdx="1" presStyleCnt="6">
        <dgm:presLayoutVars/>
      </dgm:prSet>
      <dgm:spPr/>
    </dgm:pt>
    <dgm:pt modelId="{CE770B55-E444-41C4-89AF-C9CBE468639A}" type="pres">
      <dgm:prSet presAssocID="{1B136D1F-0748-4C3E-AE5B-52F3EB6A0E80}" presName="sibTrans" presStyleCnt="0"/>
      <dgm:spPr/>
    </dgm:pt>
    <dgm:pt modelId="{0882627F-E23F-466F-AEF5-6AFC15C00D2B}" type="pres">
      <dgm:prSet presAssocID="{3E48733A-F9D3-42B2-92AD-2DA0206D16D6}" presName="compNode" presStyleCnt="0"/>
      <dgm:spPr/>
    </dgm:pt>
    <dgm:pt modelId="{531A8C0B-3278-46FD-A17D-92596DCEA03F}" type="pres">
      <dgm:prSet presAssocID="{3E48733A-F9D3-42B2-92AD-2DA0206D16D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ycle with people with solid fill"/>
        </a:ext>
      </dgm:extLst>
    </dgm:pt>
    <dgm:pt modelId="{0FD46F9E-ED60-4135-B24D-A0CE4FB3DB3E}" type="pres">
      <dgm:prSet presAssocID="{3E48733A-F9D3-42B2-92AD-2DA0206D16D6}" presName="iconSpace" presStyleCnt="0"/>
      <dgm:spPr/>
    </dgm:pt>
    <dgm:pt modelId="{55044323-62B8-47EE-822B-FC7ED20818C7}" type="pres">
      <dgm:prSet presAssocID="{3E48733A-F9D3-42B2-92AD-2DA0206D16D6}" presName="parTx" presStyleLbl="revTx" presStyleIdx="2" presStyleCnt="6">
        <dgm:presLayoutVars>
          <dgm:chMax val="0"/>
          <dgm:chPref val="0"/>
        </dgm:presLayoutVars>
      </dgm:prSet>
      <dgm:spPr/>
    </dgm:pt>
    <dgm:pt modelId="{208CFC03-D3F5-4DBB-BF49-64BD26DBE4EF}" type="pres">
      <dgm:prSet presAssocID="{3E48733A-F9D3-42B2-92AD-2DA0206D16D6}" presName="txSpace" presStyleCnt="0"/>
      <dgm:spPr/>
    </dgm:pt>
    <dgm:pt modelId="{78E0A738-4DD9-4C9D-851E-DA5561557E58}" type="pres">
      <dgm:prSet presAssocID="{3E48733A-F9D3-42B2-92AD-2DA0206D16D6}" presName="desTx" presStyleLbl="revTx" presStyleIdx="3" presStyleCnt="6">
        <dgm:presLayoutVars/>
      </dgm:prSet>
      <dgm:spPr/>
    </dgm:pt>
    <dgm:pt modelId="{B8FB1285-2AEF-4F9A-950B-2415585AE62C}" type="pres">
      <dgm:prSet presAssocID="{024C232C-6B09-4867-9101-8680BBB40239}" presName="sibTrans" presStyleCnt="0"/>
      <dgm:spPr/>
    </dgm:pt>
    <dgm:pt modelId="{0B98633E-634A-4FAE-BD20-3128E4838E5F}" type="pres">
      <dgm:prSet presAssocID="{7F39385E-ACA4-4627-8366-DF8163DF57B5}" presName="compNode" presStyleCnt="0"/>
      <dgm:spPr/>
    </dgm:pt>
    <dgm:pt modelId="{15A226A7-23AF-4F77-B5AC-29ED8CB825CA}" type="pres">
      <dgm:prSet presAssocID="{7F39385E-ACA4-4627-8366-DF8163DF57B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fluencer with solid fill"/>
        </a:ext>
      </dgm:extLst>
    </dgm:pt>
    <dgm:pt modelId="{FA7C76E0-5744-414F-96E8-12670B4144D9}" type="pres">
      <dgm:prSet presAssocID="{7F39385E-ACA4-4627-8366-DF8163DF57B5}" presName="iconSpace" presStyleCnt="0"/>
      <dgm:spPr/>
    </dgm:pt>
    <dgm:pt modelId="{784BD5CF-FB20-4700-AAC2-FE4D7D114C00}" type="pres">
      <dgm:prSet presAssocID="{7F39385E-ACA4-4627-8366-DF8163DF57B5}" presName="parTx" presStyleLbl="revTx" presStyleIdx="4" presStyleCnt="6">
        <dgm:presLayoutVars>
          <dgm:chMax val="0"/>
          <dgm:chPref val="0"/>
        </dgm:presLayoutVars>
      </dgm:prSet>
      <dgm:spPr/>
    </dgm:pt>
    <dgm:pt modelId="{65B5BE45-D5FB-47FA-A732-DF2DC9E2E2A2}" type="pres">
      <dgm:prSet presAssocID="{7F39385E-ACA4-4627-8366-DF8163DF57B5}" presName="txSpace" presStyleCnt="0"/>
      <dgm:spPr/>
    </dgm:pt>
    <dgm:pt modelId="{79A1991F-B7EB-4E33-90C2-96E0D7F38922}" type="pres">
      <dgm:prSet presAssocID="{7F39385E-ACA4-4627-8366-DF8163DF57B5}" presName="desTx" presStyleLbl="revTx" presStyleIdx="5" presStyleCnt="6">
        <dgm:presLayoutVars/>
      </dgm:prSet>
      <dgm:spPr/>
    </dgm:pt>
  </dgm:ptLst>
  <dgm:cxnLst>
    <dgm:cxn modelId="{63C4C218-EB9B-40A8-BBE3-E0B5EC8D49A3}" srcId="{7F39385E-ACA4-4627-8366-DF8163DF57B5}" destId="{579ADDCF-B782-4211-A320-8F4614F79EF4}" srcOrd="0" destOrd="0" parTransId="{C42D9915-0900-4BDF-8EFF-C934BE0A9E1A}" sibTransId="{3A4A340F-C42A-4170-81A3-139F13F191C4}"/>
    <dgm:cxn modelId="{8D6CA225-FBB4-4F2A-98FD-DF306B23CE1D}" type="presOf" srcId="{579ADDCF-B782-4211-A320-8F4614F79EF4}" destId="{79A1991F-B7EB-4E33-90C2-96E0D7F38922}" srcOrd="0" destOrd="0" presId="urn:microsoft.com/office/officeart/2018/2/layout/IconLabelDescriptionList"/>
    <dgm:cxn modelId="{1F90C82C-15A9-4F65-8987-EEF98BB0A4FD}" type="presOf" srcId="{26DEFA72-56C2-4689-93D6-BE81FD0E8217}" destId="{78E0A738-4DD9-4C9D-851E-DA5561557E58}" srcOrd="0" destOrd="0" presId="urn:microsoft.com/office/officeart/2018/2/layout/IconLabelDescriptionList"/>
    <dgm:cxn modelId="{EBFECE35-6581-46FE-A04A-0ACA3C587EE4}" type="presOf" srcId="{CD47E487-FC71-4DB9-B7AA-A31B2082C467}" destId="{1383BF2A-3990-4EA4-8DA6-FFEF35D78635}" srcOrd="0" destOrd="0" presId="urn:microsoft.com/office/officeart/2018/2/layout/IconLabelDescriptionList"/>
    <dgm:cxn modelId="{CA189A50-B8C6-4D61-8790-26250BF502F1}" type="presOf" srcId="{3E48733A-F9D3-42B2-92AD-2DA0206D16D6}" destId="{55044323-62B8-47EE-822B-FC7ED20818C7}" srcOrd="0" destOrd="0" presId="urn:microsoft.com/office/officeart/2018/2/layout/IconLabelDescriptionList"/>
    <dgm:cxn modelId="{25C56A5D-E963-4E2B-8648-172EACCF6E2B}" type="presOf" srcId="{A8DE7217-A9CC-42C2-B1B6-AD685573F6CC}" destId="{13CAA7C1-E43C-4F02-BA13-C2A63FC3D73D}" srcOrd="0" destOrd="0" presId="urn:microsoft.com/office/officeart/2018/2/layout/IconLabelDescriptionList"/>
    <dgm:cxn modelId="{ED258F65-0B72-48E5-837C-051DBDE0322B}" srcId="{3E48733A-F9D3-42B2-92AD-2DA0206D16D6}" destId="{26DEFA72-56C2-4689-93D6-BE81FD0E8217}" srcOrd="0" destOrd="0" parTransId="{BC8BCFD2-6604-451C-BBA5-9810EB084BE5}" sibTransId="{7DF2027B-53BF-4A08-ACFD-16D9565CEC53}"/>
    <dgm:cxn modelId="{DDBAB46F-7D8D-47CF-BCE4-248CC661167F}" type="presOf" srcId="{9D61A2C5-FF84-4B01-BC17-D115787E168B}" destId="{A5288983-8207-4945-9AA4-A938B9B58E1C}" srcOrd="0" destOrd="0" presId="urn:microsoft.com/office/officeart/2018/2/layout/IconLabelDescriptionList"/>
    <dgm:cxn modelId="{7CE45FAC-2283-48F5-B1E3-077DCAB2617C}" srcId="{CD47E487-FC71-4DB9-B7AA-A31B2082C467}" destId="{9D61A2C5-FF84-4B01-BC17-D115787E168B}" srcOrd="0" destOrd="0" parTransId="{9F4DD2DD-5E6A-4612-AD93-9ED800128F9C}" sibTransId="{54F2949B-8C3B-4800-BC1C-5BD66C942552}"/>
    <dgm:cxn modelId="{019DC0B6-A212-4853-ACDC-590B22C66441}" srcId="{A8DE7217-A9CC-42C2-B1B6-AD685573F6CC}" destId="{3E48733A-F9D3-42B2-92AD-2DA0206D16D6}" srcOrd="1" destOrd="0" parTransId="{1F3062FE-7A8A-4E8A-88A7-8AB795A779E7}" sibTransId="{024C232C-6B09-4867-9101-8680BBB40239}"/>
    <dgm:cxn modelId="{E23D6FC6-2767-4B9C-8EAD-0E2ED9B22D10}" type="presOf" srcId="{7F39385E-ACA4-4627-8366-DF8163DF57B5}" destId="{784BD5CF-FB20-4700-AAC2-FE4D7D114C00}" srcOrd="0" destOrd="0" presId="urn:microsoft.com/office/officeart/2018/2/layout/IconLabelDescriptionList"/>
    <dgm:cxn modelId="{C32D21CC-0889-4AF1-85F6-31B84B85B514}" srcId="{A8DE7217-A9CC-42C2-B1B6-AD685573F6CC}" destId="{7F39385E-ACA4-4627-8366-DF8163DF57B5}" srcOrd="2" destOrd="0" parTransId="{DA8BA38F-B5FD-419F-B473-D0B3857EBC9C}" sibTransId="{86F6B199-EE59-46E9-86C6-646466C904D1}"/>
    <dgm:cxn modelId="{D00063DD-15E4-4EA2-9FE5-9A52B3052505}" srcId="{A8DE7217-A9CC-42C2-B1B6-AD685573F6CC}" destId="{CD47E487-FC71-4DB9-B7AA-A31B2082C467}" srcOrd="0" destOrd="0" parTransId="{2BE67F29-47F3-4E9F-A740-379C8159E9C3}" sibTransId="{1B136D1F-0748-4C3E-AE5B-52F3EB6A0E80}"/>
    <dgm:cxn modelId="{915461BB-EB2E-4177-BE7B-8D5348D32992}" type="presParOf" srcId="{13CAA7C1-E43C-4F02-BA13-C2A63FC3D73D}" destId="{B40944B9-C2F8-429A-B65F-7993FBD47A03}" srcOrd="0" destOrd="0" presId="urn:microsoft.com/office/officeart/2018/2/layout/IconLabelDescriptionList"/>
    <dgm:cxn modelId="{C6C1BA9A-B6F3-4DB3-AD5A-BA5EA3669D22}" type="presParOf" srcId="{B40944B9-C2F8-429A-B65F-7993FBD47A03}" destId="{B9F4EA20-FFEE-4C72-83FE-5FF0B639FB00}" srcOrd="0" destOrd="0" presId="urn:microsoft.com/office/officeart/2018/2/layout/IconLabelDescriptionList"/>
    <dgm:cxn modelId="{4C3C43BB-24C8-4702-AD29-C19BC83A0545}" type="presParOf" srcId="{B40944B9-C2F8-429A-B65F-7993FBD47A03}" destId="{E47B94AE-CD51-4249-A954-37813936A1AB}" srcOrd="1" destOrd="0" presId="urn:microsoft.com/office/officeart/2018/2/layout/IconLabelDescriptionList"/>
    <dgm:cxn modelId="{F00B172E-D14B-4F2C-9F43-3BDA1699FDF5}" type="presParOf" srcId="{B40944B9-C2F8-429A-B65F-7993FBD47A03}" destId="{1383BF2A-3990-4EA4-8DA6-FFEF35D78635}" srcOrd="2" destOrd="0" presId="urn:microsoft.com/office/officeart/2018/2/layout/IconLabelDescriptionList"/>
    <dgm:cxn modelId="{8BDEFB09-6619-498F-82CE-47BCB4F4C71A}" type="presParOf" srcId="{B40944B9-C2F8-429A-B65F-7993FBD47A03}" destId="{C4B3600D-2469-4039-A940-BC4157C2586D}" srcOrd="3" destOrd="0" presId="urn:microsoft.com/office/officeart/2018/2/layout/IconLabelDescriptionList"/>
    <dgm:cxn modelId="{87C7057E-C42E-40E4-B677-107517E0A02B}" type="presParOf" srcId="{B40944B9-C2F8-429A-B65F-7993FBD47A03}" destId="{A5288983-8207-4945-9AA4-A938B9B58E1C}" srcOrd="4" destOrd="0" presId="urn:microsoft.com/office/officeart/2018/2/layout/IconLabelDescriptionList"/>
    <dgm:cxn modelId="{4842D31F-4C3A-457D-8214-C62B1426D9E0}" type="presParOf" srcId="{13CAA7C1-E43C-4F02-BA13-C2A63FC3D73D}" destId="{CE770B55-E444-41C4-89AF-C9CBE468639A}" srcOrd="1" destOrd="0" presId="urn:microsoft.com/office/officeart/2018/2/layout/IconLabelDescriptionList"/>
    <dgm:cxn modelId="{D4BA9D13-768E-4659-8648-9E35C6610E98}" type="presParOf" srcId="{13CAA7C1-E43C-4F02-BA13-C2A63FC3D73D}" destId="{0882627F-E23F-466F-AEF5-6AFC15C00D2B}" srcOrd="2" destOrd="0" presId="urn:microsoft.com/office/officeart/2018/2/layout/IconLabelDescriptionList"/>
    <dgm:cxn modelId="{0197A548-A9B0-4FE5-B462-AE9F296FFD42}" type="presParOf" srcId="{0882627F-E23F-466F-AEF5-6AFC15C00D2B}" destId="{531A8C0B-3278-46FD-A17D-92596DCEA03F}" srcOrd="0" destOrd="0" presId="urn:microsoft.com/office/officeart/2018/2/layout/IconLabelDescriptionList"/>
    <dgm:cxn modelId="{1E12138D-F1EB-4202-B4B3-347AA0D7ABFA}" type="presParOf" srcId="{0882627F-E23F-466F-AEF5-6AFC15C00D2B}" destId="{0FD46F9E-ED60-4135-B24D-A0CE4FB3DB3E}" srcOrd="1" destOrd="0" presId="urn:microsoft.com/office/officeart/2018/2/layout/IconLabelDescriptionList"/>
    <dgm:cxn modelId="{F04D19D5-FDA9-4AC3-ACE0-C20B223BBBCF}" type="presParOf" srcId="{0882627F-E23F-466F-AEF5-6AFC15C00D2B}" destId="{55044323-62B8-47EE-822B-FC7ED20818C7}" srcOrd="2" destOrd="0" presId="urn:microsoft.com/office/officeart/2018/2/layout/IconLabelDescriptionList"/>
    <dgm:cxn modelId="{767ADDFF-0107-44F9-97A3-75D76E7307B6}" type="presParOf" srcId="{0882627F-E23F-466F-AEF5-6AFC15C00D2B}" destId="{208CFC03-D3F5-4DBB-BF49-64BD26DBE4EF}" srcOrd="3" destOrd="0" presId="urn:microsoft.com/office/officeart/2018/2/layout/IconLabelDescriptionList"/>
    <dgm:cxn modelId="{B9F84A61-CCCA-4893-8F02-DDDBF5ADB4C5}" type="presParOf" srcId="{0882627F-E23F-466F-AEF5-6AFC15C00D2B}" destId="{78E0A738-4DD9-4C9D-851E-DA5561557E58}" srcOrd="4" destOrd="0" presId="urn:microsoft.com/office/officeart/2018/2/layout/IconLabelDescriptionList"/>
    <dgm:cxn modelId="{B605821F-10D7-4F26-8930-865AEA44F45D}" type="presParOf" srcId="{13CAA7C1-E43C-4F02-BA13-C2A63FC3D73D}" destId="{B8FB1285-2AEF-4F9A-950B-2415585AE62C}" srcOrd="3" destOrd="0" presId="urn:microsoft.com/office/officeart/2018/2/layout/IconLabelDescriptionList"/>
    <dgm:cxn modelId="{0351F9D7-97CB-4541-8A47-7E3AC2E3B884}" type="presParOf" srcId="{13CAA7C1-E43C-4F02-BA13-C2A63FC3D73D}" destId="{0B98633E-634A-4FAE-BD20-3128E4838E5F}" srcOrd="4" destOrd="0" presId="urn:microsoft.com/office/officeart/2018/2/layout/IconLabelDescriptionList"/>
    <dgm:cxn modelId="{378B2195-242D-4C1D-8471-EB82CB550888}" type="presParOf" srcId="{0B98633E-634A-4FAE-BD20-3128E4838E5F}" destId="{15A226A7-23AF-4F77-B5AC-29ED8CB825CA}" srcOrd="0" destOrd="0" presId="urn:microsoft.com/office/officeart/2018/2/layout/IconLabelDescriptionList"/>
    <dgm:cxn modelId="{1A266A6D-AEF5-4F9E-9F2D-BDB5B3DC358C}" type="presParOf" srcId="{0B98633E-634A-4FAE-BD20-3128E4838E5F}" destId="{FA7C76E0-5744-414F-96E8-12670B4144D9}" srcOrd="1" destOrd="0" presId="urn:microsoft.com/office/officeart/2018/2/layout/IconLabelDescriptionList"/>
    <dgm:cxn modelId="{7B51ABFA-8F66-43DD-B6AB-1545FDF39E73}" type="presParOf" srcId="{0B98633E-634A-4FAE-BD20-3128E4838E5F}" destId="{784BD5CF-FB20-4700-AAC2-FE4D7D114C00}" srcOrd="2" destOrd="0" presId="urn:microsoft.com/office/officeart/2018/2/layout/IconLabelDescriptionList"/>
    <dgm:cxn modelId="{9436DB27-B0C9-4356-BF99-1685C1302885}" type="presParOf" srcId="{0B98633E-634A-4FAE-BD20-3128E4838E5F}" destId="{65B5BE45-D5FB-47FA-A732-DF2DC9E2E2A2}" srcOrd="3" destOrd="0" presId="urn:microsoft.com/office/officeart/2018/2/layout/IconLabelDescriptionList"/>
    <dgm:cxn modelId="{53B516DA-A0F9-4DB6-9D5D-26DC74F38A16}" type="presParOf" srcId="{0B98633E-634A-4FAE-BD20-3128E4838E5F}" destId="{79A1991F-B7EB-4E33-90C2-96E0D7F3892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55252D-8C1E-4E41-A66A-19326C1F990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99835F4-39CD-498D-802F-1307F641C98E}">
      <dgm:prSet phldrT="[Text]"/>
      <dgm:spPr/>
      <dgm:t>
        <a:bodyPr/>
        <a:lstStyle/>
        <a:p>
          <a:pPr>
            <a:lnSpc>
              <a:spcPct val="100000"/>
            </a:lnSpc>
            <a:defRPr b="1"/>
          </a:pPr>
          <a:r>
            <a:rPr lang="en-US"/>
            <a:t>Self-Assessment</a:t>
          </a:r>
        </a:p>
      </dgm:t>
    </dgm:pt>
    <dgm:pt modelId="{81FF2197-5EA4-4077-B4B8-47DB6390A771}" type="parTrans" cxnId="{042C2C63-EF99-4267-924B-8B5E046EA171}">
      <dgm:prSet/>
      <dgm:spPr/>
      <dgm:t>
        <a:bodyPr/>
        <a:lstStyle/>
        <a:p>
          <a:endParaRPr lang="en-US"/>
        </a:p>
      </dgm:t>
    </dgm:pt>
    <dgm:pt modelId="{447023BD-17B3-4F15-8C2D-014E65172CC4}" type="sibTrans" cxnId="{042C2C63-EF99-4267-924B-8B5E046EA171}">
      <dgm:prSet/>
      <dgm:spPr/>
      <dgm:t>
        <a:bodyPr/>
        <a:lstStyle/>
        <a:p>
          <a:endParaRPr lang="en-US"/>
        </a:p>
      </dgm:t>
    </dgm:pt>
    <dgm:pt modelId="{5487D300-AACB-4EEC-A2BF-22B144C277E7}">
      <dgm:prSet phldrT="[Text]"/>
      <dgm:spPr/>
      <dgm:t>
        <a:bodyPr/>
        <a:lstStyle/>
        <a:p>
          <a:pPr>
            <a:lnSpc>
              <a:spcPct val="100000"/>
            </a:lnSpc>
            <a:buFont typeface="Arial" panose="020B0604020202020204" pitchFamily="34" charset="0"/>
            <a:buNone/>
          </a:pPr>
          <a:r>
            <a:rPr lang="en-US">
              <a:cs typeface="Calibri"/>
            </a:rPr>
            <a:t>For local areas to identify training needs and opportunities for improvement in advance of the certification evaluation.</a:t>
          </a:r>
          <a:endParaRPr lang="en-US"/>
        </a:p>
      </dgm:t>
    </dgm:pt>
    <dgm:pt modelId="{EE16A5D3-BCAC-4EE0-917C-0BF8265378F1}" type="parTrans" cxnId="{072E59D3-4F97-4598-8003-E732B446F37F}">
      <dgm:prSet/>
      <dgm:spPr/>
      <dgm:t>
        <a:bodyPr/>
        <a:lstStyle/>
        <a:p>
          <a:endParaRPr lang="en-US"/>
        </a:p>
      </dgm:t>
    </dgm:pt>
    <dgm:pt modelId="{1A293341-C357-4685-977D-A2C78A0C4764}" type="sibTrans" cxnId="{072E59D3-4F97-4598-8003-E732B446F37F}">
      <dgm:prSet/>
      <dgm:spPr/>
      <dgm:t>
        <a:bodyPr/>
        <a:lstStyle/>
        <a:p>
          <a:endParaRPr lang="en-US"/>
        </a:p>
      </dgm:t>
    </dgm:pt>
    <dgm:pt modelId="{8A9A76B9-E6C6-4982-9D01-13BBC1F3C89A}">
      <dgm:prSet phldrT="[Text]"/>
      <dgm:spPr/>
      <dgm:t>
        <a:bodyPr/>
        <a:lstStyle/>
        <a:p>
          <a:pPr>
            <a:lnSpc>
              <a:spcPct val="100000"/>
            </a:lnSpc>
            <a:defRPr b="1"/>
          </a:pPr>
          <a:r>
            <a:rPr lang="en-US"/>
            <a:t>Evaluation</a:t>
          </a:r>
        </a:p>
      </dgm:t>
    </dgm:pt>
    <dgm:pt modelId="{E8CE6A13-72D8-4B4C-A73D-B774A431A448}" type="parTrans" cxnId="{259CAFBE-44A2-43AF-83C4-8C9C46AAA7F5}">
      <dgm:prSet/>
      <dgm:spPr/>
      <dgm:t>
        <a:bodyPr/>
        <a:lstStyle/>
        <a:p>
          <a:endParaRPr lang="en-US"/>
        </a:p>
      </dgm:t>
    </dgm:pt>
    <dgm:pt modelId="{9EE18D4D-9B94-4C68-A763-4B5F5150CAF6}" type="sibTrans" cxnId="{259CAFBE-44A2-43AF-83C4-8C9C46AAA7F5}">
      <dgm:prSet/>
      <dgm:spPr/>
      <dgm:t>
        <a:bodyPr/>
        <a:lstStyle/>
        <a:p>
          <a:endParaRPr lang="en-US"/>
        </a:p>
      </dgm:t>
    </dgm:pt>
    <dgm:pt modelId="{8ABCB4CD-C6AA-4350-84B0-5891CC4C0759}">
      <dgm:prSet/>
      <dgm:spPr/>
      <dgm:t>
        <a:bodyPr/>
        <a:lstStyle/>
        <a:p>
          <a:pPr>
            <a:lnSpc>
              <a:spcPct val="100000"/>
            </a:lnSpc>
            <a:buFont typeface="Arial" panose="020B0604020202020204" pitchFamily="34" charset="0"/>
            <a:buNone/>
          </a:pPr>
          <a:r>
            <a:rPr lang="en-US">
              <a:cs typeface="Calibri"/>
            </a:rPr>
            <a:t>Local board staff are encouraged to participate as members of the self-assessment team.</a:t>
          </a:r>
        </a:p>
      </dgm:t>
    </dgm:pt>
    <dgm:pt modelId="{2031B4D1-AC75-43F7-87D7-9D4B250E2337}" type="parTrans" cxnId="{E5C450DC-DDF2-4E08-BD53-EDEEF43E91F6}">
      <dgm:prSet/>
      <dgm:spPr/>
      <dgm:t>
        <a:bodyPr/>
        <a:lstStyle/>
        <a:p>
          <a:endParaRPr lang="en-US"/>
        </a:p>
      </dgm:t>
    </dgm:pt>
    <dgm:pt modelId="{D7B783B3-B22B-434E-A688-8ECAA4A24F95}" type="sibTrans" cxnId="{E5C450DC-DDF2-4E08-BD53-EDEEF43E91F6}">
      <dgm:prSet/>
      <dgm:spPr/>
      <dgm:t>
        <a:bodyPr/>
        <a:lstStyle/>
        <a:p>
          <a:endParaRPr lang="en-US"/>
        </a:p>
      </dgm:t>
    </dgm:pt>
    <dgm:pt modelId="{993CA9A6-6892-483C-B240-B081CA0E6160}">
      <dgm:prSet/>
      <dgm:spPr/>
      <dgm:t>
        <a:bodyPr/>
        <a:lstStyle/>
        <a:p>
          <a:pPr>
            <a:lnSpc>
              <a:spcPct val="100000"/>
            </a:lnSpc>
            <a:buFont typeface="Arial" panose="020B0604020202020204" pitchFamily="34" charset="0"/>
            <a:buNone/>
          </a:pPr>
          <a:r>
            <a:rPr lang="en-US">
              <a:ea typeface="+mn-lt"/>
              <a:cs typeface="+mn-lt"/>
            </a:rPr>
            <a:t>Local areas have flexibility on team composition and procedures.</a:t>
          </a:r>
        </a:p>
      </dgm:t>
    </dgm:pt>
    <dgm:pt modelId="{5347BA53-0200-4341-B2C5-B3CDE837C1D4}" type="parTrans" cxnId="{1449A37D-25F9-4EC0-9011-8C913FFAF304}">
      <dgm:prSet/>
      <dgm:spPr/>
      <dgm:t>
        <a:bodyPr/>
        <a:lstStyle/>
        <a:p>
          <a:endParaRPr lang="en-US"/>
        </a:p>
      </dgm:t>
    </dgm:pt>
    <dgm:pt modelId="{E310A8A7-50F6-4D51-930D-CA820771B7DC}" type="sibTrans" cxnId="{1449A37D-25F9-4EC0-9011-8C913FFAF304}">
      <dgm:prSet/>
      <dgm:spPr/>
      <dgm:t>
        <a:bodyPr/>
        <a:lstStyle/>
        <a:p>
          <a:endParaRPr lang="en-US"/>
        </a:p>
      </dgm:t>
    </dgm:pt>
    <dgm:pt modelId="{AD5D72D6-1A64-4BB0-B33A-6CE2D05BFE51}">
      <dgm:prSet/>
      <dgm:spPr/>
      <dgm:t>
        <a:bodyPr/>
        <a:lstStyle/>
        <a:p>
          <a:pPr>
            <a:lnSpc>
              <a:spcPct val="100000"/>
            </a:lnSpc>
            <a:buFont typeface="Arial" panose="020B0604020202020204" pitchFamily="34" charset="0"/>
            <a:buNone/>
          </a:pPr>
          <a:r>
            <a:rPr lang="en-US">
              <a:ea typeface="+mn-lt"/>
              <a:cs typeface="+mn-lt"/>
            </a:rPr>
            <a:t>Local areas are encouraged to complete self-assessment process at least 6 months prior to evaluation.</a:t>
          </a:r>
        </a:p>
      </dgm:t>
    </dgm:pt>
    <dgm:pt modelId="{592370E8-B1D8-472A-88E4-DACE0BA17155}" type="parTrans" cxnId="{81F4A244-24C8-4BE0-8679-15740F55C5C9}">
      <dgm:prSet/>
      <dgm:spPr/>
      <dgm:t>
        <a:bodyPr/>
        <a:lstStyle/>
        <a:p>
          <a:endParaRPr lang="en-US"/>
        </a:p>
      </dgm:t>
    </dgm:pt>
    <dgm:pt modelId="{52CAB4FB-17A3-4B04-B95A-50E0C305982A}" type="sibTrans" cxnId="{81F4A244-24C8-4BE0-8679-15740F55C5C9}">
      <dgm:prSet/>
      <dgm:spPr/>
      <dgm:t>
        <a:bodyPr/>
        <a:lstStyle/>
        <a:p>
          <a:endParaRPr lang="en-US"/>
        </a:p>
      </dgm:t>
    </dgm:pt>
    <dgm:pt modelId="{E02EB588-EF04-4D61-8E2C-0BFD0C180323}">
      <dgm:prSet phldrT="[Text]"/>
      <dgm:spPr/>
      <dgm:t>
        <a:bodyPr/>
        <a:lstStyle/>
        <a:p>
          <a:pPr>
            <a:lnSpc>
              <a:spcPct val="100000"/>
            </a:lnSpc>
          </a:pPr>
          <a:r>
            <a:rPr lang="en-US"/>
            <a:t>Required evaluation team composition (min. 3 members, odd number)</a:t>
          </a:r>
        </a:p>
      </dgm:t>
    </dgm:pt>
    <dgm:pt modelId="{BA84B25F-E8BE-4FA2-ABBA-E14348953DD9}" type="parTrans" cxnId="{B633737F-3806-44DB-A434-4F681CA359B6}">
      <dgm:prSet/>
      <dgm:spPr/>
      <dgm:t>
        <a:bodyPr/>
        <a:lstStyle/>
        <a:p>
          <a:endParaRPr lang="en-US"/>
        </a:p>
      </dgm:t>
    </dgm:pt>
    <dgm:pt modelId="{54950ECD-355F-4B89-8882-89AAE3FB1165}" type="sibTrans" cxnId="{B633737F-3806-44DB-A434-4F681CA359B6}">
      <dgm:prSet/>
      <dgm:spPr/>
      <dgm:t>
        <a:bodyPr/>
        <a:lstStyle/>
        <a:p>
          <a:endParaRPr lang="en-US"/>
        </a:p>
      </dgm:t>
    </dgm:pt>
    <dgm:pt modelId="{7885EC98-891C-4CFB-8F5F-14A3625C6BAD}">
      <dgm:prSet phldrT="[Text]"/>
      <dgm:spPr/>
      <dgm:t>
        <a:bodyPr/>
        <a:lstStyle/>
        <a:p>
          <a:pPr>
            <a:lnSpc>
              <a:spcPct val="100000"/>
            </a:lnSpc>
          </a:pPr>
          <a:r>
            <a:rPr lang="en-US"/>
            <a:t>Documentation submitted to IWD after local board approval</a:t>
          </a:r>
        </a:p>
      </dgm:t>
    </dgm:pt>
    <dgm:pt modelId="{5943CA02-1761-4C3B-A457-F4E3890E8EC0}" type="parTrans" cxnId="{31C6BAC3-A458-4C0E-BE6F-4D45F51BC9B6}">
      <dgm:prSet/>
      <dgm:spPr/>
      <dgm:t>
        <a:bodyPr/>
        <a:lstStyle/>
        <a:p>
          <a:endParaRPr lang="en-US"/>
        </a:p>
      </dgm:t>
    </dgm:pt>
    <dgm:pt modelId="{A1C9B8B8-1A6C-41DE-9AD1-9A98874DD8F6}" type="sibTrans" cxnId="{31C6BAC3-A458-4C0E-BE6F-4D45F51BC9B6}">
      <dgm:prSet/>
      <dgm:spPr/>
      <dgm:t>
        <a:bodyPr/>
        <a:lstStyle/>
        <a:p>
          <a:endParaRPr lang="en-US"/>
        </a:p>
      </dgm:t>
    </dgm:pt>
    <dgm:pt modelId="{67C75C95-C160-4156-A8FE-9A0D37B5DB34}" type="pres">
      <dgm:prSet presAssocID="{F355252D-8C1E-4E41-A66A-19326C1F990D}" presName="root" presStyleCnt="0">
        <dgm:presLayoutVars>
          <dgm:dir/>
          <dgm:resizeHandles val="exact"/>
        </dgm:presLayoutVars>
      </dgm:prSet>
      <dgm:spPr/>
    </dgm:pt>
    <dgm:pt modelId="{5DB8DC17-1CF7-41ED-9208-0F3DEE4FAF29}" type="pres">
      <dgm:prSet presAssocID="{699835F4-39CD-498D-802F-1307F641C98E}" presName="compNode" presStyleCnt="0"/>
      <dgm:spPr/>
    </dgm:pt>
    <dgm:pt modelId="{9D5C3A90-62F5-48EF-8A91-796F3D7DED19}" type="pres">
      <dgm:prSet presAssocID="{699835F4-39CD-498D-802F-1307F641C98E}"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Mixed with solid fill"/>
        </a:ext>
      </dgm:extLst>
    </dgm:pt>
    <dgm:pt modelId="{B106A281-3E2E-4081-BC96-58C5D85E9924}" type="pres">
      <dgm:prSet presAssocID="{699835F4-39CD-498D-802F-1307F641C98E}" presName="iconSpace" presStyleCnt="0"/>
      <dgm:spPr/>
    </dgm:pt>
    <dgm:pt modelId="{4836EB1E-8A0D-4190-BB1F-BB65062A4D04}" type="pres">
      <dgm:prSet presAssocID="{699835F4-39CD-498D-802F-1307F641C98E}" presName="parTx" presStyleLbl="revTx" presStyleIdx="0" presStyleCnt="4">
        <dgm:presLayoutVars>
          <dgm:chMax val="0"/>
          <dgm:chPref val="0"/>
        </dgm:presLayoutVars>
      </dgm:prSet>
      <dgm:spPr/>
    </dgm:pt>
    <dgm:pt modelId="{C4188EBF-A447-470C-B53A-23F1EE64AD05}" type="pres">
      <dgm:prSet presAssocID="{699835F4-39CD-498D-802F-1307F641C98E}" presName="txSpace" presStyleCnt="0"/>
      <dgm:spPr/>
    </dgm:pt>
    <dgm:pt modelId="{FB0A51ED-E87B-4193-8C1E-038AFD5BB0B8}" type="pres">
      <dgm:prSet presAssocID="{699835F4-39CD-498D-802F-1307F641C98E}" presName="desTx" presStyleLbl="revTx" presStyleIdx="1" presStyleCnt="4">
        <dgm:presLayoutVars/>
      </dgm:prSet>
      <dgm:spPr/>
    </dgm:pt>
    <dgm:pt modelId="{F3202AC4-3F97-4777-AA0F-449EDE231253}" type="pres">
      <dgm:prSet presAssocID="{447023BD-17B3-4F15-8C2D-014E65172CC4}" presName="sibTrans" presStyleCnt="0"/>
      <dgm:spPr/>
    </dgm:pt>
    <dgm:pt modelId="{85D390C4-6840-4937-BA00-667CB34647D6}" type="pres">
      <dgm:prSet presAssocID="{8A9A76B9-E6C6-4982-9D01-13BBC1F3C89A}" presName="compNode" presStyleCnt="0"/>
      <dgm:spPr/>
    </dgm:pt>
    <dgm:pt modelId="{00185D9C-EA87-4CB8-84AB-A09FFB67F1B7}" type="pres">
      <dgm:prSet presAssocID="{8A9A76B9-E6C6-4982-9D01-13BBC1F3C8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ating with solid fill"/>
        </a:ext>
      </dgm:extLst>
    </dgm:pt>
    <dgm:pt modelId="{2C76D075-5E28-4089-8D47-CCE5FC0F1133}" type="pres">
      <dgm:prSet presAssocID="{8A9A76B9-E6C6-4982-9D01-13BBC1F3C89A}" presName="iconSpace" presStyleCnt="0"/>
      <dgm:spPr/>
    </dgm:pt>
    <dgm:pt modelId="{93AA0469-4FDE-44EB-85C3-DA78E91BCF13}" type="pres">
      <dgm:prSet presAssocID="{8A9A76B9-E6C6-4982-9D01-13BBC1F3C89A}" presName="parTx" presStyleLbl="revTx" presStyleIdx="2" presStyleCnt="4">
        <dgm:presLayoutVars>
          <dgm:chMax val="0"/>
          <dgm:chPref val="0"/>
        </dgm:presLayoutVars>
      </dgm:prSet>
      <dgm:spPr/>
    </dgm:pt>
    <dgm:pt modelId="{A95A7614-C252-4F67-BAF0-185ED373185D}" type="pres">
      <dgm:prSet presAssocID="{8A9A76B9-E6C6-4982-9D01-13BBC1F3C89A}" presName="txSpace" presStyleCnt="0"/>
      <dgm:spPr/>
    </dgm:pt>
    <dgm:pt modelId="{5057F1A6-9509-4F17-B068-2BBB71D9D092}" type="pres">
      <dgm:prSet presAssocID="{8A9A76B9-E6C6-4982-9D01-13BBC1F3C89A}" presName="desTx" presStyleLbl="revTx" presStyleIdx="3" presStyleCnt="4">
        <dgm:presLayoutVars/>
      </dgm:prSet>
      <dgm:spPr/>
    </dgm:pt>
  </dgm:ptLst>
  <dgm:cxnLst>
    <dgm:cxn modelId="{6921A70A-C0D1-474B-8ACA-F81540D0A753}" type="presOf" srcId="{E02EB588-EF04-4D61-8E2C-0BFD0C180323}" destId="{5057F1A6-9509-4F17-B068-2BBB71D9D092}" srcOrd="0" destOrd="0" presId="urn:microsoft.com/office/officeart/2018/2/layout/IconLabelDescriptionList"/>
    <dgm:cxn modelId="{6F8F000D-DD74-4AC0-A379-DF294C2166E9}" type="presOf" srcId="{8A9A76B9-E6C6-4982-9D01-13BBC1F3C89A}" destId="{93AA0469-4FDE-44EB-85C3-DA78E91BCF13}" srcOrd="0" destOrd="0" presId="urn:microsoft.com/office/officeart/2018/2/layout/IconLabelDescriptionList"/>
    <dgm:cxn modelId="{83492014-0BF8-41D5-96F9-A762AC5F981F}" type="presOf" srcId="{8ABCB4CD-C6AA-4350-84B0-5891CC4C0759}" destId="{FB0A51ED-E87B-4193-8C1E-038AFD5BB0B8}" srcOrd="0" destOrd="1" presId="urn:microsoft.com/office/officeart/2018/2/layout/IconLabelDescriptionList"/>
    <dgm:cxn modelId="{065C4844-F91F-4E04-891C-6A8F0C1F98D8}" type="presOf" srcId="{7885EC98-891C-4CFB-8F5F-14A3625C6BAD}" destId="{5057F1A6-9509-4F17-B068-2BBB71D9D092}" srcOrd="0" destOrd="1" presId="urn:microsoft.com/office/officeart/2018/2/layout/IconLabelDescriptionList"/>
    <dgm:cxn modelId="{81F4A244-24C8-4BE0-8679-15740F55C5C9}" srcId="{699835F4-39CD-498D-802F-1307F641C98E}" destId="{AD5D72D6-1A64-4BB0-B33A-6CE2D05BFE51}" srcOrd="3" destOrd="0" parTransId="{592370E8-B1D8-472A-88E4-DACE0BA17155}" sibTransId="{52CAB4FB-17A3-4B04-B95A-50E0C305982A}"/>
    <dgm:cxn modelId="{042C2C63-EF99-4267-924B-8B5E046EA171}" srcId="{F355252D-8C1E-4E41-A66A-19326C1F990D}" destId="{699835F4-39CD-498D-802F-1307F641C98E}" srcOrd="0" destOrd="0" parTransId="{81FF2197-5EA4-4077-B4B8-47DB6390A771}" sibTransId="{447023BD-17B3-4F15-8C2D-014E65172CC4}"/>
    <dgm:cxn modelId="{1449A37D-25F9-4EC0-9011-8C913FFAF304}" srcId="{699835F4-39CD-498D-802F-1307F641C98E}" destId="{993CA9A6-6892-483C-B240-B081CA0E6160}" srcOrd="2" destOrd="0" parTransId="{5347BA53-0200-4341-B2C5-B3CDE837C1D4}" sibTransId="{E310A8A7-50F6-4D51-930D-CA820771B7DC}"/>
    <dgm:cxn modelId="{B633737F-3806-44DB-A434-4F681CA359B6}" srcId="{8A9A76B9-E6C6-4982-9D01-13BBC1F3C89A}" destId="{E02EB588-EF04-4D61-8E2C-0BFD0C180323}" srcOrd="0" destOrd="0" parTransId="{BA84B25F-E8BE-4FA2-ABBA-E14348953DD9}" sibTransId="{54950ECD-355F-4B89-8882-89AAE3FB1165}"/>
    <dgm:cxn modelId="{69204994-E9C9-400D-86F7-1B4D4E21A23B}" type="presOf" srcId="{AD5D72D6-1A64-4BB0-B33A-6CE2D05BFE51}" destId="{FB0A51ED-E87B-4193-8C1E-038AFD5BB0B8}" srcOrd="0" destOrd="3" presId="urn:microsoft.com/office/officeart/2018/2/layout/IconLabelDescriptionList"/>
    <dgm:cxn modelId="{7E6786A6-D194-4EE7-97FC-98E8A52066BD}" type="presOf" srcId="{F355252D-8C1E-4E41-A66A-19326C1F990D}" destId="{67C75C95-C160-4156-A8FE-9A0D37B5DB34}" srcOrd="0" destOrd="0" presId="urn:microsoft.com/office/officeart/2018/2/layout/IconLabelDescriptionList"/>
    <dgm:cxn modelId="{A1CC74A7-9B00-4EA9-8DEF-8D17C7B403C2}" type="presOf" srcId="{5487D300-AACB-4EEC-A2BF-22B144C277E7}" destId="{FB0A51ED-E87B-4193-8C1E-038AFD5BB0B8}" srcOrd="0" destOrd="0" presId="urn:microsoft.com/office/officeart/2018/2/layout/IconLabelDescriptionList"/>
    <dgm:cxn modelId="{259CAFBE-44A2-43AF-83C4-8C9C46AAA7F5}" srcId="{F355252D-8C1E-4E41-A66A-19326C1F990D}" destId="{8A9A76B9-E6C6-4982-9D01-13BBC1F3C89A}" srcOrd="1" destOrd="0" parTransId="{E8CE6A13-72D8-4B4C-A73D-B774A431A448}" sibTransId="{9EE18D4D-9B94-4C68-A763-4B5F5150CAF6}"/>
    <dgm:cxn modelId="{3E84EBC1-C106-468A-9274-26C0E7DA1EFC}" type="presOf" srcId="{699835F4-39CD-498D-802F-1307F641C98E}" destId="{4836EB1E-8A0D-4190-BB1F-BB65062A4D04}" srcOrd="0" destOrd="0" presId="urn:microsoft.com/office/officeart/2018/2/layout/IconLabelDescriptionList"/>
    <dgm:cxn modelId="{31C6BAC3-A458-4C0E-BE6F-4D45F51BC9B6}" srcId="{8A9A76B9-E6C6-4982-9D01-13BBC1F3C89A}" destId="{7885EC98-891C-4CFB-8F5F-14A3625C6BAD}" srcOrd="1" destOrd="0" parTransId="{5943CA02-1761-4C3B-A457-F4E3890E8EC0}" sibTransId="{A1C9B8B8-1A6C-41DE-9AD1-9A98874DD8F6}"/>
    <dgm:cxn modelId="{072E59D3-4F97-4598-8003-E732B446F37F}" srcId="{699835F4-39CD-498D-802F-1307F641C98E}" destId="{5487D300-AACB-4EEC-A2BF-22B144C277E7}" srcOrd="0" destOrd="0" parTransId="{EE16A5D3-BCAC-4EE0-917C-0BF8265378F1}" sibTransId="{1A293341-C357-4685-977D-A2C78A0C4764}"/>
    <dgm:cxn modelId="{AA011DD8-B8A8-4CE8-92B8-0B3A7A94E641}" type="presOf" srcId="{993CA9A6-6892-483C-B240-B081CA0E6160}" destId="{FB0A51ED-E87B-4193-8C1E-038AFD5BB0B8}" srcOrd="0" destOrd="2" presId="urn:microsoft.com/office/officeart/2018/2/layout/IconLabelDescriptionList"/>
    <dgm:cxn modelId="{E5C450DC-DDF2-4E08-BD53-EDEEF43E91F6}" srcId="{699835F4-39CD-498D-802F-1307F641C98E}" destId="{8ABCB4CD-C6AA-4350-84B0-5891CC4C0759}" srcOrd="1" destOrd="0" parTransId="{2031B4D1-AC75-43F7-87D7-9D4B250E2337}" sibTransId="{D7B783B3-B22B-434E-A688-8ECAA4A24F95}"/>
    <dgm:cxn modelId="{8D776A75-F829-4F8E-A2B3-7353A35ED5F4}" type="presParOf" srcId="{67C75C95-C160-4156-A8FE-9A0D37B5DB34}" destId="{5DB8DC17-1CF7-41ED-9208-0F3DEE4FAF29}" srcOrd="0" destOrd="0" presId="urn:microsoft.com/office/officeart/2018/2/layout/IconLabelDescriptionList"/>
    <dgm:cxn modelId="{F20265DA-4F8F-4941-A714-D684AD5DEAF6}" type="presParOf" srcId="{5DB8DC17-1CF7-41ED-9208-0F3DEE4FAF29}" destId="{9D5C3A90-62F5-48EF-8A91-796F3D7DED19}" srcOrd="0" destOrd="0" presId="urn:microsoft.com/office/officeart/2018/2/layout/IconLabelDescriptionList"/>
    <dgm:cxn modelId="{D9664562-67E4-4DE9-9722-C3A9A8625EBE}" type="presParOf" srcId="{5DB8DC17-1CF7-41ED-9208-0F3DEE4FAF29}" destId="{B106A281-3E2E-4081-BC96-58C5D85E9924}" srcOrd="1" destOrd="0" presId="urn:microsoft.com/office/officeart/2018/2/layout/IconLabelDescriptionList"/>
    <dgm:cxn modelId="{D1C7BD8E-80F6-4477-B405-251618E39F39}" type="presParOf" srcId="{5DB8DC17-1CF7-41ED-9208-0F3DEE4FAF29}" destId="{4836EB1E-8A0D-4190-BB1F-BB65062A4D04}" srcOrd="2" destOrd="0" presId="urn:microsoft.com/office/officeart/2018/2/layout/IconLabelDescriptionList"/>
    <dgm:cxn modelId="{25DE97BD-4C0E-4FD1-9BED-B2108DF92432}" type="presParOf" srcId="{5DB8DC17-1CF7-41ED-9208-0F3DEE4FAF29}" destId="{C4188EBF-A447-470C-B53A-23F1EE64AD05}" srcOrd="3" destOrd="0" presId="urn:microsoft.com/office/officeart/2018/2/layout/IconLabelDescriptionList"/>
    <dgm:cxn modelId="{2BD953D4-05BB-41ED-9E14-51F0C6E111E3}" type="presParOf" srcId="{5DB8DC17-1CF7-41ED-9208-0F3DEE4FAF29}" destId="{FB0A51ED-E87B-4193-8C1E-038AFD5BB0B8}" srcOrd="4" destOrd="0" presId="urn:microsoft.com/office/officeart/2018/2/layout/IconLabelDescriptionList"/>
    <dgm:cxn modelId="{016739EF-B6C7-41E4-820F-B6AE95CEEDDE}" type="presParOf" srcId="{67C75C95-C160-4156-A8FE-9A0D37B5DB34}" destId="{F3202AC4-3F97-4777-AA0F-449EDE231253}" srcOrd="1" destOrd="0" presId="urn:microsoft.com/office/officeart/2018/2/layout/IconLabelDescriptionList"/>
    <dgm:cxn modelId="{267A8B32-D29B-4759-89FE-A66087E20708}" type="presParOf" srcId="{67C75C95-C160-4156-A8FE-9A0D37B5DB34}" destId="{85D390C4-6840-4937-BA00-667CB34647D6}" srcOrd="2" destOrd="0" presId="urn:microsoft.com/office/officeart/2018/2/layout/IconLabelDescriptionList"/>
    <dgm:cxn modelId="{509FDC0E-AD70-461D-AC43-101F90306003}" type="presParOf" srcId="{85D390C4-6840-4937-BA00-667CB34647D6}" destId="{00185D9C-EA87-4CB8-84AB-A09FFB67F1B7}" srcOrd="0" destOrd="0" presId="urn:microsoft.com/office/officeart/2018/2/layout/IconLabelDescriptionList"/>
    <dgm:cxn modelId="{07625614-EB5D-4B87-A4FC-A20813272456}" type="presParOf" srcId="{85D390C4-6840-4937-BA00-667CB34647D6}" destId="{2C76D075-5E28-4089-8D47-CCE5FC0F1133}" srcOrd="1" destOrd="0" presId="urn:microsoft.com/office/officeart/2018/2/layout/IconLabelDescriptionList"/>
    <dgm:cxn modelId="{27CD91DD-205C-436B-8C02-558C00D5DE6F}" type="presParOf" srcId="{85D390C4-6840-4937-BA00-667CB34647D6}" destId="{93AA0469-4FDE-44EB-85C3-DA78E91BCF13}" srcOrd="2" destOrd="0" presId="urn:microsoft.com/office/officeart/2018/2/layout/IconLabelDescriptionList"/>
    <dgm:cxn modelId="{CCABD7B8-217B-4ED2-85C4-89799351785F}" type="presParOf" srcId="{85D390C4-6840-4937-BA00-667CB34647D6}" destId="{A95A7614-C252-4F67-BAF0-185ED373185D}" srcOrd="3" destOrd="0" presId="urn:microsoft.com/office/officeart/2018/2/layout/IconLabelDescriptionList"/>
    <dgm:cxn modelId="{0F6DB9B9-3963-4614-B4FE-D994F4E72BCC}" type="presParOf" srcId="{85D390C4-6840-4937-BA00-667CB34647D6}" destId="{5057F1A6-9509-4F17-B068-2BBB71D9D09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8F39C-21F1-4420-9D06-48A8D35BCC22}"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C638F2A3-C574-4BBE-A068-91194EA18E47}">
      <dgm:prSet/>
      <dgm:spPr/>
      <dgm:t>
        <a:bodyPr/>
        <a:lstStyle/>
        <a:p>
          <a:pPr>
            <a:lnSpc>
              <a:spcPct val="100000"/>
            </a:lnSpc>
          </a:pPr>
          <a:r>
            <a:rPr lang="en-US"/>
            <a:t>Local board is responsible for forming self-assessment team</a:t>
          </a:r>
        </a:p>
      </dgm:t>
    </dgm:pt>
    <dgm:pt modelId="{502507B2-AEF8-4F2B-BCEF-40318DBB0594}" type="parTrans" cxnId="{14E92611-AB46-4B17-ACCE-C1A21AA139E0}">
      <dgm:prSet/>
      <dgm:spPr/>
      <dgm:t>
        <a:bodyPr/>
        <a:lstStyle/>
        <a:p>
          <a:endParaRPr lang="en-US"/>
        </a:p>
      </dgm:t>
    </dgm:pt>
    <dgm:pt modelId="{1896D2F0-2A7A-4E49-8943-B8574D7A9157}" type="sibTrans" cxnId="{14E92611-AB46-4B17-ACCE-C1A21AA139E0}">
      <dgm:prSet/>
      <dgm:spPr/>
      <dgm:t>
        <a:bodyPr/>
        <a:lstStyle/>
        <a:p>
          <a:endParaRPr lang="en-US"/>
        </a:p>
      </dgm:t>
    </dgm:pt>
    <dgm:pt modelId="{DEE5C1BE-B86D-4EF3-9EA9-7CF2C8BBE2EC}">
      <dgm:prSet/>
      <dgm:spPr/>
      <dgm:t>
        <a:bodyPr/>
        <a:lstStyle/>
        <a:p>
          <a:pPr>
            <a:lnSpc>
              <a:spcPct val="100000"/>
            </a:lnSpc>
          </a:pPr>
          <a:r>
            <a:rPr lang="en-US"/>
            <a:t>Flexibility to determine number and representation of self-assessment team members</a:t>
          </a:r>
        </a:p>
      </dgm:t>
    </dgm:pt>
    <dgm:pt modelId="{35840305-5EA8-4E67-9DD1-6D2B043EBB77}" type="parTrans" cxnId="{985A41FE-124F-444A-B567-8DD5A0B6C340}">
      <dgm:prSet/>
      <dgm:spPr/>
      <dgm:t>
        <a:bodyPr/>
        <a:lstStyle/>
        <a:p>
          <a:endParaRPr lang="en-US"/>
        </a:p>
      </dgm:t>
    </dgm:pt>
    <dgm:pt modelId="{34EE74DD-7197-4D7B-A614-03DE88B6926E}" type="sibTrans" cxnId="{985A41FE-124F-444A-B567-8DD5A0B6C340}">
      <dgm:prSet/>
      <dgm:spPr/>
      <dgm:t>
        <a:bodyPr/>
        <a:lstStyle/>
        <a:p>
          <a:endParaRPr lang="en-US"/>
        </a:p>
      </dgm:t>
    </dgm:pt>
    <dgm:pt modelId="{F34D2F54-7CDD-4114-8D5E-88B3D7FA9379}">
      <dgm:prSet custT="1"/>
      <dgm:spPr/>
      <dgm:t>
        <a:bodyPr/>
        <a:lstStyle/>
        <a:p>
          <a:pPr>
            <a:lnSpc>
              <a:spcPct val="100000"/>
            </a:lnSpc>
          </a:pPr>
          <a:r>
            <a:rPr lang="en-US" sz="1800"/>
            <a:t>Local board staff are encouraged to participate as members of self-assessment team</a:t>
          </a:r>
        </a:p>
      </dgm:t>
    </dgm:pt>
    <dgm:pt modelId="{B6FFB072-D5C8-43BB-A0EF-6B72FEC80D8E}" type="parTrans" cxnId="{48FCDA40-F9F6-4F99-BDD9-C37EB7751314}">
      <dgm:prSet/>
      <dgm:spPr/>
      <dgm:t>
        <a:bodyPr/>
        <a:lstStyle/>
        <a:p>
          <a:endParaRPr lang="en-US"/>
        </a:p>
      </dgm:t>
    </dgm:pt>
    <dgm:pt modelId="{8141DBC8-B970-4E87-8B8B-7E35EC0A25F6}" type="sibTrans" cxnId="{48FCDA40-F9F6-4F99-BDD9-C37EB7751314}">
      <dgm:prSet/>
      <dgm:spPr/>
      <dgm:t>
        <a:bodyPr/>
        <a:lstStyle/>
        <a:p>
          <a:endParaRPr lang="en-US"/>
        </a:p>
      </dgm:t>
    </dgm:pt>
    <dgm:pt modelId="{3BC08DA2-CF86-4088-A3A9-916DD860164D}">
      <dgm:prSet/>
      <dgm:spPr/>
      <dgm:t>
        <a:bodyPr/>
        <a:lstStyle/>
        <a:p>
          <a:pPr>
            <a:lnSpc>
              <a:spcPct val="100000"/>
            </a:lnSpc>
          </a:pPr>
          <a:r>
            <a:rPr lang="en-US" b="1" i="0"/>
            <a:t>All 5 local core partner programs must be represented as members of either the self-assessment team or the center evaluation team (Titles I-IV, including IVRS and IDB)</a:t>
          </a:r>
          <a:endParaRPr lang="en-US" i="0"/>
        </a:p>
      </dgm:t>
    </dgm:pt>
    <dgm:pt modelId="{B21036EB-6654-419B-8CC4-F297B0A6F2F4}" type="parTrans" cxnId="{3911F593-C621-4471-87F7-4C683156D47E}">
      <dgm:prSet/>
      <dgm:spPr/>
      <dgm:t>
        <a:bodyPr/>
        <a:lstStyle/>
        <a:p>
          <a:endParaRPr lang="en-US"/>
        </a:p>
      </dgm:t>
    </dgm:pt>
    <dgm:pt modelId="{BAAC49FB-2E62-481D-A410-8AA661D8140A}" type="sibTrans" cxnId="{3911F593-C621-4471-87F7-4C683156D47E}">
      <dgm:prSet/>
      <dgm:spPr/>
      <dgm:t>
        <a:bodyPr/>
        <a:lstStyle/>
        <a:p>
          <a:endParaRPr lang="en-US"/>
        </a:p>
      </dgm:t>
    </dgm:pt>
    <dgm:pt modelId="{34401EFC-BB75-4E45-B8CA-2DFDA047CA2E}" type="pres">
      <dgm:prSet presAssocID="{2B58F39C-21F1-4420-9D06-48A8D35BCC22}" presName="root" presStyleCnt="0">
        <dgm:presLayoutVars>
          <dgm:dir/>
          <dgm:resizeHandles val="exact"/>
        </dgm:presLayoutVars>
      </dgm:prSet>
      <dgm:spPr/>
    </dgm:pt>
    <dgm:pt modelId="{64CCABCB-6B4C-4D6B-9DCC-419BE9E45A8B}" type="pres">
      <dgm:prSet presAssocID="{C638F2A3-C574-4BBE-A068-91194EA18E47}" presName="compNode" presStyleCnt="0"/>
      <dgm:spPr/>
    </dgm:pt>
    <dgm:pt modelId="{D681A603-12E8-4D72-87F4-D26D74C11E4E}" type="pres">
      <dgm:prSet presAssocID="{C638F2A3-C574-4BBE-A068-91194EA18E47}" presName="bgRect" presStyleLbl="bgShp" presStyleIdx="0" presStyleCnt="3"/>
      <dgm:spPr/>
    </dgm:pt>
    <dgm:pt modelId="{9EF906C7-B59A-46E5-9969-67BB4E7F6723}" type="pres">
      <dgm:prSet presAssocID="{C638F2A3-C574-4BBE-A068-91194EA18E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D32E1FFD-252C-43C8-8BC3-4FDACE5D3EB7}" type="pres">
      <dgm:prSet presAssocID="{C638F2A3-C574-4BBE-A068-91194EA18E47}" presName="spaceRect" presStyleCnt="0"/>
      <dgm:spPr/>
    </dgm:pt>
    <dgm:pt modelId="{9B6BF31A-AC58-4A81-9F1E-8CA6B75D4002}" type="pres">
      <dgm:prSet presAssocID="{C638F2A3-C574-4BBE-A068-91194EA18E47}" presName="parTx" presStyleLbl="revTx" presStyleIdx="0" presStyleCnt="4">
        <dgm:presLayoutVars>
          <dgm:chMax val="0"/>
          <dgm:chPref val="0"/>
        </dgm:presLayoutVars>
      </dgm:prSet>
      <dgm:spPr/>
    </dgm:pt>
    <dgm:pt modelId="{DA778115-B0EC-4364-83DF-3D886EF1F06F}" type="pres">
      <dgm:prSet presAssocID="{1896D2F0-2A7A-4E49-8943-B8574D7A9157}" presName="sibTrans" presStyleCnt="0"/>
      <dgm:spPr/>
    </dgm:pt>
    <dgm:pt modelId="{B91B527B-97F3-487F-A2E3-C1B2D58963DB}" type="pres">
      <dgm:prSet presAssocID="{DEE5C1BE-B86D-4EF3-9EA9-7CF2C8BBE2EC}" presName="compNode" presStyleCnt="0"/>
      <dgm:spPr/>
    </dgm:pt>
    <dgm:pt modelId="{CE1296DE-A4E6-40D4-A643-2C4119C40C1F}" type="pres">
      <dgm:prSet presAssocID="{DEE5C1BE-B86D-4EF3-9EA9-7CF2C8BBE2EC}" presName="bgRect" presStyleLbl="bgShp" presStyleIdx="1" presStyleCnt="3"/>
      <dgm:spPr/>
    </dgm:pt>
    <dgm:pt modelId="{6C43156B-CC3F-41E7-8836-527973B5CAD1}" type="pres">
      <dgm:prSet presAssocID="{DEE5C1BE-B86D-4EF3-9EA9-7CF2C8BBE2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E4FF26FA-2730-47ED-A1F3-36534AEF2820}" type="pres">
      <dgm:prSet presAssocID="{DEE5C1BE-B86D-4EF3-9EA9-7CF2C8BBE2EC}" presName="spaceRect" presStyleCnt="0"/>
      <dgm:spPr/>
    </dgm:pt>
    <dgm:pt modelId="{9C48BC6A-D01C-4CEA-B061-9ADF3D430E20}" type="pres">
      <dgm:prSet presAssocID="{DEE5C1BE-B86D-4EF3-9EA9-7CF2C8BBE2EC}" presName="parTx" presStyleLbl="revTx" presStyleIdx="1" presStyleCnt="4">
        <dgm:presLayoutVars>
          <dgm:chMax val="0"/>
          <dgm:chPref val="0"/>
        </dgm:presLayoutVars>
      </dgm:prSet>
      <dgm:spPr/>
    </dgm:pt>
    <dgm:pt modelId="{75AF3DEB-B776-42D0-A174-31D563353E17}" type="pres">
      <dgm:prSet presAssocID="{DEE5C1BE-B86D-4EF3-9EA9-7CF2C8BBE2EC}" presName="desTx" presStyleLbl="revTx" presStyleIdx="2" presStyleCnt="4">
        <dgm:presLayoutVars/>
      </dgm:prSet>
      <dgm:spPr/>
    </dgm:pt>
    <dgm:pt modelId="{CDD465AF-3645-4D88-AE91-1F4E7C6CB5DC}" type="pres">
      <dgm:prSet presAssocID="{34EE74DD-7197-4D7B-A614-03DE88B6926E}" presName="sibTrans" presStyleCnt="0"/>
      <dgm:spPr/>
    </dgm:pt>
    <dgm:pt modelId="{BDBA2F60-C01B-40F9-BDAC-13C0362331A9}" type="pres">
      <dgm:prSet presAssocID="{3BC08DA2-CF86-4088-A3A9-916DD860164D}" presName="compNode" presStyleCnt="0"/>
      <dgm:spPr/>
    </dgm:pt>
    <dgm:pt modelId="{14656375-700F-4777-8F57-0FF476D131F5}" type="pres">
      <dgm:prSet presAssocID="{3BC08DA2-CF86-4088-A3A9-916DD860164D}" presName="bgRect" presStyleLbl="bgShp" presStyleIdx="2" presStyleCnt="3"/>
      <dgm:spPr/>
    </dgm:pt>
    <dgm:pt modelId="{6C1FFF17-689D-4403-9F88-77D6B4128E3A}" type="pres">
      <dgm:prSet presAssocID="{3BC08DA2-CF86-4088-A3A9-916DD86016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D496CA17-EA4E-4C3E-ACFF-350EE557D389}" type="pres">
      <dgm:prSet presAssocID="{3BC08DA2-CF86-4088-A3A9-916DD860164D}" presName="spaceRect" presStyleCnt="0"/>
      <dgm:spPr/>
    </dgm:pt>
    <dgm:pt modelId="{A8C6402C-AB2A-408B-9566-5FEF47F54A91}" type="pres">
      <dgm:prSet presAssocID="{3BC08DA2-CF86-4088-A3A9-916DD860164D}" presName="parTx" presStyleLbl="revTx" presStyleIdx="3" presStyleCnt="4">
        <dgm:presLayoutVars>
          <dgm:chMax val="0"/>
          <dgm:chPref val="0"/>
        </dgm:presLayoutVars>
      </dgm:prSet>
      <dgm:spPr/>
    </dgm:pt>
  </dgm:ptLst>
  <dgm:cxnLst>
    <dgm:cxn modelId="{14E92611-AB46-4B17-ACCE-C1A21AA139E0}" srcId="{2B58F39C-21F1-4420-9D06-48A8D35BCC22}" destId="{C638F2A3-C574-4BBE-A068-91194EA18E47}" srcOrd="0" destOrd="0" parTransId="{502507B2-AEF8-4F2B-BCEF-40318DBB0594}" sibTransId="{1896D2F0-2A7A-4E49-8943-B8574D7A9157}"/>
    <dgm:cxn modelId="{B3CC1E1D-1EBD-4050-997C-D69DD857153D}" type="presOf" srcId="{2B58F39C-21F1-4420-9D06-48A8D35BCC22}" destId="{34401EFC-BB75-4E45-B8CA-2DFDA047CA2E}" srcOrd="0" destOrd="0" presId="urn:microsoft.com/office/officeart/2018/2/layout/IconVerticalSolidList"/>
    <dgm:cxn modelId="{C474B939-3EED-45A3-B559-BFD7703CC7D1}" type="presOf" srcId="{F34D2F54-7CDD-4114-8D5E-88B3D7FA9379}" destId="{75AF3DEB-B776-42D0-A174-31D563353E17}" srcOrd="0" destOrd="0" presId="urn:microsoft.com/office/officeart/2018/2/layout/IconVerticalSolidList"/>
    <dgm:cxn modelId="{39CC9940-3ECC-47FE-A049-6216D364C2B5}" type="presOf" srcId="{C638F2A3-C574-4BBE-A068-91194EA18E47}" destId="{9B6BF31A-AC58-4A81-9F1E-8CA6B75D4002}" srcOrd="0" destOrd="0" presId="urn:microsoft.com/office/officeart/2018/2/layout/IconVerticalSolidList"/>
    <dgm:cxn modelId="{48FCDA40-F9F6-4F99-BDD9-C37EB7751314}" srcId="{DEE5C1BE-B86D-4EF3-9EA9-7CF2C8BBE2EC}" destId="{F34D2F54-7CDD-4114-8D5E-88B3D7FA9379}" srcOrd="0" destOrd="0" parTransId="{B6FFB072-D5C8-43BB-A0EF-6B72FEC80D8E}" sibTransId="{8141DBC8-B970-4E87-8B8B-7E35EC0A25F6}"/>
    <dgm:cxn modelId="{ABE3E255-7BA0-4B86-A5DC-089D8FB91E11}" type="presOf" srcId="{DEE5C1BE-B86D-4EF3-9EA9-7CF2C8BBE2EC}" destId="{9C48BC6A-D01C-4CEA-B061-9ADF3D430E20}" srcOrd="0" destOrd="0" presId="urn:microsoft.com/office/officeart/2018/2/layout/IconVerticalSolidList"/>
    <dgm:cxn modelId="{3911F593-C621-4471-87F7-4C683156D47E}" srcId="{2B58F39C-21F1-4420-9D06-48A8D35BCC22}" destId="{3BC08DA2-CF86-4088-A3A9-916DD860164D}" srcOrd="2" destOrd="0" parTransId="{B21036EB-6654-419B-8CC4-F297B0A6F2F4}" sibTransId="{BAAC49FB-2E62-481D-A410-8AA661D8140A}"/>
    <dgm:cxn modelId="{8A0C96B8-66C6-4ACB-838A-DD486438A5E0}" type="presOf" srcId="{3BC08DA2-CF86-4088-A3A9-916DD860164D}" destId="{A8C6402C-AB2A-408B-9566-5FEF47F54A91}" srcOrd="0" destOrd="0" presId="urn:microsoft.com/office/officeart/2018/2/layout/IconVerticalSolidList"/>
    <dgm:cxn modelId="{985A41FE-124F-444A-B567-8DD5A0B6C340}" srcId="{2B58F39C-21F1-4420-9D06-48A8D35BCC22}" destId="{DEE5C1BE-B86D-4EF3-9EA9-7CF2C8BBE2EC}" srcOrd="1" destOrd="0" parTransId="{35840305-5EA8-4E67-9DD1-6D2B043EBB77}" sibTransId="{34EE74DD-7197-4D7B-A614-03DE88B6926E}"/>
    <dgm:cxn modelId="{BDD980A5-00A1-4A06-BD86-F049C9F69286}" type="presParOf" srcId="{34401EFC-BB75-4E45-B8CA-2DFDA047CA2E}" destId="{64CCABCB-6B4C-4D6B-9DCC-419BE9E45A8B}" srcOrd="0" destOrd="0" presId="urn:microsoft.com/office/officeart/2018/2/layout/IconVerticalSolidList"/>
    <dgm:cxn modelId="{545803E0-8011-476B-94EC-92D32B43C493}" type="presParOf" srcId="{64CCABCB-6B4C-4D6B-9DCC-419BE9E45A8B}" destId="{D681A603-12E8-4D72-87F4-D26D74C11E4E}" srcOrd="0" destOrd="0" presId="urn:microsoft.com/office/officeart/2018/2/layout/IconVerticalSolidList"/>
    <dgm:cxn modelId="{65697BC6-B256-4A14-9808-7DAD41AE75DC}" type="presParOf" srcId="{64CCABCB-6B4C-4D6B-9DCC-419BE9E45A8B}" destId="{9EF906C7-B59A-46E5-9969-67BB4E7F6723}" srcOrd="1" destOrd="0" presId="urn:microsoft.com/office/officeart/2018/2/layout/IconVerticalSolidList"/>
    <dgm:cxn modelId="{0A7DFF2D-2231-4638-A3EB-6D75BAD6504C}" type="presParOf" srcId="{64CCABCB-6B4C-4D6B-9DCC-419BE9E45A8B}" destId="{D32E1FFD-252C-43C8-8BC3-4FDACE5D3EB7}" srcOrd="2" destOrd="0" presId="urn:microsoft.com/office/officeart/2018/2/layout/IconVerticalSolidList"/>
    <dgm:cxn modelId="{0E00032C-0A39-4563-A777-CBF189A2A308}" type="presParOf" srcId="{64CCABCB-6B4C-4D6B-9DCC-419BE9E45A8B}" destId="{9B6BF31A-AC58-4A81-9F1E-8CA6B75D4002}" srcOrd="3" destOrd="0" presId="urn:microsoft.com/office/officeart/2018/2/layout/IconVerticalSolidList"/>
    <dgm:cxn modelId="{860D5986-8DE7-48D2-815E-FB778C93B5F5}" type="presParOf" srcId="{34401EFC-BB75-4E45-B8CA-2DFDA047CA2E}" destId="{DA778115-B0EC-4364-83DF-3D886EF1F06F}" srcOrd="1" destOrd="0" presId="urn:microsoft.com/office/officeart/2018/2/layout/IconVerticalSolidList"/>
    <dgm:cxn modelId="{C99D8C97-195B-4D1A-A736-A72AECEC3314}" type="presParOf" srcId="{34401EFC-BB75-4E45-B8CA-2DFDA047CA2E}" destId="{B91B527B-97F3-487F-A2E3-C1B2D58963DB}" srcOrd="2" destOrd="0" presId="urn:microsoft.com/office/officeart/2018/2/layout/IconVerticalSolidList"/>
    <dgm:cxn modelId="{58259B3F-C08C-45B0-B9B6-A394EFB4F3BF}" type="presParOf" srcId="{B91B527B-97F3-487F-A2E3-C1B2D58963DB}" destId="{CE1296DE-A4E6-40D4-A643-2C4119C40C1F}" srcOrd="0" destOrd="0" presId="urn:microsoft.com/office/officeart/2018/2/layout/IconVerticalSolidList"/>
    <dgm:cxn modelId="{5E52863A-B9C8-4FCF-A5D1-BD3DC948986F}" type="presParOf" srcId="{B91B527B-97F3-487F-A2E3-C1B2D58963DB}" destId="{6C43156B-CC3F-41E7-8836-527973B5CAD1}" srcOrd="1" destOrd="0" presId="urn:microsoft.com/office/officeart/2018/2/layout/IconVerticalSolidList"/>
    <dgm:cxn modelId="{D73ED4AC-B1C4-4631-B8C2-7C09282B8F55}" type="presParOf" srcId="{B91B527B-97F3-487F-A2E3-C1B2D58963DB}" destId="{E4FF26FA-2730-47ED-A1F3-36534AEF2820}" srcOrd="2" destOrd="0" presId="urn:microsoft.com/office/officeart/2018/2/layout/IconVerticalSolidList"/>
    <dgm:cxn modelId="{506A6606-60A5-41F0-9E6D-9AAB4B0C1591}" type="presParOf" srcId="{B91B527B-97F3-487F-A2E3-C1B2D58963DB}" destId="{9C48BC6A-D01C-4CEA-B061-9ADF3D430E20}" srcOrd="3" destOrd="0" presId="urn:microsoft.com/office/officeart/2018/2/layout/IconVerticalSolidList"/>
    <dgm:cxn modelId="{D9759AFB-0DE4-4F91-8C79-A279FEE15094}" type="presParOf" srcId="{B91B527B-97F3-487F-A2E3-C1B2D58963DB}" destId="{75AF3DEB-B776-42D0-A174-31D563353E17}" srcOrd="4" destOrd="0" presId="urn:microsoft.com/office/officeart/2018/2/layout/IconVerticalSolidList"/>
    <dgm:cxn modelId="{848E98A4-E241-4626-B9D4-95F3876B0B9F}" type="presParOf" srcId="{34401EFC-BB75-4E45-B8CA-2DFDA047CA2E}" destId="{CDD465AF-3645-4D88-AE91-1F4E7C6CB5DC}" srcOrd="3" destOrd="0" presId="urn:microsoft.com/office/officeart/2018/2/layout/IconVerticalSolidList"/>
    <dgm:cxn modelId="{D04C95C9-D664-4F77-ACF1-120C9F58E07A}" type="presParOf" srcId="{34401EFC-BB75-4E45-B8CA-2DFDA047CA2E}" destId="{BDBA2F60-C01B-40F9-BDAC-13C0362331A9}" srcOrd="4" destOrd="0" presId="urn:microsoft.com/office/officeart/2018/2/layout/IconVerticalSolidList"/>
    <dgm:cxn modelId="{D7DCEBCA-EA02-4D7D-B729-9F0D3806422D}" type="presParOf" srcId="{BDBA2F60-C01B-40F9-BDAC-13C0362331A9}" destId="{14656375-700F-4777-8F57-0FF476D131F5}" srcOrd="0" destOrd="0" presId="urn:microsoft.com/office/officeart/2018/2/layout/IconVerticalSolidList"/>
    <dgm:cxn modelId="{68D80093-E502-414C-A1C3-2D74222AC533}" type="presParOf" srcId="{BDBA2F60-C01B-40F9-BDAC-13C0362331A9}" destId="{6C1FFF17-689D-4403-9F88-77D6B4128E3A}" srcOrd="1" destOrd="0" presId="urn:microsoft.com/office/officeart/2018/2/layout/IconVerticalSolidList"/>
    <dgm:cxn modelId="{1A252D16-C5D3-41FB-8861-8B2C44D3E43D}" type="presParOf" srcId="{BDBA2F60-C01B-40F9-BDAC-13C0362331A9}" destId="{D496CA17-EA4E-4C3E-ACFF-350EE557D389}" srcOrd="2" destOrd="0" presId="urn:microsoft.com/office/officeart/2018/2/layout/IconVerticalSolidList"/>
    <dgm:cxn modelId="{6E47BBB2-3CF7-42A1-A02B-6D1C39D14765}" type="presParOf" srcId="{BDBA2F60-C01B-40F9-BDAC-13C0362331A9}" destId="{A8C6402C-AB2A-408B-9566-5FEF47F54A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4464DD-B424-48DE-9B68-1D3D2D7A32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CCB0BFA6-A753-4AC9-AF41-9AFF3F8E6423}">
      <dgm:prSet custT="1"/>
      <dgm:spPr/>
      <dgm:t>
        <a:bodyPr/>
        <a:lstStyle/>
        <a:p>
          <a:pPr>
            <a:lnSpc>
              <a:spcPct val="100000"/>
            </a:lnSpc>
          </a:pPr>
          <a:r>
            <a:rPr lang="en-US" sz="2000"/>
            <a:t>Local board is responsible for forming evaluation team</a:t>
          </a:r>
        </a:p>
      </dgm:t>
    </dgm:pt>
    <dgm:pt modelId="{0D05AB33-5389-42F1-A968-424F9E2ABF06}" type="parTrans" cxnId="{67278FFA-C9B3-4FA3-8D07-1054DE5F0C33}">
      <dgm:prSet/>
      <dgm:spPr/>
      <dgm:t>
        <a:bodyPr/>
        <a:lstStyle/>
        <a:p>
          <a:endParaRPr lang="en-US"/>
        </a:p>
      </dgm:t>
    </dgm:pt>
    <dgm:pt modelId="{1E4DDCE6-2069-40D6-A657-BF12E00EF3B0}" type="sibTrans" cxnId="{67278FFA-C9B3-4FA3-8D07-1054DE5F0C33}">
      <dgm:prSet/>
      <dgm:spPr/>
      <dgm:t>
        <a:bodyPr/>
        <a:lstStyle/>
        <a:p>
          <a:endParaRPr lang="en-US"/>
        </a:p>
      </dgm:t>
    </dgm:pt>
    <dgm:pt modelId="{35E28B40-2999-4C7C-B93C-F0FEC5EFA59A}">
      <dgm:prSet custT="1"/>
      <dgm:spPr/>
      <dgm:t>
        <a:bodyPr/>
        <a:lstStyle/>
        <a:p>
          <a:pPr>
            <a:lnSpc>
              <a:spcPct val="100000"/>
            </a:lnSpc>
          </a:pPr>
          <a:r>
            <a:rPr lang="en-US" sz="1800"/>
            <a:t>Must include a minimum of 3 members (odd number required)</a:t>
          </a:r>
        </a:p>
      </dgm:t>
    </dgm:pt>
    <dgm:pt modelId="{FCCB7376-0116-4FBB-8FDD-CEC48626A729}" type="parTrans" cxnId="{777287FB-1EA5-4562-890E-8B49FE57E5A6}">
      <dgm:prSet/>
      <dgm:spPr/>
      <dgm:t>
        <a:bodyPr/>
        <a:lstStyle/>
        <a:p>
          <a:endParaRPr lang="en-US"/>
        </a:p>
      </dgm:t>
    </dgm:pt>
    <dgm:pt modelId="{B98721DE-4A71-4306-AC1D-A037AC3D687C}" type="sibTrans" cxnId="{777287FB-1EA5-4562-890E-8B49FE57E5A6}">
      <dgm:prSet/>
      <dgm:spPr/>
      <dgm:t>
        <a:bodyPr/>
        <a:lstStyle/>
        <a:p>
          <a:endParaRPr lang="en-US"/>
        </a:p>
      </dgm:t>
    </dgm:pt>
    <dgm:pt modelId="{8BC66FC9-5D16-4539-845A-76CB4F553818}">
      <dgm:prSet custT="1"/>
      <dgm:spPr/>
      <dgm:t>
        <a:bodyPr/>
        <a:lstStyle/>
        <a:p>
          <a:pPr>
            <a:lnSpc>
              <a:spcPct val="100000"/>
            </a:lnSpc>
          </a:pPr>
          <a:r>
            <a:rPr lang="en-US" sz="1800" b="0" i="0"/>
            <a:t>Include local business member from the Local Board</a:t>
          </a:r>
        </a:p>
      </dgm:t>
    </dgm:pt>
    <dgm:pt modelId="{7D0B11C9-6243-428A-860E-4E0C0A24F6D3}" type="parTrans" cxnId="{D4A0F1A4-F0F6-4EAC-88A5-8A4AAD172B71}">
      <dgm:prSet/>
      <dgm:spPr/>
      <dgm:t>
        <a:bodyPr/>
        <a:lstStyle/>
        <a:p>
          <a:endParaRPr lang="en-US"/>
        </a:p>
      </dgm:t>
    </dgm:pt>
    <dgm:pt modelId="{493C6476-725E-421F-9324-F3BD9BB3C40C}" type="sibTrans" cxnId="{D4A0F1A4-F0F6-4EAC-88A5-8A4AAD172B71}">
      <dgm:prSet/>
      <dgm:spPr/>
      <dgm:t>
        <a:bodyPr/>
        <a:lstStyle/>
        <a:p>
          <a:endParaRPr lang="en-US"/>
        </a:p>
      </dgm:t>
    </dgm:pt>
    <dgm:pt modelId="{A74AB79F-9834-4F45-82DE-A6A8D17AD2F7}">
      <dgm:prSet custT="1"/>
      <dgm:spPr/>
      <dgm:t>
        <a:bodyPr/>
        <a:lstStyle/>
        <a:p>
          <a:pPr>
            <a:lnSpc>
              <a:spcPct val="100000"/>
            </a:lnSpc>
          </a:pPr>
          <a:r>
            <a:rPr lang="en-US" sz="2000"/>
            <a:t>Must not include co-located staff member of center being reviewed or local area board staff member</a:t>
          </a:r>
        </a:p>
      </dgm:t>
    </dgm:pt>
    <dgm:pt modelId="{9C68B4CA-0C97-4DB5-9097-C7467866D2F7}" type="parTrans" cxnId="{0AFC3B13-01F7-45E2-B223-D22F0AF02D64}">
      <dgm:prSet/>
      <dgm:spPr/>
      <dgm:t>
        <a:bodyPr/>
        <a:lstStyle/>
        <a:p>
          <a:endParaRPr lang="en-US"/>
        </a:p>
      </dgm:t>
    </dgm:pt>
    <dgm:pt modelId="{FBA37D0E-79D9-4003-9FB1-7AC64C37BF0B}" type="sibTrans" cxnId="{0AFC3B13-01F7-45E2-B223-D22F0AF02D64}">
      <dgm:prSet/>
      <dgm:spPr/>
      <dgm:t>
        <a:bodyPr/>
        <a:lstStyle/>
        <a:p>
          <a:endParaRPr lang="en-US"/>
        </a:p>
      </dgm:t>
    </dgm:pt>
    <dgm:pt modelId="{BFED319A-C5D4-46F2-9521-2A72EF206223}">
      <dgm:prSet custT="1"/>
      <dgm:spPr/>
      <dgm:t>
        <a:bodyPr/>
        <a:lstStyle/>
        <a:p>
          <a:pPr>
            <a:lnSpc>
              <a:spcPct val="100000"/>
            </a:lnSpc>
          </a:pPr>
          <a:r>
            <a:rPr lang="en-US" sz="2000"/>
            <a:t>Local areas may add additional members to evaluation team</a:t>
          </a:r>
        </a:p>
      </dgm:t>
    </dgm:pt>
    <dgm:pt modelId="{603688E7-CE42-4F21-9796-8CC4A8E42B2A}" type="parTrans" cxnId="{78391510-93B1-4ED6-A639-A4870ECCBA8D}">
      <dgm:prSet/>
      <dgm:spPr/>
      <dgm:t>
        <a:bodyPr/>
        <a:lstStyle/>
        <a:p>
          <a:endParaRPr lang="en-US"/>
        </a:p>
      </dgm:t>
    </dgm:pt>
    <dgm:pt modelId="{30B3FF26-964C-42B7-A5BA-05CA44CC9A56}" type="sibTrans" cxnId="{78391510-93B1-4ED6-A639-A4870ECCBA8D}">
      <dgm:prSet/>
      <dgm:spPr/>
      <dgm:t>
        <a:bodyPr/>
        <a:lstStyle/>
        <a:p>
          <a:endParaRPr lang="en-US"/>
        </a:p>
      </dgm:t>
    </dgm:pt>
    <dgm:pt modelId="{9B738AE4-46A5-4620-A3C8-EFD980A8AD1A}">
      <dgm:prSet/>
      <dgm:spPr/>
      <dgm:t>
        <a:bodyPr/>
        <a:lstStyle/>
        <a:p>
          <a:pPr>
            <a:lnSpc>
              <a:spcPct val="100000"/>
            </a:lnSpc>
          </a:pPr>
          <a:r>
            <a:rPr lang="en-US" b="0" i="0"/>
            <a:t>All 5 local core partner programs must be represented as members of either the self-assessment team or the center evaluation team (Titles I-IV, including IVRS and IDB).</a:t>
          </a:r>
        </a:p>
      </dgm:t>
    </dgm:pt>
    <dgm:pt modelId="{A9A6124B-38BC-4950-84FA-D4AFF11E128E}" type="parTrans" cxnId="{0C9CD881-76AF-4BEB-8B2B-C68F12FAC132}">
      <dgm:prSet/>
      <dgm:spPr/>
      <dgm:t>
        <a:bodyPr/>
        <a:lstStyle/>
        <a:p>
          <a:endParaRPr lang="en-US"/>
        </a:p>
      </dgm:t>
    </dgm:pt>
    <dgm:pt modelId="{11968F52-35F1-48D9-B9E9-045EEF40A7CA}" type="sibTrans" cxnId="{0C9CD881-76AF-4BEB-8B2B-C68F12FAC132}">
      <dgm:prSet/>
      <dgm:spPr/>
      <dgm:t>
        <a:bodyPr/>
        <a:lstStyle/>
        <a:p>
          <a:endParaRPr lang="en-US"/>
        </a:p>
      </dgm:t>
    </dgm:pt>
    <dgm:pt modelId="{BC03D25C-7F4C-41A6-A8FD-7C04FB92D066}">
      <dgm:prSet custT="1"/>
      <dgm:spPr/>
      <dgm:t>
        <a:bodyPr/>
        <a:lstStyle/>
        <a:p>
          <a:pPr>
            <a:lnSpc>
              <a:spcPct val="100000"/>
            </a:lnSpc>
          </a:pPr>
          <a:r>
            <a:rPr lang="en-US" sz="1600" b="0" i="0"/>
            <a:t>Core partner program representatives who are not evaluation team members should be available to consult with the team related to areas of the center review requiring their subject matter expertise.</a:t>
          </a:r>
        </a:p>
      </dgm:t>
    </dgm:pt>
    <dgm:pt modelId="{A9B86E5D-BB79-4350-B0B5-81B9C775D54F}" type="parTrans" cxnId="{813B514C-F30D-4B0B-9D45-DB32FDBC083B}">
      <dgm:prSet/>
      <dgm:spPr/>
      <dgm:t>
        <a:bodyPr/>
        <a:lstStyle/>
        <a:p>
          <a:endParaRPr lang="en-US"/>
        </a:p>
      </dgm:t>
    </dgm:pt>
    <dgm:pt modelId="{1242676E-1D7F-44C5-B47E-FC54E0B12DC7}" type="sibTrans" cxnId="{813B514C-F30D-4B0B-9D45-DB32FDBC083B}">
      <dgm:prSet/>
      <dgm:spPr/>
      <dgm:t>
        <a:bodyPr/>
        <a:lstStyle/>
        <a:p>
          <a:endParaRPr lang="en-US"/>
        </a:p>
      </dgm:t>
    </dgm:pt>
    <dgm:pt modelId="{5C08E9A3-BFFF-435F-91D2-76C146B9B842}" type="pres">
      <dgm:prSet presAssocID="{4B4464DD-B424-48DE-9B68-1D3D2D7A3213}" presName="root" presStyleCnt="0">
        <dgm:presLayoutVars>
          <dgm:dir/>
          <dgm:resizeHandles val="exact"/>
        </dgm:presLayoutVars>
      </dgm:prSet>
      <dgm:spPr/>
    </dgm:pt>
    <dgm:pt modelId="{8088FC93-4B35-45CA-A5E6-8F91BEF8809E}" type="pres">
      <dgm:prSet presAssocID="{CCB0BFA6-A753-4AC9-AF41-9AFF3F8E6423}" presName="compNode" presStyleCnt="0"/>
      <dgm:spPr/>
    </dgm:pt>
    <dgm:pt modelId="{A210AEC4-DE22-4DF1-9749-C63EB552EC3C}" type="pres">
      <dgm:prSet presAssocID="{CCB0BFA6-A753-4AC9-AF41-9AFF3F8E6423}" presName="bgRect" presStyleLbl="bgShp" presStyleIdx="0" presStyleCnt="6"/>
      <dgm:spPr/>
    </dgm:pt>
    <dgm:pt modelId="{736385FE-894C-4A01-98EA-88CFF6B33351}" type="pres">
      <dgm:prSet presAssocID="{CCB0BFA6-A753-4AC9-AF41-9AFF3F8E642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C3CCFC46-FE50-40B2-889B-DB8D085880FA}" type="pres">
      <dgm:prSet presAssocID="{CCB0BFA6-A753-4AC9-AF41-9AFF3F8E6423}" presName="spaceRect" presStyleCnt="0"/>
      <dgm:spPr/>
    </dgm:pt>
    <dgm:pt modelId="{F93FE3B7-9C04-40C2-9764-68B8E66921CD}" type="pres">
      <dgm:prSet presAssocID="{CCB0BFA6-A753-4AC9-AF41-9AFF3F8E6423}" presName="parTx" presStyleLbl="revTx" presStyleIdx="0" presStyleCnt="7">
        <dgm:presLayoutVars>
          <dgm:chMax val="0"/>
          <dgm:chPref val="0"/>
        </dgm:presLayoutVars>
      </dgm:prSet>
      <dgm:spPr/>
    </dgm:pt>
    <dgm:pt modelId="{31685451-211C-409D-8742-A2C9A9B20BDB}" type="pres">
      <dgm:prSet presAssocID="{1E4DDCE6-2069-40D6-A657-BF12E00EF3B0}" presName="sibTrans" presStyleCnt="0"/>
      <dgm:spPr/>
    </dgm:pt>
    <dgm:pt modelId="{D66E322A-24E5-488D-857A-0721008B06A9}" type="pres">
      <dgm:prSet presAssocID="{35E28B40-2999-4C7C-B93C-F0FEC5EFA59A}" presName="compNode" presStyleCnt="0"/>
      <dgm:spPr/>
    </dgm:pt>
    <dgm:pt modelId="{12BB671B-832D-4867-8B4A-D46D5889F369}" type="pres">
      <dgm:prSet presAssocID="{35E28B40-2999-4C7C-B93C-F0FEC5EFA59A}" presName="bgRect" presStyleLbl="bgShp" presStyleIdx="1" presStyleCnt="6"/>
      <dgm:spPr/>
    </dgm:pt>
    <dgm:pt modelId="{EE78B1A3-3F14-43A8-944F-EEECD8499C2B}" type="pres">
      <dgm:prSet presAssocID="{35E28B40-2999-4C7C-B93C-F0FEC5EFA59A}"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with solid fill"/>
        </a:ext>
      </dgm:extLst>
    </dgm:pt>
    <dgm:pt modelId="{9D1B6F43-5EEB-459C-938C-40597384B6E5}" type="pres">
      <dgm:prSet presAssocID="{35E28B40-2999-4C7C-B93C-F0FEC5EFA59A}" presName="spaceRect" presStyleCnt="0"/>
      <dgm:spPr/>
    </dgm:pt>
    <dgm:pt modelId="{E27E48EF-168C-45F7-B7EE-3D8AC6CEE6D2}" type="pres">
      <dgm:prSet presAssocID="{35E28B40-2999-4C7C-B93C-F0FEC5EFA59A}" presName="parTx" presStyleLbl="revTx" presStyleIdx="1" presStyleCnt="7">
        <dgm:presLayoutVars>
          <dgm:chMax val="0"/>
          <dgm:chPref val="0"/>
        </dgm:presLayoutVars>
      </dgm:prSet>
      <dgm:spPr/>
    </dgm:pt>
    <dgm:pt modelId="{7D4C11B6-EEE1-44A8-AA4C-E414641EE2B5}" type="pres">
      <dgm:prSet presAssocID="{35E28B40-2999-4C7C-B93C-F0FEC5EFA59A}" presName="desTx" presStyleLbl="revTx" presStyleIdx="2" presStyleCnt="7" custScaleX="123787">
        <dgm:presLayoutVars/>
      </dgm:prSet>
      <dgm:spPr/>
    </dgm:pt>
    <dgm:pt modelId="{7A072C3E-317F-41AB-9BDA-C727EE145D14}" type="pres">
      <dgm:prSet presAssocID="{B98721DE-4A71-4306-AC1D-A037AC3D687C}" presName="sibTrans" presStyleCnt="0"/>
      <dgm:spPr/>
    </dgm:pt>
    <dgm:pt modelId="{198E3018-F35B-4408-9456-80328F414BA7}" type="pres">
      <dgm:prSet presAssocID="{A74AB79F-9834-4F45-82DE-A6A8D17AD2F7}" presName="compNode" presStyleCnt="0"/>
      <dgm:spPr/>
    </dgm:pt>
    <dgm:pt modelId="{AA41E07C-CC6E-4ACC-B348-7B07221C52FA}" type="pres">
      <dgm:prSet presAssocID="{A74AB79F-9834-4F45-82DE-A6A8D17AD2F7}" presName="bgRect" presStyleLbl="bgShp" presStyleIdx="2" presStyleCnt="6"/>
      <dgm:spPr/>
    </dgm:pt>
    <dgm:pt modelId="{4D2F055D-D133-4101-847F-A390F9488CD1}" type="pres">
      <dgm:prSet presAssocID="{A74AB79F-9834-4F45-82DE-A6A8D17AD2F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arning with solid fill"/>
        </a:ext>
      </dgm:extLst>
    </dgm:pt>
    <dgm:pt modelId="{3E470737-588A-4AB6-96CA-65B1B3F0AE49}" type="pres">
      <dgm:prSet presAssocID="{A74AB79F-9834-4F45-82DE-A6A8D17AD2F7}" presName="spaceRect" presStyleCnt="0"/>
      <dgm:spPr/>
    </dgm:pt>
    <dgm:pt modelId="{7E51147B-F3DF-41C1-B222-C18FC9022383}" type="pres">
      <dgm:prSet presAssocID="{A74AB79F-9834-4F45-82DE-A6A8D17AD2F7}" presName="parTx" presStyleLbl="revTx" presStyleIdx="3" presStyleCnt="7">
        <dgm:presLayoutVars>
          <dgm:chMax val="0"/>
          <dgm:chPref val="0"/>
        </dgm:presLayoutVars>
      </dgm:prSet>
      <dgm:spPr/>
    </dgm:pt>
    <dgm:pt modelId="{F7223DBD-C541-48DC-BA18-8C0A88D82DFC}" type="pres">
      <dgm:prSet presAssocID="{FBA37D0E-79D9-4003-9FB1-7AC64C37BF0B}" presName="sibTrans" presStyleCnt="0"/>
      <dgm:spPr/>
    </dgm:pt>
    <dgm:pt modelId="{E2F41B1A-B963-414D-A944-8FEDFDE1C38C}" type="pres">
      <dgm:prSet presAssocID="{BFED319A-C5D4-46F2-9521-2A72EF206223}" presName="compNode" presStyleCnt="0"/>
      <dgm:spPr/>
    </dgm:pt>
    <dgm:pt modelId="{CE0B44DD-ABF0-4BDC-BC81-487D4A9EDF7D}" type="pres">
      <dgm:prSet presAssocID="{BFED319A-C5D4-46F2-9521-2A72EF206223}" presName="bgRect" presStyleLbl="bgShp" presStyleIdx="3" presStyleCnt="6"/>
      <dgm:spPr/>
    </dgm:pt>
    <dgm:pt modelId="{DFE75CFD-076E-4855-A7E5-5A1CA28F7965}" type="pres">
      <dgm:prSet presAssocID="{BFED319A-C5D4-46F2-9521-2A72EF20622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with solid fill"/>
        </a:ext>
      </dgm:extLst>
    </dgm:pt>
    <dgm:pt modelId="{7DE14CCC-9358-49A4-8D65-A53DB79520B3}" type="pres">
      <dgm:prSet presAssocID="{BFED319A-C5D4-46F2-9521-2A72EF206223}" presName="spaceRect" presStyleCnt="0"/>
      <dgm:spPr/>
    </dgm:pt>
    <dgm:pt modelId="{2A46205C-9716-43C9-9A77-D68F755F477A}" type="pres">
      <dgm:prSet presAssocID="{BFED319A-C5D4-46F2-9521-2A72EF206223}" presName="parTx" presStyleLbl="revTx" presStyleIdx="4" presStyleCnt="7">
        <dgm:presLayoutVars>
          <dgm:chMax val="0"/>
          <dgm:chPref val="0"/>
        </dgm:presLayoutVars>
      </dgm:prSet>
      <dgm:spPr/>
    </dgm:pt>
    <dgm:pt modelId="{92C3208A-0707-4D33-B563-76E1AD092869}" type="pres">
      <dgm:prSet presAssocID="{30B3FF26-964C-42B7-A5BA-05CA44CC9A56}" presName="sibTrans" presStyleCnt="0"/>
      <dgm:spPr/>
    </dgm:pt>
    <dgm:pt modelId="{AFE90B79-469D-4C58-84AD-D6F18111C0D4}" type="pres">
      <dgm:prSet presAssocID="{9B738AE4-46A5-4620-A3C8-EFD980A8AD1A}" presName="compNode" presStyleCnt="0"/>
      <dgm:spPr/>
    </dgm:pt>
    <dgm:pt modelId="{096313CC-41ED-43A1-BDE8-4CBFB78CEBE2}" type="pres">
      <dgm:prSet presAssocID="{9B738AE4-46A5-4620-A3C8-EFD980A8AD1A}" presName="bgRect" presStyleLbl="bgShp" presStyleIdx="4" presStyleCnt="6"/>
      <dgm:spPr/>
    </dgm:pt>
    <dgm:pt modelId="{BB296017-C18D-45B8-9323-BB25940BE092}" type="pres">
      <dgm:prSet presAssocID="{9B738AE4-46A5-4620-A3C8-EFD980A8AD1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anagement with solid fill"/>
        </a:ext>
      </dgm:extLst>
    </dgm:pt>
    <dgm:pt modelId="{A440084B-DBAE-45E3-AD51-6178FD56559C}" type="pres">
      <dgm:prSet presAssocID="{9B738AE4-46A5-4620-A3C8-EFD980A8AD1A}" presName="spaceRect" presStyleCnt="0"/>
      <dgm:spPr/>
    </dgm:pt>
    <dgm:pt modelId="{CD364496-9938-44BA-A6F3-C16F43CD5924}" type="pres">
      <dgm:prSet presAssocID="{9B738AE4-46A5-4620-A3C8-EFD980A8AD1A}" presName="parTx" presStyleLbl="revTx" presStyleIdx="5" presStyleCnt="7">
        <dgm:presLayoutVars>
          <dgm:chMax val="0"/>
          <dgm:chPref val="0"/>
        </dgm:presLayoutVars>
      </dgm:prSet>
      <dgm:spPr/>
    </dgm:pt>
    <dgm:pt modelId="{87C364D1-DE05-4A13-88C9-CA1214BE6B1D}" type="pres">
      <dgm:prSet presAssocID="{11968F52-35F1-48D9-B9E9-045EEF40A7CA}" presName="sibTrans" presStyleCnt="0"/>
      <dgm:spPr/>
    </dgm:pt>
    <dgm:pt modelId="{E50889DE-E097-41A6-9253-089DDB0A2B1A}" type="pres">
      <dgm:prSet presAssocID="{BC03D25C-7F4C-41A6-A8FD-7C04FB92D066}" presName="compNode" presStyleCnt="0"/>
      <dgm:spPr/>
    </dgm:pt>
    <dgm:pt modelId="{227BCE33-F5BF-4B55-89DF-F82468F32E51}" type="pres">
      <dgm:prSet presAssocID="{BC03D25C-7F4C-41A6-A8FD-7C04FB92D066}" presName="bgRect" presStyleLbl="bgShp" presStyleIdx="5" presStyleCnt="6"/>
      <dgm:spPr/>
    </dgm:pt>
    <dgm:pt modelId="{F14D0209-8B1D-4C89-B3A7-AE25DBFCA65A}" type="pres">
      <dgm:prSet presAssocID="{BC03D25C-7F4C-41A6-A8FD-7C04FB92D06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Open hand with solid fill"/>
        </a:ext>
      </dgm:extLst>
    </dgm:pt>
    <dgm:pt modelId="{8BF477FB-61C3-405B-8576-32900E501C1B}" type="pres">
      <dgm:prSet presAssocID="{BC03D25C-7F4C-41A6-A8FD-7C04FB92D066}" presName="spaceRect" presStyleCnt="0"/>
      <dgm:spPr/>
    </dgm:pt>
    <dgm:pt modelId="{A041F311-6209-4B8A-8378-43F47C6DF78A}" type="pres">
      <dgm:prSet presAssocID="{BC03D25C-7F4C-41A6-A8FD-7C04FB92D066}" presName="parTx" presStyleLbl="revTx" presStyleIdx="6" presStyleCnt="7">
        <dgm:presLayoutVars>
          <dgm:chMax val="0"/>
          <dgm:chPref val="0"/>
        </dgm:presLayoutVars>
      </dgm:prSet>
      <dgm:spPr/>
    </dgm:pt>
  </dgm:ptLst>
  <dgm:cxnLst>
    <dgm:cxn modelId="{78391510-93B1-4ED6-A639-A4870ECCBA8D}" srcId="{4B4464DD-B424-48DE-9B68-1D3D2D7A3213}" destId="{BFED319A-C5D4-46F2-9521-2A72EF206223}" srcOrd="3" destOrd="0" parTransId="{603688E7-CE42-4F21-9796-8CC4A8E42B2A}" sibTransId="{30B3FF26-964C-42B7-A5BA-05CA44CC9A56}"/>
    <dgm:cxn modelId="{0AFC3B13-01F7-45E2-B223-D22F0AF02D64}" srcId="{4B4464DD-B424-48DE-9B68-1D3D2D7A3213}" destId="{A74AB79F-9834-4F45-82DE-A6A8D17AD2F7}" srcOrd="2" destOrd="0" parTransId="{9C68B4CA-0C97-4DB5-9097-C7467866D2F7}" sibTransId="{FBA37D0E-79D9-4003-9FB1-7AC64C37BF0B}"/>
    <dgm:cxn modelId="{3666001B-BD2D-4E8C-83D5-0761ECD0E0A1}" type="presOf" srcId="{CCB0BFA6-A753-4AC9-AF41-9AFF3F8E6423}" destId="{F93FE3B7-9C04-40C2-9764-68B8E66921CD}" srcOrd="0" destOrd="0" presId="urn:microsoft.com/office/officeart/2018/2/layout/IconVerticalSolidList"/>
    <dgm:cxn modelId="{813B514C-F30D-4B0B-9D45-DB32FDBC083B}" srcId="{4B4464DD-B424-48DE-9B68-1D3D2D7A3213}" destId="{BC03D25C-7F4C-41A6-A8FD-7C04FB92D066}" srcOrd="5" destOrd="0" parTransId="{A9B86E5D-BB79-4350-B0B5-81B9C775D54F}" sibTransId="{1242676E-1D7F-44C5-B47E-FC54E0B12DC7}"/>
    <dgm:cxn modelId="{A79E9E73-2080-4697-82ED-34633F516DE8}" type="presOf" srcId="{8BC66FC9-5D16-4539-845A-76CB4F553818}" destId="{7D4C11B6-EEE1-44A8-AA4C-E414641EE2B5}" srcOrd="0" destOrd="0" presId="urn:microsoft.com/office/officeart/2018/2/layout/IconVerticalSolidList"/>
    <dgm:cxn modelId="{0C9CD881-76AF-4BEB-8B2B-C68F12FAC132}" srcId="{4B4464DD-B424-48DE-9B68-1D3D2D7A3213}" destId="{9B738AE4-46A5-4620-A3C8-EFD980A8AD1A}" srcOrd="4" destOrd="0" parTransId="{A9A6124B-38BC-4950-84FA-D4AFF11E128E}" sibTransId="{11968F52-35F1-48D9-B9E9-045EEF40A7CA}"/>
    <dgm:cxn modelId="{D4A0F1A4-F0F6-4EAC-88A5-8A4AAD172B71}" srcId="{35E28B40-2999-4C7C-B93C-F0FEC5EFA59A}" destId="{8BC66FC9-5D16-4539-845A-76CB4F553818}" srcOrd="0" destOrd="0" parTransId="{7D0B11C9-6243-428A-860E-4E0C0A24F6D3}" sibTransId="{493C6476-725E-421F-9324-F3BD9BB3C40C}"/>
    <dgm:cxn modelId="{4F2943C4-31BA-42FD-8D1B-CBC5A4CF35DF}" type="presOf" srcId="{35E28B40-2999-4C7C-B93C-F0FEC5EFA59A}" destId="{E27E48EF-168C-45F7-B7EE-3D8AC6CEE6D2}" srcOrd="0" destOrd="0" presId="urn:microsoft.com/office/officeart/2018/2/layout/IconVerticalSolidList"/>
    <dgm:cxn modelId="{EBE50CD0-257A-4822-8FC8-C1F06065C550}" type="presOf" srcId="{BC03D25C-7F4C-41A6-A8FD-7C04FB92D066}" destId="{A041F311-6209-4B8A-8378-43F47C6DF78A}" srcOrd="0" destOrd="0" presId="urn:microsoft.com/office/officeart/2018/2/layout/IconVerticalSolidList"/>
    <dgm:cxn modelId="{D55D0ADD-2BEE-44E9-B14E-A943B251C01D}" type="presOf" srcId="{BFED319A-C5D4-46F2-9521-2A72EF206223}" destId="{2A46205C-9716-43C9-9A77-D68F755F477A}" srcOrd="0" destOrd="0" presId="urn:microsoft.com/office/officeart/2018/2/layout/IconVerticalSolidList"/>
    <dgm:cxn modelId="{23FBA4EE-AC6E-416D-BC05-160799C12B0A}" type="presOf" srcId="{9B738AE4-46A5-4620-A3C8-EFD980A8AD1A}" destId="{CD364496-9938-44BA-A6F3-C16F43CD5924}" srcOrd="0" destOrd="0" presId="urn:microsoft.com/office/officeart/2018/2/layout/IconVerticalSolidList"/>
    <dgm:cxn modelId="{5CAA06F6-01B9-4819-8C7D-619BCAF53CE0}" type="presOf" srcId="{4B4464DD-B424-48DE-9B68-1D3D2D7A3213}" destId="{5C08E9A3-BFFF-435F-91D2-76C146B9B842}" srcOrd="0" destOrd="0" presId="urn:microsoft.com/office/officeart/2018/2/layout/IconVerticalSolidList"/>
    <dgm:cxn modelId="{67278FFA-C9B3-4FA3-8D07-1054DE5F0C33}" srcId="{4B4464DD-B424-48DE-9B68-1D3D2D7A3213}" destId="{CCB0BFA6-A753-4AC9-AF41-9AFF3F8E6423}" srcOrd="0" destOrd="0" parTransId="{0D05AB33-5389-42F1-A968-424F9E2ABF06}" sibTransId="{1E4DDCE6-2069-40D6-A657-BF12E00EF3B0}"/>
    <dgm:cxn modelId="{777287FB-1EA5-4562-890E-8B49FE57E5A6}" srcId="{4B4464DD-B424-48DE-9B68-1D3D2D7A3213}" destId="{35E28B40-2999-4C7C-B93C-F0FEC5EFA59A}" srcOrd="1" destOrd="0" parTransId="{FCCB7376-0116-4FBB-8FDD-CEC48626A729}" sibTransId="{B98721DE-4A71-4306-AC1D-A037AC3D687C}"/>
    <dgm:cxn modelId="{30E7D1FF-5576-44A2-9599-1CA2861725AD}" type="presOf" srcId="{A74AB79F-9834-4F45-82DE-A6A8D17AD2F7}" destId="{7E51147B-F3DF-41C1-B222-C18FC9022383}" srcOrd="0" destOrd="0" presId="urn:microsoft.com/office/officeart/2018/2/layout/IconVerticalSolidList"/>
    <dgm:cxn modelId="{A4084B80-12BE-4FEF-9B7E-A7D9070B9A80}" type="presParOf" srcId="{5C08E9A3-BFFF-435F-91D2-76C146B9B842}" destId="{8088FC93-4B35-45CA-A5E6-8F91BEF8809E}" srcOrd="0" destOrd="0" presId="urn:microsoft.com/office/officeart/2018/2/layout/IconVerticalSolidList"/>
    <dgm:cxn modelId="{04676D6A-EA2D-4CD7-8B80-0CD72C4C172D}" type="presParOf" srcId="{8088FC93-4B35-45CA-A5E6-8F91BEF8809E}" destId="{A210AEC4-DE22-4DF1-9749-C63EB552EC3C}" srcOrd="0" destOrd="0" presId="urn:microsoft.com/office/officeart/2018/2/layout/IconVerticalSolidList"/>
    <dgm:cxn modelId="{56433466-A9C5-492F-94E9-516ABAB303F6}" type="presParOf" srcId="{8088FC93-4B35-45CA-A5E6-8F91BEF8809E}" destId="{736385FE-894C-4A01-98EA-88CFF6B33351}" srcOrd="1" destOrd="0" presId="urn:microsoft.com/office/officeart/2018/2/layout/IconVerticalSolidList"/>
    <dgm:cxn modelId="{549E8730-B56C-4A70-BF27-C32955DA28C0}" type="presParOf" srcId="{8088FC93-4B35-45CA-A5E6-8F91BEF8809E}" destId="{C3CCFC46-FE50-40B2-889B-DB8D085880FA}" srcOrd="2" destOrd="0" presId="urn:microsoft.com/office/officeart/2018/2/layout/IconVerticalSolidList"/>
    <dgm:cxn modelId="{83109BF7-53AF-4129-B5AD-5ECB8E087A21}" type="presParOf" srcId="{8088FC93-4B35-45CA-A5E6-8F91BEF8809E}" destId="{F93FE3B7-9C04-40C2-9764-68B8E66921CD}" srcOrd="3" destOrd="0" presId="urn:microsoft.com/office/officeart/2018/2/layout/IconVerticalSolidList"/>
    <dgm:cxn modelId="{64CC48CA-A3A2-4AFF-8AEF-EE08046525F9}" type="presParOf" srcId="{5C08E9A3-BFFF-435F-91D2-76C146B9B842}" destId="{31685451-211C-409D-8742-A2C9A9B20BDB}" srcOrd="1" destOrd="0" presId="urn:microsoft.com/office/officeart/2018/2/layout/IconVerticalSolidList"/>
    <dgm:cxn modelId="{A30CB972-E4BA-465F-A507-03C84E0834C9}" type="presParOf" srcId="{5C08E9A3-BFFF-435F-91D2-76C146B9B842}" destId="{D66E322A-24E5-488D-857A-0721008B06A9}" srcOrd="2" destOrd="0" presId="urn:microsoft.com/office/officeart/2018/2/layout/IconVerticalSolidList"/>
    <dgm:cxn modelId="{8E8E717D-8ED2-4D6B-9CF7-FAA6FEF6C47C}" type="presParOf" srcId="{D66E322A-24E5-488D-857A-0721008B06A9}" destId="{12BB671B-832D-4867-8B4A-D46D5889F369}" srcOrd="0" destOrd="0" presId="urn:microsoft.com/office/officeart/2018/2/layout/IconVerticalSolidList"/>
    <dgm:cxn modelId="{D66E667C-39A3-4ACE-AE7F-900B3261A4C2}" type="presParOf" srcId="{D66E322A-24E5-488D-857A-0721008B06A9}" destId="{EE78B1A3-3F14-43A8-944F-EEECD8499C2B}" srcOrd="1" destOrd="0" presId="urn:microsoft.com/office/officeart/2018/2/layout/IconVerticalSolidList"/>
    <dgm:cxn modelId="{B7791934-A185-4F49-A65B-7A7907F0235B}" type="presParOf" srcId="{D66E322A-24E5-488D-857A-0721008B06A9}" destId="{9D1B6F43-5EEB-459C-938C-40597384B6E5}" srcOrd="2" destOrd="0" presId="urn:microsoft.com/office/officeart/2018/2/layout/IconVerticalSolidList"/>
    <dgm:cxn modelId="{5888935E-7FFC-4C44-AF1C-886FF252BC0D}" type="presParOf" srcId="{D66E322A-24E5-488D-857A-0721008B06A9}" destId="{E27E48EF-168C-45F7-B7EE-3D8AC6CEE6D2}" srcOrd="3" destOrd="0" presId="urn:microsoft.com/office/officeart/2018/2/layout/IconVerticalSolidList"/>
    <dgm:cxn modelId="{C8875962-BA18-46EB-A949-67DE1B5F4FEF}" type="presParOf" srcId="{D66E322A-24E5-488D-857A-0721008B06A9}" destId="{7D4C11B6-EEE1-44A8-AA4C-E414641EE2B5}" srcOrd="4" destOrd="0" presId="urn:microsoft.com/office/officeart/2018/2/layout/IconVerticalSolidList"/>
    <dgm:cxn modelId="{F7FD9958-6CAB-4BC3-856E-461DB6538D18}" type="presParOf" srcId="{5C08E9A3-BFFF-435F-91D2-76C146B9B842}" destId="{7A072C3E-317F-41AB-9BDA-C727EE145D14}" srcOrd="3" destOrd="0" presId="urn:microsoft.com/office/officeart/2018/2/layout/IconVerticalSolidList"/>
    <dgm:cxn modelId="{EA99B964-2D3B-4735-8D60-E2F4B971893E}" type="presParOf" srcId="{5C08E9A3-BFFF-435F-91D2-76C146B9B842}" destId="{198E3018-F35B-4408-9456-80328F414BA7}" srcOrd="4" destOrd="0" presId="urn:microsoft.com/office/officeart/2018/2/layout/IconVerticalSolidList"/>
    <dgm:cxn modelId="{6F48A4AE-D0E5-43ED-90B1-78D0BC775E79}" type="presParOf" srcId="{198E3018-F35B-4408-9456-80328F414BA7}" destId="{AA41E07C-CC6E-4ACC-B348-7B07221C52FA}" srcOrd="0" destOrd="0" presId="urn:microsoft.com/office/officeart/2018/2/layout/IconVerticalSolidList"/>
    <dgm:cxn modelId="{02050942-9940-487F-98B2-CF924E6A887A}" type="presParOf" srcId="{198E3018-F35B-4408-9456-80328F414BA7}" destId="{4D2F055D-D133-4101-847F-A390F9488CD1}" srcOrd="1" destOrd="0" presId="urn:microsoft.com/office/officeart/2018/2/layout/IconVerticalSolidList"/>
    <dgm:cxn modelId="{BEA198CD-0549-44EB-BA74-D513D4C5D1EA}" type="presParOf" srcId="{198E3018-F35B-4408-9456-80328F414BA7}" destId="{3E470737-588A-4AB6-96CA-65B1B3F0AE49}" srcOrd="2" destOrd="0" presId="urn:microsoft.com/office/officeart/2018/2/layout/IconVerticalSolidList"/>
    <dgm:cxn modelId="{98212E9A-818C-4E48-90FD-CE17A6A88E71}" type="presParOf" srcId="{198E3018-F35B-4408-9456-80328F414BA7}" destId="{7E51147B-F3DF-41C1-B222-C18FC9022383}" srcOrd="3" destOrd="0" presId="urn:microsoft.com/office/officeart/2018/2/layout/IconVerticalSolidList"/>
    <dgm:cxn modelId="{6D2BFF3A-493D-4F68-B775-9E65005FA571}" type="presParOf" srcId="{5C08E9A3-BFFF-435F-91D2-76C146B9B842}" destId="{F7223DBD-C541-48DC-BA18-8C0A88D82DFC}" srcOrd="5" destOrd="0" presId="urn:microsoft.com/office/officeart/2018/2/layout/IconVerticalSolidList"/>
    <dgm:cxn modelId="{9314076E-8EAB-42E3-8CD9-769AFB4C69E7}" type="presParOf" srcId="{5C08E9A3-BFFF-435F-91D2-76C146B9B842}" destId="{E2F41B1A-B963-414D-A944-8FEDFDE1C38C}" srcOrd="6" destOrd="0" presId="urn:microsoft.com/office/officeart/2018/2/layout/IconVerticalSolidList"/>
    <dgm:cxn modelId="{82C8BFD6-A827-45BE-AFDA-44321DABED02}" type="presParOf" srcId="{E2F41B1A-B963-414D-A944-8FEDFDE1C38C}" destId="{CE0B44DD-ABF0-4BDC-BC81-487D4A9EDF7D}" srcOrd="0" destOrd="0" presId="urn:microsoft.com/office/officeart/2018/2/layout/IconVerticalSolidList"/>
    <dgm:cxn modelId="{A19EA3C7-11F5-4C14-90D7-20BDA2268451}" type="presParOf" srcId="{E2F41B1A-B963-414D-A944-8FEDFDE1C38C}" destId="{DFE75CFD-076E-4855-A7E5-5A1CA28F7965}" srcOrd="1" destOrd="0" presId="urn:microsoft.com/office/officeart/2018/2/layout/IconVerticalSolidList"/>
    <dgm:cxn modelId="{2868C9D8-48D6-4480-A01B-3DE00E0CE0D6}" type="presParOf" srcId="{E2F41B1A-B963-414D-A944-8FEDFDE1C38C}" destId="{7DE14CCC-9358-49A4-8D65-A53DB79520B3}" srcOrd="2" destOrd="0" presId="urn:microsoft.com/office/officeart/2018/2/layout/IconVerticalSolidList"/>
    <dgm:cxn modelId="{F6A351D0-FBAE-4C05-8F29-059DD5C5482A}" type="presParOf" srcId="{E2F41B1A-B963-414D-A944-8FEDFDE1C38C}" destId="{2A46205C-9716-43C9-9A77-D68F755F477A}" srcOrd="3" destOrd="0" presId="urn:microsoft.com/office/officeart/2018/2/layout/IconVerticalSolidList"/>
    <dgm:cxn modelId="{8E43E896-32DE-4760-AE34-D293121E02CB}" type="presParOf" srcId="{5C08E9A3-BFFF-435F-91D2-76C146B9B842}" destId="{92C3208A-0707-4D33-B563-76E1AD092869}" srcOrd="7" destOrd="0" presId="urn:microsoft.com/office/officeart/2018/2/layout/IconVerticalSolidList"/>
    <dgm:cxn modelId="{A9E72EB8-DA28-4CC6-9D38-DE43F8796CA9}" type="presParOf" srcId="{5C08E9A3-BFFF-435F-91D2-76C146B9B842}" destId="{AFE90B79-469D-4C58-84AD-D6F18111C0D4}" srcOrd="8" destOrd="0" presId="urn:microsoft.com/office/officeart/2018/2/layout/IconVerticalSolidList"/>
    <dgm:cxn modelId="{F86C42F4-FC6A-4B47-BB6E-95FD6B827837}" type="presParOf" srcId="{AFE90B79-469D-4C58-84AD-D6F18111C0D4}" destId="{096313CC-41ED-43A1-BDE8-4CBFB78CEBE2}" srcOrd="0" destOrd="0" presId="urn:microsoft.com/office/officeart/2018/2/layout/IconVerticalSolidList"/>
    <dgm:cxn modelId="{FB747885-7D5A-449E-BB51-96E09E81AD6B}" type="presParOf" srcId="{AFE90B79-469D-4C58-84AD-D6F18111C0D4}" destId="{BB296017-C18D-45B8-9323-BB25940BE092}" srcOrd="1" destOrd="0" presId="urn:microsoft.com/office/officeart/2018/2/layout/IconVerticalSolidList"/>
    <dgm:cxn modelId="{5D2F8BD8-CFA1-4348-9D2D-BEB448AEBFE0}" type="presParOf" srcId="{AFE90B79-469D-4C58-84AD-D6F18111C0D4}" destId="{A440084B-DBAE-45E3-AD51-6178FD56559C}" srcOrd="2" destOrd="0" presId="urn:microsoft.com/office/officeart/2018/2/layout/IconVerticalSolidList"/>
    <dgm:cxn modelId="{58AE7BF8-3C7D-4948-AA9C-A19D59FA4B96}" type="presParOf" srcId="{AFE90B79-469D-4C58-84AD-D6F18111C0D4}" destId="{CD364496-9938-44BA-A6F3-C16F43CD5924}" srcOrd="3" destOrd="0" presId="urn:microsoft.com/office/officeart/2018/2/layout/IconVerticalSolidList"/>
    <dgm:cxn modelId="{B6B9EBB5-95BF-476E-B2BE-E7125B5F0257}" type="presParOf" srcId="{5C08E9A3-BFFF-435F-91D2-76C146B9B842}" destId="{87C364D1-DE05-4A13-88C9-CA1214BE6B1D}" srcOrd="9" destOrd="0" presId="urn:microsoft.com/office/officeart/2018/2/layout/IconVerticalSolidList"/>
    <dgm:cxn modelId="{1964ED4C-FA4D-4226-8D38-1DF85681DDE7}" type="presParOf" srcId="{5C08E9A3-BFFF-435F-91D2-76C146B9B842}" destId="{E50889DE-E097-41A6-9253-089DDB0A2B1A}" srcOrd="10" destOrd="0" presId="urn:microsoft.com/office/officeart/2018/2/layout/IconVerticalSolidList"/>
    <dgm:cxn modelId="{016DC07F-C99D-479B-93E4-319F22B68FC1}" type="presParOf" srcId="{E50889DE-E097-41A6-9253-089DDB0A2B1A}" destId="{227BCE33-F5BF-4B55-89DF-F82468F32E51}" srcOrd="0" destOrd="0" presId="urn:microsoft.com/office/officeart/2018/2/layout/IconVerticalSolidList"/>
    <dgm:cxn modelId="{2ACD4156-542C-44F1-BB0D-35EE74CDA902}" type="presParOf" srcId="{E50889DE-E097-41A6-9253-089DDB0A2B1A}" destId="{F14D0209-8B1D-4C89-B3A7-AE25DBFCA65A}" srcOrd="1" destOrd="0" presId="urn:microsoft.com/office/officeart/2018/2/layout/IconVerticalSolidList"/>
    <dgm:cxn modelId="{41C9ED1F-8705-44D3-8377-9FAAA3F5A311}" type="presParOf" srcId="{E50889DE-E097-41A6-9253-089DDB0A2B1A}" destId="{8BF477FB-61C3-405B-8576-32900E501C1B}" srcOrd="2" destOrd="0" presId="urn:microsoft.com/office/officeart/2018/2/layout/IconVerticalSolidList"/>
    <dgm:cxn modelId="{4C7C3B86-4E5C-41B2-ADFA-34692AB12D7C}" type="presParOf" srcId="{E50889DE-E097-41A6-9253-089DDB0A2B1A}" destId="{A041F311-6209-4B8A-8378-43F47C6DF7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82C8B9-5733-4696-89CD-B988E2914E4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DA7A46-4DD8-4E73-9C2D-867A3D12F8CE}">
      <dgm:prSet/>
      <dgm:spPr>
        <a:solidFill>
          <a:srgbClr val="0F6A6B"/>
        </a:solidFill>
      </dgm:spPr>
      <dgm:t>
        <a:bodyPr/>
        <a:lstStyle/>
        <a:p>
          <a:r>
            <a:rPr lang="en-US"/>
            <a:t>Full Certification</a:t>
          </a:r>
        </a:p>
      </dgm:t>
    </dgm:pt>
    <dgm:pt modelId="{83A1F3D4-3B2A-44E7-B49A-F7C67B3761E3}" type="parTrans" cxnId="{F44BD001-DB65-4F78-AB8A-989CB10C8E7D}">
      <dgm:prSet/>
      <dgm:spPr/>
      <dgm:t>
        <a:bodyPr/>
        <a:lstStyle/>
        <a:p>
          <a:endParaRPr lang="en-US"/>
        </a:p>
      </dgm:t>
    </dgm:pt>
    <dgm:pt modelId="{C84AD6B5-061E-4E0E-B97A-761816ACCAD9}" type="sibTrans" cxnId="{F44BD001-DB65-4F78-AB8A-989CB10C8E7D}">
      <dgm:prSet/>
      <dgm:spPr/>
      <dgm:t>
        <a:bodyPr/>
        <a:lstStyle/>
        <a:p>
          <a:endParaRPr lang="en-US"/>
        </a:p>
      </dgm:t>
    </dgm:pt>
    <dgm:pt modelId="{339ABD8C-8A64-418E-B824-6373AD57A8F2}">
      <dgm:prSet/>
      <dgm:spPr/>
      <dgm:t>
        <a:bodyPr/>
        <a:lstStyle/>
        <a:p>
          <a:r>
            <a:rPr lang="en-US">
              <a:cs typeface="Calibri"/>
            </a:rPr>
            <a:t>Full Certification is granted for 3 years</a:t>
          </a:r>
          <a:endParaRPr lang="en-US"/>
        </a:p>
      </dgm:t>
    </dgm:pt>
    <dgm:pt modelId="{383A32C4-E690-4457-92C6-89A734CD3C79}" type="parTrans" cxnId="{E7B714E0-9D7A-4684-8110-3F9D86DE4B14}">
      <dgm:prSet/>
      <dgm:spPr/>
      <dgm:t>
        <a:bodyPr/>
        <a:lstStyle/>
        <a:p>
          <a:endParaRPr lang="en-US"/>
        </a:p>
      </dgm:t>
    </dgm:pt>
    <dgm:pt modelId="{DD5FDF0E-DF79-4169-8426-33F7923E77B3}" type="sibTrans" cxnId="{E7B714E0-9D7A-4684-8110-3F9D86DE4B14}">
      <dgm:prSet/>
      <dgm:spPr/>
      <dgm:t>
        <a:bodyPr/>
        <a:lstStyle/>
        <a:p>
          <a:endParaRPr lang="en-US"/>
        </a:p>
      </dgm:t>
    </dgm:pt>
    <dgm:pt modelId="{A2C83228-B6F6-4D38-A87E-A2122FC8CA91}">
      <dgm:prSet/>
      <dgm:spPr/>
      <dgm:t>
        <a:bodyPr/>
        <a:lstStyle/>
        <a:p>
          <a:r>
            <a:rPr lang="en-US">
              <a:solidFill>
                <a:srgbClr val="000000"/>
              </a:solidFill>
              <a:cs typeface="Calibri"/>
            </a:rPr>
            <a:t>Initial certification will be due by September 30, 2023 and then every 3 years afterwards.</a:t>
          </a:r>
          <a:endParaRPr lang="en-US">
            <a:cs typeface="Calibri"/>
          </a:endParaRPr>
        </a:p>
      </dgm:t>
    </dgm:pt>
    <dgm:pt modelId="{91A8D215-1FBA-47D4-ACF6-36E4FC9ADC94}" type="parTrans" cxnId="{1D820559-1CFB-403C-90D6-B0C044955105}">
      <dgm:prSet/>
      <dgm:spPr/>
      <dgm:t>
        <a:bodyPr/>
        <a:lstStyle/>
        <a:p>
          <a:endParaRPr lang="en-US"/>
        </a:p>
      </dgm:t>
    </dgm:pt>
    <dgm:pt modelId="{ED39F03C-9BAD-4392-B1F8-B4DCEFBF3A5D}" type="sibTrans" cxnId="{1D820559-1CFB-403C-90D6-B0C044955105}">
      <dgm:prSet/>
      <dgm:spPr/>
      <dgm:t>
        <a:bodyPr/>
        <a:lstStyle/>
        <a:p>
          <a:endParaRPr lang="en-US"/>
        </a:p>
      </dgm:t>
    </dgm:pt>
    <dgm:pt modelId="{6A1EF237-AC53-4A34-8B34-BF81C2D245D3}" type="pres">
      <dgm:prSet presAssocID="{3F82C8B9-5733-4696-89CD-B988E2914E4F}" presName="linear" presStyleCnt="0">
        <dgm:presLayoutVars>
          <dgm:animLvl val="lvl"/>
          <dgm:resizeHandles val="exact"/>
        </dgm:presLayoutVars>
      </dgm:prSet>
      <dgm:spPr/>
    </dgm:pt>
    <dgm:pt modelId="{C08B6615-CDF0-4BFB-81D0-EBBAD0A20807}" type="pres">
      <dgm:prSet presAssocID="{CFDA7A46-4DD8-4E73-9C2D-867A3D12F8CE}" presName="parentText" presStyleLbl="node1" presStyleIdx="0" presStyleCnt="1">
        <dgm:presLayoutVars>
          <dgm:chMax val="0"/>
          <dgm:bulletEnabled val="1"/>
        </dgm:presLayoutVars>
      </dgm:prSet>
      <dgm:spPr/>
    </dgm:pt>
    <dgm:pt modelId="{B74B2B19-6F38-4693-A0A5-35BE51C94233}" type="pres">
      <dgm:prSet presAssocID="{CFDA7A46-4DD8-4E73-9C2D-867A3D12F8CE}" presName="childText" presStyleLbl="revTx" presStyleIdx="0" presStyleCnt="1">
        <dgm:presLayoutVars>
          <dgm:bulletEnabled val="1"/>
        </dgm:presLayoutVars>
      </dgm:prSet>
      <dgm:spPr/>
    </dgm:pt>
  </dgm:ptLst>
  <dgm:cxnLst>
    <dgm:cxn modelId="{F44BD001-DB65-4F78-AB8A-989CB10C8E7D}" srcId="{3F82C8B9-5733-4696-89CD-B988E2914E4F}" destId="{CFDA7A46-4DD8-4E73-9C2D-867A3D12F8CE}" srcOrd="0" destOrd="0" parTransId="{83A1F3D4-3B2A-44E7-B49A-F7C67B3761E3}" sibTransId="{C84AD6B5-061E-4E0E-B97A-761816ACCAD9}"/>
    <dgm:cxn modelId="{3CDF5B34-A322-4D04-B407-76A5451A03CF}" type="presOf" srcId="{3F82C8B9-5733-4696-89CD-B988E2914E4F}" destId="{6A1EF237-AC53-4A34-8B34-BF81C2D245D3}" srcOrd="0" destOrd="0" presId="urn:microsoft.com/office/officeart/2005/8/layout/vList2"/>
    <dgm:cxn modelId="{9BF11642-8C0E-4372-BEF4-BDD8A6B94AA0}" type="presOf" srcId="{339ABD8C-8A64-418E-B824-6373AD57A8F2}" destId="{B74B2B19-6F38-4693-A0A5-35BE51C94233}" srcOrd="0" destOrd="0" presId="urn:microsoft.com/office/officeart/2005/8/layout/vList2"/>
    <dgm:cxn modelId="{1D820559-1CFB-403C-90D6-B0C044955105}" srcId="{339ABD8C-8A64-418E-B824-6373AD57A8F2}" destId="{A2C83228-B6F6-4D38-A87E-A2122FC8CA91}" srcOrd="0" destOrd="0" parTransId="{91A8D215-1FBA-47D4-ACF6-36E4FC9ADC94}" sibTransId="{ED39F03C-9BAD-4392-B1F8-B4DCEFBF3A5D}"/>
    <dgm:cxn modelId="{59C4009C-DA85-4A47-9099-339EB346798E}" type="presOf" srcId="{A2C83228-B6F6-4D38-A87E-A2122FC8CA91}" destId="{B74B2B19-6F38-4693-A0A5-35BE51C94233}" srcOrd="0" destOrd="1" presId="urn:microsoft.com/office/officeart/2005/8/layout/vList2"/>
    <dgm:cxn modelId="{958BDBCD-2187-4203-B545-3257C1C7B82A}" type="presOf" srcId="{CFDA7A46-4DD8-4E73-9C2D-867A3D12F8CE}" destId="{C08B6615-CDF0-4BFB-81D0-EBBAD0A20807}" srcOrd="0" destOrd="0" presId="urn:microsoft.com/office/officeart/2005/8/layout/vList2"/>
    <dgm:cxn modelId="{E7B714E0-9D7A-4684-8110-3F9D86DE4B14}" srcId="{CFDA7A46-4DD8-4E73-9C2D-867A3D12F8CE}" destId="{339ABD8C-8A64-418E-B824-6373AD57A8F2}" srcOrd="0" destOrd="0" parTransId="{383A32C4-E690-4457-92C6-89A734CD3C79}" sibTransId="{DD5FDF0E-DF79-4169-8426-33F7923E77B3}"/>
    <dgm:cxn modelId="{FEB36B1C-FA76-434F-B038-2487C348E969}" type="presParOf" srcId="{6A1EF237-AC53-4A34-8B34-BF81C2D245D3}" destId="{C08B6615-CDF0-4BFB-81D0-EBBAD0A20807}" srcOrd="0" destOrd="0" presId="urn:microsoft.com/office/officeart/2005/8/layout/vList2"/>
    <dgm:cxn modelId="{6896D717-2FF6-4650-94F4-49FF2E029958}" type="presParOf" srcId="{6A1EF237-AC53-4A34-8B34-BF81C2D245D3}" destId="{B74B2B19-6F38-4693-A0A5-35BE51C9423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82C8B9-5733-4696-89CD-B988E2914E4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DA7A46-4DD8-4E73-9C2D-867A3D12F8CE}">
      <dgm:prSet/>
      <dgm:spPr>
        <a:solidFill>
          <a:schemeClr val="accent3"/>
        </a:solidFill>
      </dgm:spPr>
      <dgm:t>
        <a:bodyPr/>
        <a:lstStyle/>
        <a:p>
          <a:r>
            <a:rPr lang="en-US"/>
            <a:t>Provisional Certification</a:t>
          </a:r>
        </a:p>
      </dgm:t>
    </dgm:pt>
    <dgm:pt modelId="{83A1F3D4-3B2A-44E7-B49A-F7C67B3761E3}" type="parTrans" cxnId="{F44BD001-DB65-4F78-AB8A-989CB10C8E7D}">
      <dgm:prSet/>
      <dgm:spPr/>
      <dgm:t>
        <a:bodyPr/>
        <a:lstStyle/>
        <a:p>
          <a:endParaRPr lang="en-US"/>
        </a:p>
      </dgm:t>
    </dgm:pt>
    <dgm:pt modelId="{C84AD6B5-061E-4E0E-B97A-761816ACCAD9}" type="sibTrans" cxnId="{F44BD001-DB65-4F78-AB8A-989CB10C8E7D}">
      <dgm:prSet/>
      <dgm:spPr/>
      <dgm:t>
        <a:bodyPr/>
        <a:lstStyle/>
        <a:p>
          <a:endParaRPr lang="en-US"/>
        </a:p>
      </dgm:t>
    </dgm:pt>
    <dgm:pt modelId="{339ABD8C-8A64-418E-B824-6373AD57A8F2}">
      <dgm:prSet/>
      <dgm:spPr/>
      <dgm:t>
        <a:bodyPr/>
        <a:lstStyle/>
        <a:p>
          <a:r>
            <a:rPr lang="en-US"/>
            <a:t>Not to exceed 1 year</a:t>
          </a:r>
        </a:p>
      </dgm:t>
    </dgm:pt>
    <dgm:pt modelId="{383A32C4-E690-4457-92C6-89A734CD3C79}" type="parTrans" cxnId="{E7B714E0-9D7A-4684-8110-3F9D86DE4B14}">
      <dgm:prSet/>
      <dgm:spPr/>
      <dgm:t>
        <a:bodyPr/>
        <a:lstStyle/>
        <a:p>
          <a:endParaRPr lang="en-US"/>
        </a:p>
      </dgm:t>
    </dgm:pt>
    <dgm:pt modelId="{DD5FDF0E-DF79-4169-8426-33F7923E77B3}" type="sibTrans" cxnId="{E7B714E0-9D7A-4684-8110-3F9D86DE4B14}">
      <dgm:prSet/>
      <dgm:spPr/>
      <dgm:t>
        <a:bodyPr/>
        <a:lstStyle/>
        <a:p>
          <a:endParaRPr lang="en-US"/>
        </a:p>
      </dgm:t>
    </dgm:pt>
    <dgm:pt modelId="{BF9415C5-7B59-452B-8286-17527174F0A2}">
      <dgm:prSet/>
      <dgm:spPr/>
      <dgm:t>
        <a:bodyPr/>
        <a:lstStyle/>
        <a:p>
          <a:r>
            <a:rPr lang="en-US"/>
            <a:t>Must be re-evaluated within 6 months of initial review</a:t>
          </a:r>
        </a:p>
      </dgm:t>
    </dgm:pt>
    <dgm:pt modelId="{2C0509FD-F234-49CE-9781-67F9B11D00EF}" type="parTrans" cxnId="{07A02482-43DD-44BF-9145-B90C4C1F2E8B}">
      <dgm:prSet/>
      <dgm:spPr/>
      <dgm:t>
        <a:bodyPr/>
        <a:lstStyle/>
        <a:p>
          <a:endParaRPr lang="en-US"/>
        </a:p>
      </dgm:t>
    </dgm:pt>
    <dgm:pt modelId="{FA9CEAA0-F531-4BFC-ABCA-76868F162138}" type="sibTrans" cxnId="{07A02482-43DD-44BF-9145-B90C4C1F2E8B}">
      <dgm:prSet/>
      <dgm:spPr/>
      <dgm:t>
        <a:bodyPr/>
        <a:lstStyle/>
        <a:p>
          <a:endParaRPr lang="en-US"/>
        </a:p>
      </dgm:t>
    </dgm:pt>
    <dgm:pt modelId="{C249E651-E24D-407E-896C-BB44141B7D77}">
      <dgm:prSet/>
      <dgm:spPr/>
      <dgm:t>
        <a:bodyPr/>
        <a:lstStyle/>
        <a:p>
          <a:r>
            <a:rPr lang="en-US"/>
            <a:t>At 6-month review, a decision can be made to remain provisionally certified for up to 6 months, grant full certification, or de-certify.</a:t>
          </a:r>
        </a:p>
      </dgm:t>
    </dgm:pt>
    <dgm:pt modelId="{B62958C5-A981-4897-B58A-9D5E2FA460DC}" type="parTrans" cxnId="{83F61C0C-D3EC-4395-939D-ADADCE954377}">
      <dgm:prSet/>
      <dgm:spPr/>
      <dgm:t>
        <a:bodyPr/>
        <a:lstStyle/>
        <a:p>
          <a:endParaRPr lang="en-US"/>
        </a:p>
      </dgm:t>
    </dgm:pt>
    <dgm:pt modelId="{3DD2BF09-7088-4599-B513-138171B2835A}" type="sibTrans" cxnId="{83F61C0C-D3EC-4395-939D-ADADCE954377}">
      <dgm:prSet/>
      <dgm:spPr/>
      <dgm:t>
        <a:bodyPr/>
        <a:lstStyle/>
        <a:p>
          <a:endParaRPr lang="en-US"/>
        </a:p>
      </dgm:t>
    </dgm:pt>
    <dgm:pt modelId="{8CFE1647-5EEB-4B8A-BAE0-DE924BBB4009}">
      <dgm:prSet/>
      <dgm:spPr/>
      <dgm:t>
        <a:bodyPr/>
        <a:lstStyle/>
        <a:p>
          <a:r>
            <a:rPr lang="en-US"/>
            <a:t>The local area is encouraged to re-evaluate a provisionally certified center as soon as the issues identified by the review team have been resolved.</a:t>
          </a:r>
        </a:p>
      </dgm:t>
    </dgm:pt>
    <dgm:pt modelId="{590331FC-978A-4376-A0BD-0EB567A631E7}" type="parTrans" cxnId="{B3DF5235-8573-4B96-B2E9-A2761A38D180}">
      <dgm:prSet/>
      <dgm:spPr/>
      <dgm:t>
        <a:bodyPr/>
        <a:lstStyle/>
        <a:p>
          <a:endParaRPr lang="en-US"/>
        </a:p>
      </dgm:t>
    </dgm:pt>
    <dgm:pt modelId="{E52BB44E-79FB-4645-A7C8-58FC0F38E116}" type="sibTrans" cxnId="{B3DF5235-8573-4B96-B2E9-A2761A38D180}">
      <dgm:prSet/>
      <dgm:spPr/>
      <dgm:t>
        <a:bodyPr/>
        <a:lstStyle/>
        <a:p>
          <a:endParaRPr lang="en-US"/>
        </a:p>
      </dgm:t>
    </dgm:pt>
    <dgm:pt modelId="{6A1EF237-AC53-4A34-8B34-BF81C2D245D3}" type="pres">
      <dgm:prSet presAssocID="{3F82C8B9-5733-4696-89CD-B988E2914E4F}" presName="linear" presStyleCnt="0">
        <dgm:presLayoutVars>
          <dgm:animLvl val="lvl"/>
          <dgm:resizeHandles val="exact"/>
        </dgm:presLayoutVars>
      </dgm:prSet>
      <dgm:spPr/>
    </dgm:pt>
    <dgm:pt modelId="{C08B6615-CDF0-4BFB-81D0-EBBAD0A20807}" type="pres">
      <dgm:prSet presAssocID="{CFDA7A46-4DD8-4E73-9C2D-867A3D12F8CE}" presName="parentText" presStyleLbl="node1" presStyleIdx="0" presStyleCnt="1">
        <dgm:presLayoutVars>
          <dgm:chMax val="0"/>
          <dgm:bulletEnabled val="1"/>
        </dgm:presLayoutVars>
      </dgm:prSet>
      <dgm:spPr/>
    </dgm:pt>
    <dgm:pt modelId="{B74B2B19-6F38-4693-A0A5-35BE51C94233}" type="pres">
      <dgm:prSet presAssocID="{CFDA7A46-4DD8-4E73-9C2D-867A3D12F8CE}" presName="childText" presStyleLbl="revTx" presStyleIdx="0" presStyleCnt="1">
        <dgm:presLayoutVars>
          <dgm:bulletEnabled val="1"/>
        </dgm:presLayoutVars>
      </dgm:prSet>
      <dgm:spPr/>
    </dgm:pt>
  </dgm:ptLst>
  <dgm:cxnLst>
    <dgm:cxn modelId="{F44BD001-DB65-4F78-AB8A-989CB10C8E7D}" srcId="{3F82C8B9-5733-4696-89CD-B988E2914E4F}" destId="{CFDA7A46-4DD8-4E73-9C2D-867A3D12F8CE}" srcOrd="0" destOrd="0" parTransId="{83A1F3D4-3B2A-44E7-B49A-F7C67B3761E3}" sibTransId="{C84AD6B5-061E-4E0E-B97A-761816ACCAD9}"/>
    <dgm:cxn modelId="{83F61C0C-D3EC-4395-939D-ADADCE954377}" srcId="{BF9415C5-7B59-452B-8286-17527174F0A2}" destId="{C249E651-E24D-407E-896C-BB44141B7D77}" srcOrd="0" destOrd="0" parTransId="{B62958C5-A981-4897-B58A-9D5E2FA460DC}" sibTransId="{3DD2BF09-7088-4599-B513-138171B2835A}"/>
    <dgm:cxn modelId="{7F1ABC33-4373-4374-970B-90EC013F68F8}" type="presOf" srcId="{C249E651-E24D-407E-896C-BB44141B7D77}" destId="{B74B2B19-6F38-4693-A0A5-35BE51C94233}" srcOrd="0" destOrd="2" presId="urn:microsoft.com/office/officeart/2005/8/layout/vList2"/>
    <dgm:cxn modelId="{3CDF5B34-A322-4D04-B407-76A5451A03CF}" type="presOf" srcId="{3F82C8B9-5733-4696-89CD-B988E2914E4F}" destId="{6A1EF237-AC53-4A34-8B34-BF81C2D245D3}" srcOrd="0" destOrd="0" presId="urn:microsoft.com/office/officeart/2005/8/layout/vList2"/>
    <dgm:cxn modelId="{B3DF5235-8573-4B96-B2E9-A2761A38D180}" srcId="{CFDA7A46-4DD8-4E73-9C2D-867A3D12F8CE}" destId="{8CFE1647-5EEB-4B8A-BAE0-DE924BBB4009}" srcOrd="2" destOrd="0" parTransId="{590331FC-978A-4376-A0BD-0EB567A631E7}" sibTransId="{E52BB44E-79FB-4645-A7C8-58FC0F38E116}"/>
    <dgm:cxn modelId="{9BF11642-8C0E-4372-BEF4-BDD8A6B94AA0}" type="presOf" srcId="{339ABD8C-8A64-418E-B824-6373AD57A8F2}" destId="{B74B2B19-6F38-4693-A0A5-35BE51C94233}" srcOrd="0" destOrd="0" presId="urn:microsoft.com/office/officeart/2005/8/layout/vList2"/>
    <dgm:cxn modelId="{EE994865-1346-4444-849B-543496158A7D}" type="presOf" srcId="{BF9415C5-7B59-452B-8286-17527174F0A2}" destId="{B74B2B19-6F38-4693-A0A5-35BE51C94233}" srcOrd="0" destOrd="1" presId="urn:microsoft.com/office/officeart/2005/8/layout/vList2"/>
    <dgm:cxn modelId="{07A02482-43DD-44BF-9145-B90C4C1F2E8B}" srcId="{CFDA7A46-4DD8-4E73-9C2D-867A3D12F8CE}" destId="{BF9415C5-7B59-452B-8286-17527174F0A2}" srcOrd="1" destOrd="0" parTransId="{2C0509FD-F234-49CE-9781-67F9B11D00EF}" sibTransId="{FA9CEAA0-F531-4BFC-ABCA-76868F162138}"/>
    <dgm:cxn modelId="{F0D4029E-CD32-4F17-8605-0219381D93A5}" type="presOf" srcId="{8CFE1647-5EEB-4B8A-BAE0-DE924BBB4009}" destId="{B74B2B19-6F38-4693-A0A5-35BE51C94233}" srcOrd="0" destOrd="3" presId="urn:microsoft.com/office/officeart/2005/8/layout/vList2"/>
    <dgm:cxn modelId="{958BDBCD-2187-4203-B545-3257C1C7B82A}" type="presOf" srcId="{CFDA7A46-4DD8-4E73-9C2D-867A3D12F8CE}" destId="{C08B6615-CDF0-4BFB-81D0-EBBAD0A20807}" srcOrd="0" destOrd="0" presId="urn:microsoft.com/office/officeart/2005/8/layout/vList2"/>
    <dgm:cxn modelId="{E7B714E0-9D7A-4684-8110-3F9D86DE4B14}" srcId="{CFDA7A46-4DD8-4E73-9C2D-867A3D12F8CE}" destId="{339ABD8C-8A64-418E-B824-6373AD57A8F2}" srcOrd="0" destOrd="0" parTransId="{383A32C4-E690-4457-92C6-89A734CD3C79}" sibTransId="{DD5FDF0E-DF79-4169-8426-33F7923E77B3}"/>
    <dgm:cxn modelId="{FEB36B1C-FA76-434F-B038-2487C348E969}" type="presParOf" srcId="{6A1EF237-AC53-4A34-8B34-BF81C2D245D3}" destId="{C08B6615-CDF0-4BFB-81D0-EBBAD0A20807}" srcOrd="0" destOrd="0" presId="urn:microsoft.com/office/officeart/2005/8/layout/vList2"/>
    <dgm:cxn modelId="{6896D717-2FF6-4650-94F4-49FF2E029958}" type="presParOf" srcId="{6A1EF237-AC53-4A34-8B34-BF81C2D245D3}" destId="{B74B2B19-6F38-4693-A0A5-35BE51C9423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82C8B9-5733-4696-89CD-B988E2914E4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DA7A46-4DD8-4E73-9C2D-867A3D12F8CE}">
      <dgm:prSet/>
      <dgm:spPr>
        <a:solidFill>
          <a:schemeClr val="accent4"/>
        </a:solidFill>
      </dgm:spPr>
      <dgm:t>
        <a:bodyPr/>
        <a:lstStyle/>
        <a:p>
          <a:r>
            <a:rPr lang="en-US"/>
            <a:t>Not Certified / Decertified</a:t>
          </a:r>
        </a:p>
      </dgm:t>
    </dgm:pt>
    <dgm:pt modelId="{83A1F3D4-3B2A-44E7-B49A-F7C67B3761E3}" type="parTrans" cxnId="{F44BD001-DB65-4F78-AB8A-989CB10C8E7D}">
      <dgm:prSet/>
      <dgm:spPr/>
      <dgm:t>
        <a:bodyPr/>
        <a:lstStyle/>
        <a:p>
          <a:endParaRPr lang="en-US"/>
        </a:p>
      </dgm:t>
    </dgm:pt>
    <dgm:pt modelId="{C84AD6B5-061E-4E0E-B97A-761816ACCAD9}" type="sibTrans" cxnId="{F44BD001-DB65-4F78-AB8A-989CB10C8E7D}">
      <dgm:prSet/>
      <dgm:spPr/>
      <dgm:t>
        <a:bodyPr/>
        <a:lstStyle/>
        <a:p>
          <a:endParaRPr lang="en-US"/>
        </a:p>
      </dgm:t>
    </dgm:pt>
    <dgm:pt modelId="{339ABD8C-8A64-418E-B824-6373AD57A8F2}">
      <dgm:prSet/>
      <dgm:spPr/>
      <dgm:t>
        <a:bodyPr/>
        <a:lstStyle/>
        <a:p>
          <a:r>
            <a:rPr lang="en-US">
              <a:cs typeface="Calibri"/>
            </a:rPr>
            <a:t>A 3-month corrective action plan to either achieve provisional certification or to close/transition service to another center must be submitted to SWDB.</a:t>
          </a:r>
          <a:endParaRPr lang="en-US"/>
        </a:p>
      </dgm:t>
    </dgm:pt>
    <dgm:pt modelId="{383A32C4-E690-4457-92C6-89A734CD3C79}" type="parTrans" cxnId="{E7B714E0-9D7A-4684-8110-3F9D86DE4B14}">
      <dgm:prSet/>
      <dgm:spPr/>
      <dgm:t>
        <a:bodyPr/>
        <a:lstStyle/>
        <a:p>
          <a:endParaRPr lang="en-US"/>
        </a:p>
      </dgm:t>
    </dgm:pt>
    <dgm:pt modelId="{DD5FDF0E-DF79-4169-8426-33F7923E77B3}" type="sibTrans" cxnId="{E7B714E0-9D7A-4684-8110-3F9D86DE4B14}">
      <dgm:prSet/>
      <dgm:spPr/>
      <dgm:t>
        <a:bodyPr/>
        <a:lstStyle/>
        <a:p>
          <a:endParaRPr lang="en-US"/>
        </a:p>
      </dgm:t>
    </dgm:pt>
    <dgm:pt modelId="{121F744F-5C39-4CC5-96E7-E97F60C4340C}">
      <dgm:prSet/>
      <dgm:spPr/>
      <dgm:t>
        <a:bodyPr/>
        <a:lstStyle/>
        <a:p>
          <a:r>
            <a:rPr lang="en-US">
              <a:cs typeface="Calibri"/>
            </a:rPr>
            <a:t>Center must achieve </a:t>
          </a:r>
          <a:r>
            <a:rPr lang="en-US" u="sng">
              <a:cs typeface="Calibri"/>
            </a:rPr>
            <a:t>full</a:t>
          </a:r>
          <a:r>
            <a:rPr lang="en-US">
              <a:cs typeface="Calibri"/>
            </a:rPr>
            <a:t> certification within 6 months of being not certified/de-certified</a:t>
          </a:r>
        </a:p>
      </dgm:t>
    </dgm:pt>
    <dgm:pt modelId="{BEAE9C4B-52A2-4B08-A69B-8DB837897F66}" type="parTrans" cxnId="{F510768B-1BB3-46AC-AEBC-33AA74710C08}">
      <dgm:prSet/>
      <dgm:spPr/>
      <dgm:t>
        <a:bodyPr/>
        <a:lstStyle/>
        <a:p>
          <a:endParaRPr lang="en-US"/>
        </a:p>
      </dgm:t>
    </dgm:pt>
    <dgm:pt modelId="{2AC0FE2E-28F9-41F1-82C4-1D7B870AA349}" type="sibTrans" cxnId="{F510768B-1BB3-46AC-AEBC-33AA74710C08}">
      <dgm:prSet/>
      <dgm:spPr/>
      <dgm:t>
        <a:bodyPr/>
        <a:lstStyle/>
        <a:p>
          <a:endParaRPr lang="en-US"/>
        </a:p>
      </dgm:t>
    </dgm:pt>
    <dgm:pt modelId="{AA4641F1-9406-4921-83A6-CAAEA96F4409}">
      <dgm:prSet/>
      <dgm:spPr/>
      <dgm:t>
        <a:bodyPr/>
        <a:lstStyle/>
        <a:p>
          <a:r>
            <a:rPr lang="en-US">
              <a:cs typeface="Calibri"/>
            </a:rPr>
            <a:t>State core partners will be available to consult on corrective action and provide technical assistance throughout 6-month period.</a:t>
          </a:r>
        </a:p>
      </dgm:t>
    </dgm:pt>
    <dgm:pt modelId="{E88AA071-6FBC-4658-BB54-B06D141B0017}" type="parTrans" cxnId="{287861F9-E720-49B6-9866-C065396354A6}">
      <dgm:prSet/>
      <dgm:spPr/>
      <dgm:t>
        <a:bodyPr/>
        <a:lstStyle/>
        <a:p>
          <a:endParaRPr lang="en-US"/>
        </a:p>
      </dgm:t>
    </dgm:pt>
    <dgm:pt modelId="{3324E60F-60CB-4D7E-B9B5-AE5894030AB2}" type="sibTrans" cxnId="{287861F9-E720-49B6-9866-C065396354A6}">
      <dgm:prSet/>
      <dgm:spPr/>
      <dgm:t>
        <a:bodyPr/>
        <a:lstStyle/>
        <a:p>
          <a:endParaRPr lang="en-US"/>
        </a:p>
      </dgm:t>
    </dgm:pt>
    <dgm:pt modelId="{6A1EF237-AC53-4A34-8B34-BF81C2D245D3}" type="pres">
      <dgm:prSet presAssocID="{3F82C8B9-5733-4696-89CD-B988E2914E4F}" presName="linear" presStyleCnt="0">
        <dgm:presLayoutVars>
          <dgm:animLvl val="lvl"/>
          <dgm:resizeHandles val="exact"/>
        </dgm:presLayoutVars>
      </dgm:prSet>
      <dgm:spPr/>
    </dgm:pt>
    <dgm:pt modelId="{C08B6615-CDF0-4BFB-81D0-EBBAD0A20807}" type="pres">
      <dgm:prSet presAssocID="{CFDA7A46-4DD8-4E73-9C2D-867A3D12F8CE}" presName="parentText" presStyleLbl="node1" presStyleIdx="0" presStyleCnt="1">
        <dgm:presLayoutVars>
          <dgm:chMax val="0"/>
          <dgm:bulletEnabled val="1"/>
        </dgm:presLayoutVars>
      </dgm:prSet>
      <dgm:spPr/>
    </dgm:pt>
    <dgm:pt modelId="{B74B2B19-6F38-4693-A0A5-35BE51C94233}" type="pres">
      <dgm:prSet presAssocID="{CFDA7A46-4DD8-4E73-9C2D-867A3D12F8CE}" presName="childText" presStyleLbl="revTx" presStyleIdx="0" presStyleCnt="1">
        <dgm:presLayoutVars>
          <dgm:bulletEnabled val="1"/>
        </dgm:presLayoutVars>
      </dgm:prSet>
      <dgm:spPr/>
    </dgm:pt>
  </dgm:ptLst>
  <dgm:cxnLst>
    <dgm:cxn modelId="{F44BD001-DB65-4F78-AB8A-989CB10C8E7D}" srcId="{3F82C8B9-5733-4696-89CD-B988E2914E4F}" destId="{CFDA7A46-4DD8-4E73-9C2D-867A3D12F8CE}" srcOrd="0" destOrd="0" parTransId="{83A1F3D4-3B2A-44E7-B49A-F7C67B3761E3}" sibTransId="{C84AD6B5-061E-4E0E-B97A-761816ACCAD9}"/>
    <dgm:cxn modelId="{3CDF5B34-A322-4D04-B407-76A5451A03CF}" type="presOf" srcId="{3F82C8B9-5733-4696-89CD-B988E2914E4F}" destId="{6A1EF237-AC53-4A34-8B34-BF81C2D245D3}" srcOrd="0" destOrd="0" presId="urn:microsoft.com/office/officeart/2005/8/layout/vList2"/>
    <dgm:cxn modelId="{9BF11642-8C0E-4372-BEF4-BDD8A6B94AA0}" type="presOf" srcId="{339ABD8C-8A64-418E-B824-6373AD57A8F2}" destId="{B74B2B19-6F38-4693-A0A5-35BE51C94233}" srcOrd="0" destOrd="0" presId="urn:microsoft.com/office/officeart/2005/8/layout/vList2"/>
    <dgm:cxn modelId="{F510768B-1BB3-46AC-AEBC-33AA74710C08}" srcId="{CFDA7A46-4DD8-4E73-9C2D-867A3D12F8CE}" destId="{121F744F-5C39-4CC5-96E7-E97F60C4340C}" srcOrd="1" destOrd="0" parTransId="{BEAE9C4B-52A2-4B08-A69B-8DB837897F66}" sibTransId="{2AC0FE2E-28F9-41F1-82C4-1D7B870AA349}"/>
    <dgm:cxn modelId="{E9768AC3-A701-48B3-9F2D-7D8A38080A1C}" type="presOf" srcId="{AA4641F1-9406-4921-83A6-CAAEA96F4409}" destId="{B74B2B19-6F38-4693-A0A5-35BE51C94233}" srcOrd="0" destOrd="2" presId="urn:microsoft.com/office/officeart/2005/8/layout/vList2"/>
    <dgm:cxn modelId="{958BDBCD-2187-4203-B545-3257C1C7B82A}" type="presOf" srcId="{CFDA7A46-4DD8-4E73-9C2D-867A3D12F8CE}" destId="{C08B6615-CDF0-4BFB-81D0-EBBAD0A20807}" srcOrd="0" destOrd="0" presId="urn:microsoft.com/office/officeart/2005/8/layout/vList2"/>
    <dgm:cxn modelId="{C60665D4-13BF-4D02-BD15-35B9D942C059}" type="presOf" srcId="{121F744F-5C39-4CC5-96E7-E97F60C4340C}" destId="{B74B2B19-6F38-4693-A0A5-35BE51C94233}" srcOrd="0" destOrd="1" presId="urn:microsoft.com/office/officeart/2005/8/layout/vList2"/>
    <dgm:cxn modelId="{E7B714E0-9D7A-4684-8110-3F9D86DE4B14}" srcId="{CFDA7A46-4DD8-4E73-9C2D-867A3D12F8CE}" destId="{339ABD8C-8A64-418E-B824-6373AD57A8F2}" srcOrd="0" destOrd="0" parTransId="{383A32C4-E690-4457-92C6-89A734CD3C79}" sibTransId="{DD5FDF0E-DF79-4169-8426-33F7923E77B3}"/>
    <dgm:cxn modelId="{287861F9-E720-49B6-9866-C065396354A6}" srcId="{CFDA7A46-4DD8-4E73-9C2D-867A3D12F8CE}" destId="{AA4641F1-9406-4921-83A6-CAAEA96F4409}" srcOrd="2" destOrd="0" parTransId="{E88AA071-6FBC-4658-BB54-B06D141B0017}" sibTransId="{3324E60F-60CB-4D7E-B9B5-AE5894030AB2}"/>
    <dgm:cxn modelId="{FEB36B1C-FA76-434F-B038-2487C348E969}" type="presParOf" srcId="{6A1EF237-AC53-4A34-8B34-BF81C2D245D3}" destId="{C08B6615-CDF0-4BFB-81D0-EBBAD0A20807}" srcOrd="0" destOrd="0" presId="urn:microsoft.com/office/officeart/2005/8/layout/vList2"/>
    <dgm:cxn modelId="{6896D717-2FF6-4650-94F4-49FF2E029958}" type="presParOf" srcId="{6A1EF237-AC53-4A34-8B34-BF81C2D245D3}" destId="{B74B2B19-6F38-4693-A0A5-35BE51C9423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C9C4FD-DF39-473A-9B96-6B341D0AE98A}"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2C98394B-D77B-4C98-99B4-4C1B7FA92441}">
      <dgm:prSet/>
      <dgm:spPr/>
      <dgm:t>
        <a:bodyPr/>
        <a:lstStyle/>
        <a:p>
          <a:pPr>
            <a:lnSpc>
              <a:spcPct val="100000"/>
            </a:lnSpc>
          </a:pPr>
          <a:r>
            <a:rPr lang="en-US" b="1"/>
            <a:t>Yes/No Standards for each category</a:t>
          </a:r>
        </a:p>
      </dgm:t>
    </dgm:pt>
    <dgm:pt modelId="{E9925399-0615-4285-AA90-D5F7A3FCE755}" type="parTrans" cxnId="{E7354033-B6FC-4D5B-9EBC-6AE3DED3E7CD}">
      <dgm:prSet/>
      <dgm:spPr/>
      <dgm:t>
        <a:bodyPr/>
        <a:lstStyle/>
        <a:p>
          <a:endParaRPr lang="en-US"/>
        </a:p>
      </dgm:t>
    </dgm:pt>
    <dgm:pt modelId="{F7E14602-6E8A-4D34-921F-74096230F0E6}" type="sibTrans" cxnId="{E7354033-B6FC-4D5B-9EBC-6AE3DED3E7CD}">
      <dgm:prSet/>
      <dgm:spPr/>
      <dgm:t>
        <a:bodyPr/>
        <a:lstStyle/>
        <a:p>
          <a:endParaRPr lang="en-US"/>
        </a:p>
      </dgm:t>
    </dgm:pt>
    <dgm:pt modelId="{4FC351D3-8340-46A5-886D-239F9D3D23E5}">
      <dgm:prSet custT="1"/>
      <dgm:spPr/>
      <dgm:t>
        <a:bodyPr/>
        <a:lstStyle/>
        <a:p>
          <a:pPr>
            <a:lnSpc>
              <a:spcPct val="100000"/>
            </a:lnSpc>
          </a:pPr>
          <a:r>
            <a:rPr lang="en-US" sz="1800" b="1"/>
            <a:t>Continuous Improvement</a:t>
          </a:r>
          <a:endParaRPr lang="en-US" sz="1800"/>
        </a:p>
      </dgm:t>
    </dgm:pt>
    <dgm:pt modelId="{CD470A3E-63CE-44C5-B95F-F38E88C18F22}" type="parTrans" cxnId="{90B4845A-E1A6-46E7-9A2B-903191CD0420}">
      <dgm:prSet/>
      <dgm:spPr/>
      <dgm:t>
        <a:bodyPr/>
        <a:lstStyle/>
        <a:p>
          <a:endParaRPr lang="en-US"/>
        </a:p>
      </dgm:t>
    </dgm:pt>
    <dgm:pt modelId="{BD7738CA-A221-4588-A007-A47C41743DEA}" type="sibTrans" cxnId="{90B4845A-E1A6-46E7-9A2B-903191CD0420}">
      <dgm:prSet/>
      <dgm:spPr/>
      <dgm:t>
        <a:bodyPr/>
        <a:lstStyle/>
        <a:p>
          <a:endParaRPr lang="en-US"/>
        </a:p>
      </dgm:t>
    </dgm:pt>
    <dgm:pt modelId="{10DB79A7-1621-46BB-BE5C-253D49350038}">
      <dgm:prSet custT="1"/>
      <dgm:spPr/>
      <dgm:t>
        <a:bodyPr/>
        <a:lstStyle/>
        <a:p>
          <a:pPr>
            <a:lnSpc>
              <a:spcPct val="100000"/>
            </a:lnSpc>
          </a:pPr>
          <a:r>
            <a:rPr lang="en-US" sz="1800" b="1"/>
            <a:t>Effectiveness</a:t>
          </a:r>
          <a:endParaRPr lang="en-US" sz="1800"/>
        </a:p>
      </dgm:t>
    </dgm:pt>
    <dgm:pt modelId="{A7B85408-6207-4839-8D49-B2EB6CC1189C}" type="parTrans" cxnId="{9B21027B-56DC-4ED7-8A91-AEC204A2B497}">
      <dgm:prSet/>
      <dgm:spPr/>
      <dgm:t>
        <a:bodyPr/>
        <a:lstStyle/>
        <a:p>
          <a:endParaRPr lang="en-US"/>
        </a:p>
      </dgm:t>
    </dgm:pt>
    <dgm:pt modelId="{D08CD075-6EEA-4338-934E-348FFB1868D1}" type="sibTrans" cxnId="{9B21027B-56DC-4ED7-8A91-AEC204A2B497}">
      <dgm:prSet/>
      <dgm:spPr/>
      <dgm:t>
        <a:bodyPr/>
        <a:lstStyle/>
        <a:p>
          <a:endParaRPr lang="en-US"/>
        </a:p>
      </dgm:t>
    </dgm:pt>
    <dgm:pt modelId="{D1BC3EB1-DE2B-4308-B3CA-DE26256FE20B}">
      <dgm:prSet custT="1"/>
      <dgm:spPr/>
      <dgm:t>
        <a:bodyPr/>
        <a:lstStyle/>
        <a:p>
          <a:pPr>
            <a:lnSpc>
              <a:spcPct val="100000"/>
            </a:lnSpc>
          </a:pPr>
          <a:r>
            <a:rPr lang="en-US" sz="1800" b="1"/>
            <a:t>Physical &amp; Programmatic Accessibility</a:t>
          </a:r>
          <a:endParaRPr lang="en-US" sz="1800"/>
        </a:p>
      </dgm:t>
    </dgm:pt>
    <dgm:pt modelId="{70ADDA0E-9E9D-45AA-AC9B-7725792FBCD6}" type="parTrans" cxnId="{9170320E-C73A-44BF-91E4-4D379EBA1DF6}">
      <dgm:prSet/>
      <dgm:spPr/>
      <dgm:t>
        <a:bodyPr/>
        <a:lstStyle/>
        <a:p>
          <a:endParaRPr lang="en-US"/>
        </a:p>
      </dgm:t>
    </dgm:pt>
    <dgm:pt modelId="{8AD3B445-81B0-400B-97A2-0C19DB22663B}" type="sibTrans" cxnId="{9170320E-C73A-44BF-91E4-4D379EBA1DF6}">
      <dgm:prSet/>
      <dgm:spPr/>
      <dgm:t>
        <a:bodyPr/>
        <a:lstStyle/>
        <a:p>
          <a:endParaRPr lang="en-US"/>
        </a:p>
      </dgm:t>
    </dgm:pt>
    <dgm:pt modelId="{DAA1E3B7-A6B0-480B-8636-152C2298D6DF}">
      <dgm:prSet/>
      <dgm:spPr/>
      <dgm:t>
        <a:bodyPr/>
        <a:lstStyle/>
        <a:p>
          <a:pPr>
            <a:lnSpc>
              <a:spcPct val="100000"/>
            </a:lnSpc>
          </a:pPr>
          <a:r>
            <a:rPr lang="en-US" b="1"/>
            <a:t>Evaluation team members will individually score each standard.</a:t>
          </a:r>
          <a:endParaRPr lang="en-US"/>
        </a:p>
      </dgm:t>
    </dgm:pt>
    <dgm:pt modelId="{1BF2B05C-B721-48FF-AAB8-0EF6612847F4}" type="parTrans" cxnId="{F5B1DA64-2A88-48B3-9FEE-7C3A896F7ED6}">
      <dgm:prSet/>
      <dgm:spPr/>
      <dgm:t>
        <a:bodyPr/>
        <a:lstStyle/>
        <a:p>
          <a:endParaRPr lang="en-US"/>
        </a:p>
      </dgm:t>
    </dgm:pt>
    <dgm:pt modelId="{91253B2C-C6E3-4121-BD2E-A43262413774}" type="sibTrans" cxnId="{F5B1DA64-2A88-48B3-9FEE-7C3A896F7ED6}">
      <dgm:prSet/>
      <dgm:spPr/>
      <dgm:t>
        <a:bodyPr/>
        <a:lstStyle/>
        <a:p>
          <a:endParaRPr lang="en-US"/>
        </a:p>
      </dgm:t>
    </dgm:pt>
    <dgm:pt modelId="{1EC635B7-BFB0-4749-A441-01D670842725}">
      <dgm:prSet/>
      <dgm:spPr/>
      <dgm:t>
        <a:bodyPr/>
        <a:lstStyle/>
        <a:p>
          <a:pPr>
            <a:lnSpc>
              <a:spcPct val="100000"/>
            </a:lnSpc>
          </a:pPr>
          <a:r>
            <a:rPr lang="en-US" b="1"/>
            <a:t>Final determination for the category will be based on the number of standards successfully achieved.</a:t>
          </a:r>
          <a:endParaRPr lang="en-US"/>
        </a:p>
      </dgm:t>
    </dgm:pt>
    <dgm:pt modelId="{3E67E9AF-3F26-4759-B0E4-BF185D75B0CE}" type="parTrans" cxnId="{5006E624-DB7C-480B-9366-44833021DAC1}">
      <dgm:prSet/>
      <dgm:spPr/>
      <dgm:t>
        <a:bodyPr/>
        <a:lstStyle/>
        <a:p>
          <a:endParaRPr lang="en-US"/>
        </a:p>
      </dgm:t>
    </dgm:pt>
    <dgm:pt modelId="{BEECD4AC-F180-404F-B9B6-E393DE52C50C}" type="sibTrans" cxnId="{5006E624-DB7C-480B-9366-44833021DAC1}">
      <dgm:prSet/>
      <dgm:spPr/>
      <dgm:t>
        <a:bodyPr/>
        <a:lstStyle/>
        <a:p>
          <a:endParaRPr lang="en-US"/>
        </a:p>
      </dgm:t>
    </dgm:pt>
    <dgm:pt modelId="{275C20F7-493F-4BA5-A16B-E98FD66DD9DD}">
      <dgm:prSet/>
      <dgm:spPr/>
      <dgm:t>
        <a:bodyPr/>
        <a:lstStyle/>
        <a:p>
          <a:pPr>
            <a:lnSpc>
              <a:spcPct val="100000"/>
            </a:lnSpc>
          </a:pPr>
          <a:r>
            <a:rPr lang="en-US" b="1"/>
            <a:t>The evaluation team must reach a consensus on the category decision for the determination of certification status.</a:t>
          </a:r>
          <a:endParaRPr lang="en-US"/>
        </a:p>
      </dgm:t>
    </dgm:pt>
    <dgm:pt modelId="{734ECA54-A649-4E6A-8F80-9CCCCAF85BC9}" type="parTrans" cxnId="{C327BEE3-321E-4C16-AEC3-7B236DE53DF7}">
      <dgm:prSet/>
      <dgm:spPr/>
      <dgm:t>
        <a:bodyPr/>
        <a:lstStyle/>
        <a:p>
          <a:endParaRPr lang="en-US"/>
        </a:p>
      </dgm:t>
    </dgm:pt>
    <dgm:pt modelId="{790A6B05-1CC4-4DF8-8AC0-F7E9CCA2B6D9}" type="sibTrans" cxnId="{C327BEE3-321E-4C16-AEC3-7B236DE53DF7}">
      <dgm:prSet/>
      <dgm:spPr/>
      <dgm:t>
        <a:bodyPr/>
        <a:lstStyle/>
        <a:p>
          <a:endParaRPr lang="en-US"/>
        </a:p>
      </dgm:t>
    </dgm:pt>
    <dgm:pt modelId="{D88EE9C2-0147-4AC8-ABAC-B0D1D0DF55FC}" type="pres">
      <dgm:prSet presAssocID="{E5C9C4FD-DF39-473A-9B96-6B341D0AE98A}" presName="root" presStyleCnt="0">
        <dgm:presLayoutVars>
          <dgm:dir/>
          <dgm:resizeHandles val="exact"/>
        </dgm:presLayoutVars>
      </dgm:prSet>
      <dgm:spPr/>
    </dgm:pt>
    <dgm:pt modelId="{B6B07B0C-E771-4553-A953-6312535DDC80}" type="pres">
      <dgm:prSet presAssocID="{2C98394B-D77B-4C98-99B4-4C1B7FA92441}" presName="compNode" presStyleCnt="0"/>
      <dgm:spPr/>
    </dgm:pt>
    <dgm:pt modelId="{4AB2474C-70F4-4829-A642-279621830D7F}" type="pres">
      <dgm:prSet presAssocID="{2C98394B-D77B-4C98-99B4-4C1B7FA92441}" presName="bgRect" presStyleLbl="bgShp" presStyleIdx="0" presStyleCnt="4"/>
      <dgm:spPr/>
    </dgm:pt>
    <dgm:pt modelId="{FA1406F4-602B-48B8-ADD2-68D0AAEEA911}" type="pres">
      <dgm:prSet presAssocID="{2C98394B-D77B-4C98-99B4-4C1B7FA924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FAFAE44F-9C07-4C33-8EC5-440761386B8D}" type="pres">
      <dgm:prSet presAssocID="{2C98394B-D77B-4C98-99B4-4C1B7FA92441}" presName="spaceRect" presStyleCnt="0"/>
      <dgm:spPr/>
    </dgm:pt>
    <dgm:pt modelId="{FA32F15B-4B06-4123-84FA-9FF4FBB2688D}" type="pres">
      <dgm:prSet presAssocID="{2C98394B-D77B-4C98-99B4-4C1B7FA92441}" presName="parTx" presStyleLbl="revTx" presStyleIdx="0" presStyleCnt="5">
        <dgm:presLayoutVars>
          <dgm:chMax val="0"/>
          <dgm:chPref val="0"/>
        </dgm:presLayoutVars>
      </dgm:prSet>
      <dgm:spPr/>
    </dgm:pt>
    <dgm:pt modelId="{8A26B137-42B7-43EC-9C6E-84B0D7793A4F}" type="pres">
      <dgm:prSet presAssocID="{2C98394B-D77B-4C98-99B4-4C1B7FA92441}" presName="desTx" presStyleLbl="revTx" presStyleIdx="1" presStyleCnt="5">
        <dgm:presLayoutVars/>
      </dgm:prSet>
      <dgm:spPr/>
    </dgm:pt>
    <dgm:pt modelId="{A50D15B4-AA74-45AB-8FA0-4BE1673E1205}" type="pres">
      <dgm:prSet presAssocID="{F7E14602-6E8A-4D34-921F-74096230F0E6}" presName="sibTrans" presStyleCnt="0"/>
      <dgm:spPr/>
    </dgm:pt>
    <dgm:pt modelId="{8DA8BAAF-5805-41BA-8BB4-65E24C33F1D1}" type="pres">
      <dgm:prSet presAssocID="{DAA1E3B7-A6B0-480B-8636-152C2298D6DF}" presName="compNode" presStyleCnt="0"/>
      <dgm:spPr/>
    </dgm:pt>
    <dgm:pt modelId="{D0029028-5FC5-491C-A93A-A9FA86B2F2AF}" type="pres">
      <dgm:prSet presAssocID="{DAA1E3B7-A6B0-480B-8636-152C2298D6DF}" presName="bgRect" presStyleLbl="bgShp" presStyleIdx="1" presStyleCnt="4"/>
      <dgm:spPr/>
    </dgm:pt>
    <dgm:pt modelId="{37ADBD1C-E86D-4262-B947-8391FC8CD44F}" type="pres">
      <dgm:prSet presAssocID="{DAA1E3B7-A6B0-480B-8636-152C2298D6D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F4C6BF9A-AA30-4ACF-8840-A67EF212CEBE}" type="pres">
      <dgm:prSet presAssocID="{DAA1E3B7-A6B0-480B-8636-152C2298D6DF}" presName="spaceRect" presStyleCnt="0"/>
      <dgm:spPr/>
    </dgm:pt>
    <dgm:pt modelId="{40F53496-993C-4E96-9E74-E9EB7C58D57C}" type="pres">
      <dgm:prSet presAssocID="{DAA1E3B7-A6B0-480B-8636-152C2298D6DF}" presName="parTx" presStyleLbl="revTx" presStyleIdx="2" presStyleCnt="5">
        <dgm:presLayoutVars>
          <dgm:chMax val="0"/>
          <dgm:chPref val="0"/>
        </dgm:presLayoutVars>
      </dgm:prSet>
      <dgm:spPr/>
    </dgm:pt>
    <dgm:pt modelId="{A69AE9F4-882E-46B9-8D6E-8C471C6E37E1}" type="pres">
      <dgm:prSet presAssocID="{91253B2C-C6E3-4121-BD2E-A43262413774}" presName="sibTrans" presStyleCnt="0"/>
      <dgm:spPr/>
    </dgm:pt>
    <dgm:pt modelId="{02AE357D-BC10-43F5-A4A8-F6FA5FC30ECD}" type="pres">
      <dgm:prSet presAssocID="{1EC635B7-BFB0-4749-A441-01D670842725}" presName="compNode" presStyleCnt="0"/>
      <dgm:spPr/>
    </dgm:pt>
    <dgm:pt modelId="{5108A503-281D-4ED2-AF50-BCF816C733BC}" type="pres">
      <dgm:prSet presAssocID="{1EC635B7-BFB0-4749-A441-01D670842725}" presName="bgRect" presStyleLbl="bgShp" presStyleIdx="2" presStyleCnt="4"/>
      <dgm:spPr/>
    </dgm:pt>
    <dgm:pt modelId="{B6E2FF5F-4EF2-4CB6-8F2C-5C2C0D6C49B4}" type="pres">
      <dgm:prSet presAssocID="{1EC635B7-BFB0-4749-A441-01D6708427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bbon"/>
        </a:ext>
      </dgm:extLst>
    </dgm:pt>
    <dgm:pt modelId="{36A022BF-199C-4F85-A317-574C05A40966}" type="pres">
      <dgm:prSet presAssocID="{1EC635B7-BFB0-4749-A441-01D670842725}" presName="spaceRect" presStyleCnt="0"/>
      <dgm:spPr/>
    </dgm:pt>
    <dgm:pt modelId="{7993CC20-322A-415B-AB57-EE4DCABDAF7C}" type="pres">
      <dgm:prSet presAssocID="{1EC635B7-BFB0-4749-A441-01D670842725}" presName="parTx" presStyleLbl="revTx" presStyleIdx="3" presStyleCnt="5">
        <dgm:presLayoutVars>
          <dgm:chMax val="0"/>
          <dgm:chPref val="0"/>
        </dgm:presLayoutVars>
      </dgm:prSet>
      <dgm:spPr/>
    </dgm:pt>
    <dgm:pt modelId="{16FC3ACD-B610-472B-92B3-9AE922782249}" type="pres">
      <dgm:prSet presAssocID="{BEECD4AC-F180-404F-B9B6-E393DE52C50C}" presName="sibTrans" presStyleCnt="0"/>
      <dgm:spPr/>
    </dgm:pt>
    <dgm:pt modelId="{CBC9CF17-A1D4-4FD2-9722-36A7C9520C20}" type="pres">
      <dgm:prSet presAssocID="{275C20F7-493F-4BA5-A16B-E98FD66DD9DD}" presName="compNode" presStyleCnt="0"/>
      <dgm:spPr/>
    </dgm:pt>
    <dgm:pt modelId="{192047C2-2634-45B1-8808-02608F61E00D}" type="pres">
      <dgm:prSet presAssocID="{275C20F7-493F-4BA5-A16B-E98FD66DD9DD}" presName="bgRect" presStyleLbl="bgShp" presStyleIdx="3" presStyleCnt="4"/>
      <dgm:spPr/>
    </dgm:pt>
    <dgm:pt modelId="{7A022C68-7DE1-4551-A9B3-471A4D695CA4}" type="pres">
      <dgm:prSet presAssocID="{275C20F7-493F-4BA5-A16B-E98FD66DD9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up brainstorm with solid fill"/>
        </a:ext>
      </dgm:extLst>
    </dgm:pt>
    <dgm:pt modelId="{46837D93-BEFD-4B22-91F7-9E5741C333F0}" type="pres">
      <dgm:prSet presAssocID="{275C20F7-493F-4BA5-A16B-E98FD66DD9DD}" presName="spaceRect" presStyleCnt="0"/>
      <dgm:spPr/>
    </dgm:pt>
    <dgm:pt modelId="{114FFE6A-5228-4328-9796-9CECE135F65C}" type="pres">
      <dgm:prSet presAssocID="{275C20F7-493F-4BA5-A16B-E98FD66DD9DD}" presName="parTx" presStyleLbl="revTx" presStyleIdx="4" presStyleCnt="5">
        <dgm:presLayoutVars>
          <dgm:chMax val="0"/>
          <dgm:chPref val="0"/>
        </dgm:presLayoutVars>
      </dgm:prSet>
      <dgm:spPr/>
    </dgm:pt>
  </dgm:ptLst>
  <dgm:cxnLst>
    <dgm:cxn modelId="{9170320E-C73A-44BF-91E4-4D379EBA1DF6}" srcId="{2C98394B-D77B-4C98-99B4-4C1B7FA92441}" destId="{D1BC3EB1-DE2B-4308-B3CA-DE26256FE20B}" srcOrd="2" destOrd="0" parTransId="{70ADDA0E-9E9D-45AA-AC9B-7725792FBCD6}" sibTransId="{8AD3B445-81B0-400B-97A2-0C19DB22663B}"/>
    <dgm:cxn modelId="{D88F1C23-5000-4CC4-992E-9D3FC366E704}" type="presOf" srcId="{275C20F7-493F-4BA5-A16B-E98FD66DD9DD}" destId="{114FFE6A-5228-4328-9796-9CECE135F65C}" srcOrd="0" destOrd="0" presId="urn:microsoft.com/office/officeart/2018/2/layout/IconVerticalSolidList"/>
    <dgm:cxn modelId="{5006E624-DB7C-480B-9366-44833021DAC1}" srcId="{E5C9C4FD-DF39-473A-9B96-6B341D0AE98A}" destId="{1EC635B7-BFB0-4749-A441-01D670842725}" srcOrd="2" destOrd="0" parTransId="{3E67E9AF-3F26-4759-B0E4-BF185D75B0CE}" sibTransId="{BEECD4AC-F180-404F-B9B6-E393DE52C50C}"/>
    <dgm:cxn modelId="{D241562A-D063-4EAF-A278-2D2027E0C3F4}" type="presOf" srcId="{DAA1E3B7-A6B0-480B-8636-152C2298D6DF}" destId="{40F53496-993C-4E96-9E74-E9EB7C58D57C}" srcOrd="0" destOrd="0" presId="urn:microsoft.com/office/officeart/2018/2/layout/IconVerticalSolidList"/>
    <dgm:cxn modelId="{E7354033-B6FC-4D5B-9EBC-6AE3DED3E7CD}" srcId="{E5C9C4FD-DF39-473A-9B96-6B341D0AE98A}" destId="{2C98394B-D77B-4C98-99B4-4C1B7FA92441}" srcOrd="0" destOrd="0" parTransId="{E9925399-0615-4285-AA90-D5F7A3FCE755}" sibTransId="{F7E14602-6E8A-4D34-921F-74096230F0E6}"/>
    <dgm:cxn modelId="{B8881C58-0349-4010-9982-BE51EDE5D2EE}" type="presOf" srcId="{4FC351D3-8340-46A5-886D-239F9D3D23E5}" destId="{8A26B137-42B7-43EC-9C6E-84B0D7793A4F}" srcOrd="0" destOrd="0" presId="urn:microsoft.com/office/officeart/2018/2/layout/IconVerticalSolidList"/>
    <dgm:cxn modelId="{90B4845A-E1A6-46E7-9A2B-903191CD0420}" srcId="{2C98394B-D77B-4C98-99B4-4C1B7FA92441}" destId="{4FC351D3-8340-46A5-886D-239F9D3D23E5}" srcOrd="0" destOrd="0" parTransId="{CD470A3E-63CE-44C5-B95F-F38E88C18F22}" sibTransId="{BD7738CA-A221-4588-A007-A47C41743DEA}"/>
    <dgm:cxn modelId="{967C9B60-1561-4158-8A5B-C8DCAF5A8B0D}" type="presOf" srcId="{2C98394B-D77B-4C98-99B4-4C1B7FA92441}" destId="{FA32F15B-4B06-4123-84FA-9FF4FBB2688D}" srcOrd="0" destOrd="0" presId="urn:microsoft.com/office/officeart/2018/2/layout/IconVerticalSolidList"/>
    <dgm:cxn modelId="{F5B1DA64-2A88-48B3-9FEE-7C3A896F7ED6}" srcId="{E5C9C4FD-DF39-473A-9B96-6B341D0AE98A}" destId="{DAA1E3B7-A6B0-480B-8636-152C2298D6DF}" srcOrd="1" destOrd="0" parTransId="{1BF2B05C-B721-48FF-AAB8-0EF6612847F4}" sibTransId="{91253B2C-C6E3-4121-BD2E-A43262413774}"/>
    <dgm:cxn modelId="{958D5B6A-BEFD-41F4-8816-46247E69DE2D}" type="presOf" srcId="{10DB79A7-1621-46BB-BE5C-253D49350038}" destId="{8A26B137-42B7-43EC-9C6E-84B0D7793A4F}" srcOrd="0" destOrd="1" presId="urn:microsoft.com/office/officeart/2018/2/layout/IconVerticalSolidList"/>
    <dgm:cxn modelId="{3EFCD173-BF7C-4B89-99D0-15B39E0CFA8D}" type="presOf" srcId="{E5C9C4FD-DF39-473A-9B96-6B341D0AE98A}" destId="{D88EE9C2-0147-4AC8-ABAC-B0D1D0DF55FC}" srcOrd="0" destOrd="0" presId="urn:microsoft.com/office/officeart/2018/2/layout/IconVerticalSolidList"/>
    <dgm:cxn modelId="{9B21027B-56DC-4ED7-8A91-AEC204A2B497}" srcId="{2C98394B-D77B-4C98-99B4-4C1B7FA92441}" destId="{10DB79A7-1621-46BB-BE5C-253D49350038}" srcOrd="1" destOrd="0" parTransId="{A7B85408-6207-4839-8D49-B2EB6CC1189C}" sibTransId="{D08CD075-6EEA-4338-934E-348FFB1868D1}"/>
    <dgm:cxn modelId="{2F2ED8AC-1F67-4C82-8860-81A8C0060563}" type="presOf" srcId="{1EC635B7-BFB0-4749-A441-01D670842725}" destId="{7993CC20-322A-415B-AB57-EE4DCABDAF7C}" srcOrd="0" destOrd="0" presId="urn:microsoft.com/office/officeart/2018/2/layout/IconVerticalSolidList"/>
    <dgm:cxn modelId="{4FD2E9CB-3C93-4949-97DC-F89E5D2ACEEC}" type="presOf" srcId="{D1BC3EB1-DE2B-4308-B3CA-DE26256FE20B}" destId="{8A26B137-42B7-43EC-9C6E-84B0D7793A4F}" srcOrd="0" destOrd="2" presId="urn:microsoft.com/office/officeart/2018/2/layout/IconVerticalSolidList"/>
    <dgm:cxn modelId="{C327BEE3-321E-4C16-AEC3-7B236DE53DF7}" srcId="{E5C9C4FD-DF39-473A-9B96-6B341D0AE98A}" destId="{275C20F7-493F-4BA5-A16B-E98FD66DD9DD}" srcOrd="3" destOrd="0" parTransId="{734ECA54-A649-4E6A-8F80-9CCCCAF85BC9}" sibTransId="{790A6B05-1CC4-4DF8-8AC0-F7E9CCA2B6D9}"/>
    <dgm:cxn modelId="{6DD0EA0F-0BA1-4EBD-AC81-CD2A9F9CBFFD}" type="presParOf" srcId="{D88EE9C2-0147-4AC8-ABAC-B0D1D0DF55FC}" destId="{B6B07B0C-E771-4553-A953-6312535DDC80}" srcOrd="0" destOrd="0" presId="urn:microsoft.com/office/officeart/2018/2/layout/IconVerticalSolidList"/>
    <dgm:cxn modelId="{B31CE3E8-330D-4281-AF22-AFAC169B9B8F}" type="presParOf" srcId="{B6B07B0C-E771-4553-A953-6312535DDC80}" destId="{4AB2474C-70F4-4829-A642-279621830D7F}" srcOrd="0" destOrd="0" presId="urn:microsoft.com/office/officeart/2018/2/layout/IconVerticalSolidList"/>
    <dgm:cxn modelId="{4F7A2240-007F-46DC-B6B3-4B6B22246C79}" type="presParOf" srcId="{B6B07B0C-E771-4553-A953-6312535DDC80}" destId="{FA1406F4-602B-48B8-ADD2-68D0AAEEA911}" srcOrd="1" destOrd="0" presId="urn:microsoft.com/office/officeart/2018/2/layout/IconVerticalSolidList"/>
    <dgm:cxn modelId="{3A8476F5-37B1-4AF9-8B04-FD4A4A5CADC6}" type="presParOf" srcId="{B6B07B0C-E771-4553-A953-6312535DDC80}" destId="{FAFAE44F-9C07-4C33-8EC5-440761386B8D}" srcOrd="2" destOrd="0" presId="urn:microsoft.com/office/officeart/2018/2/layout/IconVerticalSolidList"/>
    <dgm:cxn modelId="{212FD6C9-7828-4A69-BFCB-94D1D4715CC7}" type="presParOf" srcId="{B6B07B0C-E771-4553-A953-6312535DDC80}" destId="{FA32F15B-4B06-4123-84FA-9FF4FBB2688D}" srcOrd="3" destOrd="0" presId="urn:microsoft.com/office/officeart/2018/2/layout/IconVerticalSolidList"/>
    <dgm:cxn modelId="{E09BEE8C-0292-431D-B766-F5754F5B63AC}" type="presParOf" srcId="{B6B07B0C-E771-4553-A953-6312535DDC80}" destId="{8A26B137-42B7-43EC-9C6E-84B0D7793A4F}" srcOrd="4" destOrd="0" presId="urn:microsoft.com/office/officeart/2018/2/layout/IconVerticalSolidList"/>
    <dgm:cxn modelId="{30C375EC-ACAA-45E3-93FE-5D3BE4CE5D40}" type="presParOf" srcId="{D88EE9C2-0147-4AC8-ABAC-B0D1D0DF55FC}" destId="{A50D15B4-AA74-45AB-8FA0-4BE1673E1205}" srcOrd="1" destOrd="0" presId="urn:microsoft.com/office/officeart/2018/2/layout/IconVerticalSolidList"/>
    <dgm:cxn modelId="{3AA531B6-C1DF-4723-903F-D264B0E6E6AF}" type="presParOf" srcId="{D88EE9C2-0147-4AC8-ABAC-B0D1D0DF55FC}" destId="{8DA8BAAF-5805-41BA-8BB4-65E24C33F1D1}" srcOrd="2" destOrd="0" presId="urn:microsoft.com/office/officeart/2018/2/layout/IconVerticalSolidList"/>
    <dgm:cxn modelId="{2595C10C-C622-461D-B020-1E78A642CD09}" type="presParOf" srcId="{8DA8BAAF-5805-41BA-8BB4-65E24C33F1D1}" destId="{D0029028-5FC5-491C-A93A-A9FA86B2F2AF}" srcOrd="0" destOrd="0" presId="urn:microsoft.com/office/officeart/2018/2/layout/IconVerticalSolidList"/>
    <dgm:cxn modelId="{DA3BC5F9-9089-43CE-8730-AE0F89CB0E2A}" type="presParOf" srcId="{8DA8BAAF-5805-41BA-8BB4-65E24C33F1D1}" destId="{37ADBD1C-E86D-4262-B947-8391FC8CD44F}" srcOrd="1" destOrd="0" presId="urn:microsoft.com/office/officeart/2018/2/layout/IconVerticalSolidList"/>
    <dgm:cxn modelId="{DA3A1163-19C7-4BB5-8F5D-AEE3E747FCA9}" type="presParOf" srcId="{8DA8BAAF-5805-41BA-8BB4-65E24C33F1D1}" destId="{F4C6BF9A-AA30-4ACF-8840-A67EF212CEBE}" srcOrd="2" destOrd="0" presId="urn:microsoft.com/office/officeart/2018/2/layout/IconVerticalSolidList"/>
    <dgm:cxn modelId="{D282ED10-06B7-4B80-8CD1-B09DF34FA441}" type="presParOf" srcId="{8DA8BAAF-5805-41BA-8BB4-65E24C33F1D1}" destId="{40F53496-993C-4E96-9E74-E9EB7C58D57C}" srcOrd="3" destOrd="0" presId="urn:microsoft.com/office/officeart/2018/2/layout/IconVerticalSolidList"/>
    <dgm:cxn modelId="{65E128D4-15BB-43D2-803B-3D4E71192536}" type="presParOf" srcId="{D88EE9C2-0147-4AC8-ABAC-B0D1D0DF55FC}" destId="{A69AE9F4-882E-46B9-8D6E-8C471C6E37E1}" srcOrd="3" destOrd="0" presId="urn:microsoft.com/office/officeart/2018/2/layout/IconVerticalSolidList"/>
    <dgm:cxn modelId="{3BF43680-8BFC-4653-BAE7-F55ED760FCD3}" type="presParOf" srcId="{D88EE9C2-0147-4AC8-ABAC-B0D1D0DF55FC}" destId="{02AE357D-BC10-43F5-A4A8-F6FA5FC30ECD}" srcOrd="4" destOrd="0" presId="urn:microsoft.com/office/officeart/2018/2/layout/IconVerticalSolidList"/>
    <dgm:cxn modelId="{4DBDF894-73F4-4DEA-8B3F-A7ED563E41F4}" type="presParOf" srcId="{02AE357D-BC10-43F5-A4A8-F6FA5FC30ECD}" destId="{5108A503-281D-4ED2-AF50-BCF816C733BC}" srcOrd="0" destOrd="0" presId="urn:microsoft.com/office/officeart/2018/2/layout/IconVerticalSolidList"/>
    <dgm:cxn modelId="{6834C243-C956-4B9F-AA8B-7C8FDAF2FC1B}" type="presParOf" srcId="{02AE357D-BC10-43F5-A4A8-F6FA5FC30ECD}" destId="{B6E2FF5F-4EF2-4CB6-8F2C-5C2C0D6C49B4}" srcOrd="1" destOrd="0" presId="urn:microsoft.com/office/officeart/2018/2/layout/IconVerticalSolidList"/>
    <dgm:cxn modelId="{240619BE-17E2-441F-97B4-BE4B432EE60E}" type="presParOf" srcId="{02AE357D-BC10-43F5-A4A8-F6FA5FC30ECD}" destId="{36A022BF-199C-4F85-A317-574C05A40966}" srcOrd="2" destOrd="0" presId="urn:microsoft.com/office/officeart/2018/2/layout/IconVerticalSolidList"/>
    <dgm:cxn modelId="{81D2097C-9E27-4870-BCDA-1C38344948A6}" type="presParOf" srcId="{02AE357D-BC10-43F5-A4A8-F6FA5FC30ECD}" destId="{7993CC20-322A-415B-AB57-EE4DCABDAF7C}" srcOrd="3" destOrd="0" presId="urn:microsoft.com/office/officeart/2018/2/layout/IconVerticalSolidList"/>
    <dgm:cxn modelId="{91730148-91D5-4DE9-93BA-6A0328251025}" type="presParOf" srcId="{D88EE9C2-0147-4AC8-ABAC-B0D1D0DF55FC}" destId="{16FC3ACD-B610-472B-92B3-9AE922782249}" srcOrd="5" destOrd="0" presId="urn:microsoft.com/office/officeart/2018/2/layout/IconVerticalSolidList"/>
    <dgm:cxn modelId="{61E5BD9E-408E-440C-80AC-29DFAC1A5C22}" type="presParOf" srcId="{D88EE9C2-0147-4AC8-ABAC-B0D1D0DF55FC}" destId="{CBC9CF17-A1D4-4FD2-9722-36A7C9520C20}" srcOrd="6" destOrd="0" presId="urn:microsoft.com/office/officeart/2018/2/layout/IconVerticalSolidList"/>
    <dgm:cxn modelId="{7A43B0E2-0016-4245-AC74-743EB42A0CAB}" type="presParOf" srcId="{CBC9CF17-A1D4-4FD2-9722-36A7C9520C20}" destId="{192047C2-2634-45B1-8808-02608F61E00D}" srcOrd="0" destOrd="0" presId="urn:microsoft.com/office/officeart/2018/2/layout/IconVerticalSolidList"/>
    <dgm:cxn modelId="{04074B86-8432-4E9D-809C-85678382F1C6}" type="presParOf" srcId="{CBC9CF17-A1D4-4FD2-9722-36A7C9520C20}" destId="{7A022C68-7DE1-4551-A9B3-471A4D695CA4}" srcOrd="1" destOrd="0" presId="urn:microsoft.com/office/officeart/2018/2/layout/IconVerticalSolidList"/>
    <dgm:cxn modelId="{F0BA83D2-D878-4AB3-ABC2-480EFFFE20DE}" type="presParOf" srcId="{CBC9CF17-A1D4-4FD2-9722-36A7C9520C20}" destId="{46837D93-BEFD-4B22-91F7-9E5741C333F0}" srcOrd="2" destOrd="0" presId="urn:microsoft.com/office/officeart/2018/2/layout/IconVerticalSolidList"/>
    <dgm:cxn modelId="{95EF65AE-778A-4EED-9BEF-A44C0BC6E950}" type="presParOf" srcId="{CBC9CF17-A1D4-4FD2-9722-36A7C9520C20}" destId="{114FFE6A-5228-4328-9796-9CECE135F6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A73D-C23C-4D6C-A7C3-4A4324E25168}">
      <dsp:nvSpPr>
        <dsp:cNvPr id="0" name=""/>
        <dsp:cNvSpPr/>
      </dsp:nvSpPr>
      <dsp:spPr>
        <a:xfrm rot="5400000">
          <a:off x="7254831" y="-2913986"/>
          <a:ext cx="1276945" cy="74289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Titles I and III are present full time with one other core partner present at least part time, and center provides access to all programs, services, and activities of partners not located in the center. Certification required.</a:t>
          </a:r>
        </a:p>
      </dsp:txBody>
      <dsp:txXfrm rot="-5400000">
        <a:off x="4178808" y="224372"/>
        <a:ext cx="7366657" cy="1152275"/>
      </dsp:txXfrm>
    </dsp:sp>
    <dsp:sp modelId="{3C568188-C1AD-4DE0-B59D-F00DA5DDDD74}">
      <dsp:nvSpPr>
        <dsp:cNvPr id="0" name=""/>
        <dsp:cNvSpPr/>
      </dsp:nvSpPr>
      <dsp:spPr>
        <a:xfrm>
          <a:off x="0" y="2418"/>
          <a:ext cx="4178808" cy="15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a:t>Comprehensive Center</a:t>
          </a:r>
          <a:endParaRPr lang="en-US" sz="4200" kern="1200"/>
        </a:p>
      </dsp:txBody>
      <dsp:txXfrm>
        <a:off x="77919" y="80337"/>
        <a:ext cx="4022970" cy="1440343"/>
      </dsp:txXfrm>
    </dsp:sp>
    <dsp:sp modelId="{D510CB4B-BF16-4712-88E2-8A5A67E164BD}">
      <dsp:nvSpPr>
        <dsp:cNvPr id="0" name=""/>
        <dsp:cNvSpPr/>
      </dsp:nvSpPr>
      <dsp:spPr>
        <a:xfrm rot="5400000">
          <a:off x="7254831" y="-1237996"/>
          <a:ext cx="1276945" cy="74289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Two or more core partners with at least one of the core partners present on a full-time basis. Certification required.</a:t>
          </a:r>
        </a:p>
      </dsp:txBody>
      <dsp:txXfrm rot="-5400000">
        <a:off x="4178808" y="1900362"/>
        <a:ext cx="7366657" cy="1152275"/>
      </dsp:txXfrm>
    </dsp:sp>
    <dsp:sp modelId="{53DD962B-648F-4B76-A890-370DEC55B224}">
      <dsp:nvSpPr>
        <dsp:cNvPr id="0" name=""/>
        <dsp:cNvSpPr/>
      </dsp:nvSpPr>
      <dsp:spPr>
        <a:xfrm>
          <a:off x="0" y="1678409"/>
          <a:ext cx="4178808" cy="15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a:t>Affiliated Center</a:t>
          </a:r>
          <a:endParaRPr lang="en-US" sz="4200" kern="1200"/>
        </a:p>
      </dsp:txBody>
      <dsp:txXfrm>
        <a:off x="77919" y="1756328"/>
        <a:ext cx="4022970" cy="1440343"/>
      </dsp:txXfrm>
    </dsp:sp>
    <dsp:sp modelId="{2296A1D4-0D8D-47B1-8841-32DF529A6F90}">
      <dsp:nvSpPr>
        <dsp:cNvPr id="0" name=""/>
        <dsp:cNvSpPr/>
      </dsp:nvSpPr>
      <dsp:spPr>
        <a:xfrm rot="5400000">
          <a:off x="7254831" y="437994"/>
          <a:ext cx="1276945" cy="74289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Any location where one core or required partner is present on a permanent basis. Title I and Title III are not eligible to have stand-alone offices or be Satellite Centers. Certification not required.</a:t>
          </a:r>
        </a:p>
      </dsp:txBody>
      <dsp:txXfrm rot="-5400000">
        <a:off x="4178808" y="3576353"/>
        <a:ext cx="7366657" cy="1152275"/>
      </dsp:txXfrm>
    </dsp:sp>
    <dsp:sp modelId="{96E15C28-187B-48C1-A397-3110CE8B0212}">
      <dsp:nvSpPr>
        <dsp:cNvPr id="0" name=""/>
        <dsp:cNvSpPr/>
      </dsp:nvSpPr>
      <dsp:spPr>
        <a:xfrm>
          <a:off x="0" y="3354399"/>
          <a:ext cx="4178808" cy="15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a:t>Satellite Center</a:t>
          </a:r>
          <a:endParaRPr lang="en-US" sz="4200" kern="1200"/>
        </a:p>
      </dsp:txBody>
      <dsp:txXfrm>
        <a:off x="77919" y="3432318"/>
        <a:ext cx="4022970" cy="14403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9F49-2B52-4963-BD6F-5A7B4330EA56}">
      <dsp:nvSpPr>
        <dsp:cNvPr id="0" name=""/>
        <dsp:cNvSpPr/>
      </dsp:nvSpPr>
      <dsp:spPr>
        <a:xfrm>
          <a:off x="3627" y="448799"/>
          <a:ext cx="3536751" cy="432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a:t>Physical and Programmatic Accessibility </a:t>
          </a:r>
          <a:endParaRPr lang="en-US" sz="1500" kern="1200"/>
        </a:p>
      </dsp:txBody>
      <dsp:txXfrm>
        <a:off x="3627" y="448799"/>
        <a:ext cx="3536751" cy="432000"/>
      </dsp:txXfrm>
    </dsp:sp>
    <dsp:sp modelId="{376F6445-0BB3-4487-83F7-0B41B4F5D5F4}">
      <dsp:nvSpPr>
        <dsp:cNvPr id="0" name=""/>
        <dsp:cNvSpPr/>
      </dsp:nvSpPr>
      <dsp:spPr>
        <a:xfrm>
          <a:off x="3627" y="880799"/>
          <a:ext cx="3536751" cy="36234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n-US" sz="1500" b="1" i="0" kern="1200"/>
            <a:t>Comprehensive Centers (9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–successful achievement of 8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5-7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4 or fewer standards successfully achieved </a:t>
          </a:r>
          <a:endParaRPr lang="en-US" sz="1500" kern="1200"/>
        </a:p>
        <a:p>
          <a:pPr marL="114300" lvl="1" indent="-114300" algn="l" defTabSz="666750">
            <a:lnSpc>
              <a:spcPct val="90000"/>
            </a:lnSpc>
            <a:spcBef>
              <a:spcPct val="0"/>
            </a:spcBef>
            <a:spcAft>
              <a:spcPct val="15000"/>
            </a:spcAft>
            <a:buNone/>
          </a:pPr>
          <a:endParaRPr lang="en-US" sz="1500" b="1" kern="1200"/>
        </a:p>
        <a:p>
          <a:pPr marL="114300" lvl="1" indent="-114300" algn="l" defTabSz="666750">
            <a:lnSpc>
              <a:spcPct val="90000"/>
            </a:lnSpc>
            <a:spcBef>
              <a:spcPct val="0"/>
            </a:spcBef>
            <a:spcAft>
              <a:spcPct val="15000"/>
            </a:spcAft>
            <a:buNone/>
          </a:pPr>
          <a:r>
            <a:rPr lang="en-US" sz="1500" b="1" i="0" kern="1200"/>
            <a:t>Affiliate Centers (9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 successful achievement of 8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5-7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4 or fewer standards successfully achieved </a:t>
          </a:r>
          <a:endParaRPr lang="en-US" sz="1500" kern="1200"/>
        </a:p>
      </dsp:txBody>
      <dsp:txXfrm>
        <a:off x="3627" y="880799"/>
        <a:ext cx="3536751" cy="3623400"/>
      </dsp:txXfrm>
    </dsp:sp>
    <dsp:sp modelId="{C43AE595-8ED9-40C2-9570-DBA8B158A69B}">
      <dsp:nvSpPr>
        <dsp:cNvPr id="0" name=""/>
        <dsp:cNvSpPr/>
      </dsp:nvSpPr>
      <dsp:spPr>
        <a:xfrm>
          <a:off x="4035524" y="448799"/>
          <a:ext cx="3536751" cy="432000"/>
        </a:xfrm>
        <a:prstGeom prst="rect">
          <a:avLst/>
        </a:prstGeom>
        <a:solidFill>
          <a:srgbClr val="114257"/>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a:t>Effectiveness </a:t>
          </a:r>
          <a:endParaRPr lang="en-US" sz="1500" kern="1200"/>
        </a:p>
      </dsp:txBody>
      <dsp:txXfrm>
        <a:off x="4035524" y="448799"/>
        <a:ext cx="3536751" cy="432000"/>
      </dsp:txXfrm>
    </dsp:sp>
    <dsp:sp modelId="{7864BBDA-D888-4E09-8D53-C37E4C506599}">
      <dsp:nvSpPr>
        <dsp:cNvPr id="0" name=""/>
        <dsp:cNvSpPr/>
      </dsp:nvSpPr>
      <dsp:spPr>
        <a:xfrm>
          <a:off x="4035524" y="880799"/>
          <a:ext cx="3536751" cy="36234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n-US" sz="1500" b="1" i="0" kern="1200"/>
            <a:t>Comprehensive Centers (14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 successful achievement of 12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9-11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8 or fewer standards successfully achieved </a:t>
          </a:r>
          <a:endParaRPr lang="en-US" sz="1500" kern="1200"/>
        </a:p>
        <a:p>
          <a:pPr marL="114300" lvl="1" indent="-114300" algn="l" defTabSz="666750">
            <a:lnSpc>
              <a:spcPct val="90000"/>
            </a:lnSpc>
            <a:spcBef>
              <a:spcPct val="0"/>
            </a:spcBef>
            <a:spcAft>
              <a:spcPct val="15000"/>
            </a:spcAft>
            <a:buNone/>
          </a:pPr>
          <a:endParaRPr lang="en-US" sz="1500" kern="1200"/>
        </a:p>
        <a:p>
          <a:pPr marL="114300" lvl="1" indent="-114300" algn="l" defTabSz="666750">
            <a:lnSpc>
              <a:spcPct val="90000"/>
            </a:lnSpc>
            <a:spcBef>
              <a:spcPct val="0"/>
            </a:spcBef>
            <a:spcAft>
              <a:spcPct val="15000"/>
            </a:spcAft>
            <a:buNone/>
          </a:pPr>
          <a:r>
            <a:rPr lang="en-US" sz="1500" b="1" i="0" kern="1200"/>
            <a:t>Affiliate Centers (13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 successful achievement of 11 or more standards</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8-10 standards</a:t>
          </a:r>
          <a:endParaRPr lang="en-US" sz="1500" kern="1200"/>
        </a:p>
        <a:p>
          <a:pPr marL="228600" lvl="2" indent="-114300" algn="l" defTabSz="666750">
            <a:lnSpc>
              <a:spcPct val="90000"/>
            </a:lnSpc>
            <a:spcBef>
              <a:spcPct val="0"/>
            </a:spcBef>
            <a:spcAft>
              <a:spcPct val="15000"/>
            </a:spcAft>
            <a:buChar char="•"/>
          </a:pPr>
          <a:r>
            <a:rPr lang="en-US" sz="1500" b="0" i="0" kern="1200"/>
            <a:t>Not certified – 7 or fewer standards successfully achieved </a:t>
          </a:r>
          <a:endParaRPr lang="en-US" sz="1500" kern="1200"/>
        </a:p>
      </dsp:txBody>
      <dsp:txXfrm>
        <a:off x="4035524" y="880799"/>
        <a:ext cx="3536751" cy="3623400"/>
      </dsp:txXfrm>
    </dsp:sp>
    <dsp:sp modelId="{BD968890-E36C-4D13-A864-00BC3986A928}">
      <dsp:nvSpPr>
        <dsp:cNvPr id="0" name=""/>
        <dsp:cNvSpPr/>
      </dsp:nvSpPr>
      <dsp:spPr>
        <a:xfrm>
          <a:off x="8067421" y="448799"/>
          <a:ext cx="3536751" cy="432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a:t>Continuous Improvement </a:t>
          </a:r>
          <a:endParaRPr lang="en-US" sz="1500" kern="1200"/>
        </a:p>
      </dsp:txBody>
      <dsp:txXfrm>
        <a:off x="8067421" y="448799"/>
        <a:ext cx="3536751" cy="432000"/>
      </dsp:txXfrm>
    </dsp:sp>
    <dsp:sp modelId="{11F1F357-5BB2-4046-85E2-33A8F2EE5DE3}">
      <dsp:nvSpPr>
        <dsp:cNvPr id="0" name=""/>
        <dsp:cNvSpPr/>
      </dsp:nvSpPr>
      <dsp:spPr>
        <a:xfrm>
          <a:off x="8067421" y="880799"/>
          <a:ext cx="3536751" cy="36234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n-US" sz="1500" b="1" i="0" kern="1200"/>
            <a:t>Comprehensive Centers (9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 successful achievement of 8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5-7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4 or fewer standards successfully achieved </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None/>
          </a:pPr>
          <a:r>
            <a:rPr lang="en-US" sz="1500" b="1" i="0" kern="1200"/>
            <a:t>Affiliate Centers (9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 successful achievement of 8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5-7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4 or fewer standards successfully achieved </a:t>
          </a:r>
          <a:endParaRPr lang="en-US" sz="1500" kern="1200"/>
        </a:p>
      </dsp:txBody>
      <dsp:txXfrm>
        <a:off x="8067421" y="880799"/>
        <a:ext cx="3536751" cy="3623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772D-1C99-4DF1-B2B2-57885EB96ADE}">
      <dsp:nvSpPr>
        <dsp:cNvPr id="0" name=""/>
        <dsp:cNvSpPr/>
      </dsp:nvSpPr>
      <dsp:spPr>
        <a:xfrm rot="5400000">
          <a:off x="4714130" y="-1636820"/>
          <a:ext cx="1485174" cy="513573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en-US" sz="2200" b="0" kern="1200"/>
            <a:t>Full certification requirements have been met for each of the three categories as determined by the evaluation team.</a:t>
          </a:r>
        </a:p>
      </dsp:txBody>
      <dsp:txXfrm rot="-5400000">
        <a:off x="2888850" y="260960"/>
        <a:ext cx="5063234" cy="1340174"/>
      </dsp:txXfrm>
    </dsp:sp>
    <dsp:sp modelId="{423C0BF1-26A7-42C3-A306-7BAA05600944}">
      <dsp:nvSpPr>
        <dsp:cNvPr id="0" name=""/>
        <dsp:cNvSpPr/>
      </dsp:nvSpPr>
      <dsp:spPr>
        <a:xfrm>
          <a:off x="0" y="2812"/>
          <a:ext cx="2888850" cy="18564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0" i="0" kern="1200"/>
            <a:t>Full Certification</a:t>
          </a:r>
          <a:endParaRPr lang="en-US" sz="3600" kern="1200"/>
        </a:p>
      </dsp:txBody>
      <dsp:txXfrm>
        <a:off x="90625" y="93437"/>
        <a:ext cx="2707600" cy="1675217"/>
      </dsp:txXfrm>
    </dsp:sp>
    <dsp:sp modelId="{27D8FF7E-0CC9-42B5-96E9-F16BDC30C47B}">
      <dsp:nvSpPr>
        <dsp:cNvPr id="0" name=""/>
        <dsp:cNvSpPr/>
      </dsp:nvSpPr>
      <dsp:spPr>
        <a:xfrm rot="5400000">
          <a:off x="4714130" y="312470"/>
          <a:ext cx="1485174" cy="513573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en-US" sz="2200" b="0" i="0" kern="1200"/>
            <a:t>A combination of full, provisional, and/or not certified requirements have been met across the three categories as determined by the evaluation team.</a:t>
          </a:r>
          <a:endParaRPr lang="en-US" sz="2200" b="0" kern="1200"/>
        </a:p>
      </dsp:txBody>
      <dsp:txXfrm rot="-5400000">
        <a:off x="2888850" y="2210250"/>
        <a:ext cx="5063234" cy="1340174"/>
      </dsp:txXfrm>
    </dsp:sp>
    <dsp:sp modelId="{9A968C0A-20EF-4C4A-9DC3-C374EE3134B0}">
      <dsp:nvSpPr>
        <dsp:cNvPr id="0" name=""/>
        <dsp:cNvSpPr/>
      </dsp:nvSpPr>
      <dsp:spPr>
        <a:xfrm>
          <a:off x="0" y="1952104"/>
          <a:ext cx="2888850" cy="18564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0" i="0" kern="1200"/>
            <a:t>Provisional Certification</a:t>
          </a:r>
          <a:endParaRPr lang="en-US" sz="3600" kern="1200"/>
        </a:p>
      </dsp:txBody>
      <dsp:txXfrm>
        <a:off x="90625" y="2042729"/>
        <a:ext cx="2707600" cy="1675217"/>
      </dsp:txXfrm>
    </dsp:sp>
    <dsp:sp modelId="{1DC0AE9C-5357-4139-B0C4-3FB05CAE7A25}">
      <dsp:nvSpPr>
        <dsp:cNvPr id="0" name=""/>
        <dsp:cNvSpPr/>
      </dsp:nvSpPr>
      <dsp:spPr>
        <a:xfrm rot="5400000">
          <a:off x="4714130" y="2261762"/>
          <a:ext cx="1485174" cy="513573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None/>
          </a:pPr>
          <a:r>
            <a:rPr lang="en-US" sz="2200" b="0" i="0" kern="1200"/>
            <a:t>Evaluation of each of the three categories results in a not certified outcome as determined by the evaluation team.</a:t>
          </a:r>
          <a:endParaRPr lang="en-US" sz="2200" b="0" kern="1200"/>
        </a:p>
      </dsp:txBody>
      <dsp:txXfrm rot="-5400000">
        <a:off x="2888850" y="4159542"/>
        <a:ext cx="5063234" cy="1340174"/>
      </dsp:txXfrm>
    </dsp:sp>
    <dsp:sp modelId="{FA78D7E4-752E-49A0-A377-66DE72D698B9}">
      <dsp:nvSpPr>
        <dsp:cNvPr id="0" name=""/>
        <dsp:cNvSpPr/>
      </dsp:nvSpPr>
      <dsp:spPr>
        <a:xfrm>
          <a:off x="0" y="3901395"/>
          <a:ext cx="2888850" cy="18564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0" i="0" kern="1200"/>
            <a:t>Not Certified / De-certified</a:t>
          </a:r>
          <a:endParaRPr lang="en-US" sz="3600" kern="1200"/>
        </a:p>
      </dsp:txBody>
      <dsp:txXfrm>
        <a:off x="90625" y="3992020"/>
        <a:ext cx="2707600" cy="16752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CAAC1-56F4-4619-9749-9BE8FB9721A9}">
      <dsp:nvSpPr>
        <dsp:cNvPr id="0" name=""/>
        <dsp:cNvSpPr/>
      </dsp:nvSpPr>
      <dsp:spPr>
        <a:xfrm>
          <a:off x="326356" y="2179124"/>
          <a:ext cx="1671115" cy="594306"/>
        </a:xfrm>
        <a:prstGeom prst="homePlate">
          <a:avLst>
            <a:gd name="adj" fmla="val 4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a:t>October 1, 2022</a:t>
          </a:r>
        </a:p>
      </dsp:txBody>
      <dsp:txXfrm>
        <a:off x="326356" y="2179124"/>
        <a:ext cx="1552254" cy="594306"/>
      </dsp:txXfrm>
    </dsp:sp>
    <dsp:sp modelId="{2B60C014-71F6-479C-A8CC-470FEB4C5D9C}">
      <dsp:nvSpPr>
        <dsp:cNvPr id="0" name=""/>
        <dsp:cNvSpPr/>
      </dsp:nvSpPr>
      <dsp:spPr>
        <a:xfrm>
          <a:off x="1416" y="0"/>
          <a:ext cx="2320993" cy="158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marL="0" lvl="0" indent="0" algn="ctr" defTabSz="800100">
            <a:lnSpc>
              <a:spcPct val="90000"/>
            </a:lnSpc>
            <a:spcBef>
              <a:spcPct val="0"/>
            </a:spcBef>
            <a:spcAft>
              <a:spcPct val="35000"/>
            </a:spcAft>
            <a:buNone/>
          </a:pPr>
          <a:r>
            <a:rPr lang="en-US" sz="1800" kern="1200"/>
            <a:t>Official launch of the certification system</a:t>
          </a:r>
        </a:p>
      </dsp:txBody>
      <dsp:txXfrm>
        <a:off x="1416" y="0"/>
        <a:ext cx="2320993" cy="1584817"/>
      </dsp:txXfrm>
    </dsp:sp>
    <dsp:sp modelId="{099B6F23-A033-4A5C-A749-7BF088523A1A}">
      <dsp:nvSpPr>
        <dsp:cNvPr id="0" name=""/>
        <dsp:cNvSpPr/>
      </dsp:nvSpPr>
      <dsp:spPr>
        <a:xfrm>
          <a:off x="1997471" y="2476277"/>
          <a:ext cx="649878" cy="0"/>
        </a:xfrm>
        <a:custGeom>
          <a:avLst/>
          <a:gdLst/>
          <a:ahLst/>
          <a:cxnLst/>
          <a:rect l="0" t="0" r="0" b="0"/>
          <a:pathLst>
            <a:path>
              <a:moveTo>
                <a:pt x="0" y="0"/>
              </a:moveTo>
              <a:lnTo>
                <a:pt x="649878"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8EEC5C-A21D-49D4-819B-DCD63DB93700}">
      <dsp:nvSpPr>
        <dsp:cNvPr id="0" name=""/>
        <dsp:cNvSpPr/>
      </dsp:nvSpPr>
      <dsp:spPr>
        <a:xfrm>
          <a:off x="1161913" y="1683868"/>
          <a:ext cx="0" cy="4952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845EADB-02B7-4E3E-A13C-F94F5DEC80C0}">
      <dsp:nvSpPr>
        <dsp:cNvPr id="0" name=""/>
        <dsp:cNvSpPr/>
      </dsp:nvSpPr>
      <dsp:spPr>
        <a:xfrm>
          <a:off x="1112388" y="1584817"/>
          <a:ext cx="99051" cy="99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BCBF0-2585-462E-989C-4D6FAB395A46}">
      <dsp:nvSpPr>
        <dsp:cNvPr id="0" name=""/>
        <dsp:cNvSpPr/>
      </dsp:nvSpPr>
      <dsp:spPr>
        <a:xfrm>
          <a:off x="2647349" y="2179124"/>
          <a:ext cx="1671115" cy="594306"/>
        </a:xfrm>
        <a:prstGeom prst="hexagon">
          <a:avLst>
            <a:gd name="adj" fmla="val 40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b="1" kern="1200"/>
            <a:t>October 1, 2022 – September 30, 2023</a:t>
          </a:r>
        </a:p>
      </dsp:txBody>
      <dsp:txXfrm>
        <a:off x="2865849" y="2256830"/>
        <a:ext cx="1234115" cy="438894"/>
      </dsp:txXfrm>
    </dsp:sp>
    <dsp:sp modelId="{6399935B-42F8-42A8-A2D7-8E76E8CC32DD}">
      <dsp:nvSpPr>
        <dsp:cNvPr id="0" name=""/>
        <dsp:cNvSpPr/>
      </dsp:nvSpPr>
      <dsp:spPr>
        <a:xfrm>
          <a:off x="2322410" y="3367737"/>
          <a:ext cx="2320993" cy="158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t" anchorCtr="1">
          <a:noAutofit/>
        </a:bodyPr>
        <a:lstStyle/>
        <a:p>
          <a:pPr marL="0" lvl="0" indent="0" algn="ctr" defTabSz="800100">
            <a:lnSpc>
              <a:spcPct val="90000"/>
            </a:lnSpc>
            <a:spcBef>
              <a:spcPct val="0"/>
            </a:spcBef>
            <a:spcAft>
              <a:spcPct val="35000"/>
            </a:spcAft>
            <a:buNone/>
          </a:pPr>
          <a:r>
            <a:rPr lang="en-US" sz="1800" kern="1200"/>
            <a:t>LWDBs certify their comprehensive and affiliated Centers (initial round of certification)</a:t>
          </a:r>
        </a:p>
      </dsp:txBody>
      <dsp:txXfrm>
        <a:off x="2322410" y="3367737"/>
        <a:ext cx="2320993" cy="1584817"/>
      </dsp:txXfrm>
    </dsp:sp>
    <dsp:sp modelId="{6296CFE9-52DB-40A9-A7A3-89A7A28A4FF2}">
      <dsp:nvSpPr>
        <dsp:cNvPr id="0" name=""/>
        <dsp:cNvSpPr/>
      </dsp:nvSpPr>
      <dsp:spPr>
        <a:xfrm>
          <a:off x="4318464" y="2476277"/>
          <a:ext cx="649878" cy="0"/>
        </a:xfrm>
        <a:custGeom>
          <a:avLst/>
          <a:gdLst/>
          <a:ahLst/>
          <a:cxnLst/>
          <a:rect l="0" t="0" r="0" b="0"/>
          <a:pathLst>
            <a:path>
              <a:moveTo>
                <a:pt x="0" y="0"/>
              </a:moveTo>
              <a:lnTo>
                <a:pt x="649878"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BFC34C-BA00-4E32-A1C2-B1F995B2DE74}">
      <dsp:nvSpPr>
        <dsp:cNvPr id="0" name=""/>
        <dsp:cNvSpPr/>
      </dsp:nvSpPr>
      <dsp:spPr>
        <a:xfrm>
          <a:off x="3482906" y="2773430"/>
          <a:ext cx="0" cy="4952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1ABDF80-D8B1-4408-9A2F-8A5CBEC9ABBC}">
      <dsp:nvSpPr>
        <dsp:cNvPr id="0" name=""/>
        <dsp:cNvSpPr/>
      </dsp:nvSpPr>
      <dsp:spPr>
        <a:xfrm>
          <a:off x="3433381" y="3268686"/>
          <a:ext cx="99051" cy="99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DCFD3-4DA4-4148-999B-D225391425A6}">
      <dsp:nvSpPr>
        <dsp:cNvPr id="0" name=""/>
        <dsp:cNvSpPr/>
      </dsp:nvSpPr>
      <dsp:spPr>
        <a:xfrm>
          <a:off x="4968342" y="2179124"/>
          <a:ext cx="1671115" cy="594306"/>
        </a:xfrm>
        <a:prstGeom prst="hexagon">
          <a:avLst>
            <a:gd name="adj" fmla="val 40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a:t>Late Winter-Early Spring 2024</a:t>
          </a:r>
        </a:p>
      </dsp:txBody>
      <dsp:txXfrm>
        <a:off x="5186842" y="2256830"/>
        <a:ext cx="1234115" cy="438894"/>
      </dsp:txXfrm>
    </dsp:sp>
    <dsp:sp modelId="{B62FACB4-DC75-4D34-B104-F86D238418E5}">
      <dsp:nvSpPr>
        <dsp:cNvPr id="0" name=""/>
        <dsp:cNvSpPr/>
      </dsp:nvSpPr>
      <dsp:spPr>
        <a:xfrm>
          <a:off x="4643403" y="0"/>
          <a:ext cx="2320993" cy="158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a:t>SWDB updates certification system as part of the WIOA State Plan review and modification process (the SWDB must review and update certification criteria every two years)</a:t>
          </a:r>
        </a:p>
      </dsp:txBody>
      <dsp:txXfrm>
        <a:off x="4643403" y="0"/>
        <a:ext cx="2320993" cy="1584817"/>
      </dsp:txXfrm>
    </dsp:sp>
    <dsp:sp modelId="{208B2271-05FF-49CD-A0B0-1816ABD1F4F1}">
      <dsp:nvSpPr>
        <dsp:cNvPr id="0" name=""/>
        <dsp:cNvSpPr/>
      </dsp:nvSpPr>
      <dsp:spPr>
        <a:xfrm>
          <a:off x="6639457" y="2476277"/>
          <a:ext cx="649878" cy="0"/>
        </a:xfrm>
        <a:custGeom>
          <a:avLst/>
          <a:gdLst/>
          <a:ahLst/>
          <a:cxnLst/>
          <a:rect l="0" t="0" r="0" b="0"/>
          <a:pathLst>
            <a:path>
              <a:moveTo>
                <a:pt x="0" y="0"/>
              </a:moveTo>
              <a:lnTo>
                <a:pt x="649878"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F95A4-9F59-4959-82EA-09EC4CC8DD90}">
      <dsp:nvSpPr>
        <dsp:cNvPr id="0" name=""/>
        <dsp:cNvSpPr/>
      </dsp:nvSpPr>
      <dsp:spPr>
        <a:xfrm>
          <a:off x="5803900" y="1683868"/>
          <a:ext cx="0" cy="4952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0E2144A-8077-4718-A0B7-34566FA55F56}">
      <dsp:nvSpPr>
        <dsp:cNvPr id="0" name=""/>
        <dsp:cNvSpPr/>
      </dsp:nvSpPr>
      <dsp:spPr>
        <a:xfrm>
          <a:off x="5754374" y="1584817"/>
          <a:ext cx="99051" cy="99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294D3-DCE9-4C65-BC24-3F44FAE69B70}">
      <dsp:nvSpPr>
        <dsp:cNvPr id="0" name=""/>
        <dsp:cNvSpPr/>
      </dsp:nvSpPr>
      <dsp:spPr>
        <a:xfrm>
          <a:off x="7289335" y="2179124"/>
          <a:ext cx="1671115" cy="594306"/>
        </a:xfrm>
        <a:prstGeom prst="hexagon">
          <a:avLst>
            <a:gd name="adj" fmla="val 40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a:t>July 1, 2025  – September 30. 2025</a:t>
          </a:r>
        </a:p>
      </dsp:txBody>
      <dsp:txXfrm>
        <a:off x="7507835" y="2256830"/>
        <a:ext cx="1234115" cy="438894"/>
      </dsp:txXfrm>
    </dsp:sp>
    <dsp:sp modelId="{A9B85331-5829-4710-8CB3-2052EDFB69F4}">
      <dsp:nvSpPr>
        <dsp:cNvPr id="0" name=""/>
        <dsp:cNvSpPr/>
      </dsp:nvSpPr>
      <dsp:spPr>
        <a:xfrm>
          <a:off x="6964396" y="3367737"/>
          <a:ext cx="2320993" cy="158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r>
            <a:rPr lang="en-US" sz="1600" kern="1200"/>
            <a:t>Centers conduct self-assessment to prepare for second round of certification (particularly important if the SWDB has changed or updated the certification standards, but valuable even if not)</a:t>
          </a:r>
        </a:p>
      </dsp:txBody>
      <dsp:txXfrm>
        <a:off x="6964396" y="3367737"/>
        <a:ext cx="2320993" cy="1584817"/>
      </dsp:txXfrm>
    </dsp:sp>
    <dsp:sp modelId="{C4BD1019-3274-486D-900C-8A81DD22F091}">
      <dsp:nvSpPr>
        <dsp:cNvPr id="0" name=""/>
        <dsp:cNvSpPr/>
      </dsp:nvSpPr>
      <dsp:spPr>
        <a:xfrm>
          <a:off x="8960450" y="2476277"/>
          <a:ext cx="649878" cy="0"/>
        </a:xfrm>
        <a:custGeom>
          <a:avLst/>
          <a:gdLst/>
          <a:ahLst/>
          <a:cxnLst/>
          <a:rect l="0" t="0" r="0" b="0"/>
          <a:pathLst>
            <a:path>
              <a:moveTo>
                <a:pt x="0" y="0"/>
              </a:moveTo>
              <a:lnTo>
                <a:pt x="649878"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01653-D6AD-4358-B95A-CFCCD1BCF451}">
      <dsp:nvSpPr>
        <dsp:cNvPr id="0" name=""/>
        <dsp:cNvSpPr/>
      </dsp:nvSpPr>
      <dsp:spPr>
        <a:xfrm>
          <a:off x="8124893" y="2773430"/>
          <a:ext cx="0" cy="4952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592C832-0913-4203-AB48-7788AC1D618A}">
      <dsp:nvSpPr>
        <dsp:cNvPr id="0" name=""/>
        <dsp:cNvSpPr/>
      </dsp:nvSpPr>
      <dsp:spPr>
        <a:xfrm>
          <a:off x="8075367" y="3268686"/>
          <a:ext cx="99051" cy="99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7E453-D56F-445F-8858-AA6B403AF9EE}">
      <dsp:nvSpPr>
        <dsp:cNvPr id="0" name=""/>
        <dsp:cNvSpPr/>
      </dsp:nvSpPr>
      <dsp:spPr>
        <a:xfrm rot="10800000">
          <a:off x="9610328" y="2179124"/>
          <a:ext cx="1671115" cy="594306"/>
        </a:xfrm>
        <a:prstGeom prst="homePlate">
          <a:avLst>
            <a:gd name="adj" fmla="val 4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a:t>October 1, 2025 – September 30, 2026</a:t>
          </a:r>
        </a:p>
      </dsp:txBody>
      <dsp:txXfrm rot="10800000">
        <a:off x="9729189" y="2179124"/>
        <a:ext cx="1552254" cy="594306"/>
      </dsp:txXfrm>
    </dsp:sp>
    <dsp:sp modelId="{8ECAF5A4-BAD6-4EC2-BB54-3F33D0108624}">
      <dsp:nvSpPr>
        <dsp:cNvPr id="0" name=""/>
        <dsp:cNvSpPr/>
      </dsp:nvSpPr>
      <dsp:spPr>
        <a:xfrm>
          <a:off x="9285389" y="0"/>
          <a:ext cx="2320993" cy="158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marL="0" lvl="0" indent="0" algn="ctr" defTabSz="800100">
            <a:lnSpc>
              <a:spcPct val="90000"/>
            </a:lnSpc>
            <a:spcBef>
              <a:spcPct val="0"/>
            </a:spcBef>
            <a:spcAft>
              <a:spcPct val="35000"/>
            </a:spcAft>
            <a:buNone/>
          </a:pPr>
          <a:r>
            <a:rPr lang="en-US" sz="1800" kern="1200"/>
            <a:t>LWDBs certify their comprehensive and affiliate Centers (certification reassessment and renewal)</a:t>
          </a:r>
        </a:p>
      </dsp:txBody>
      <dsp:txXfrm>
        <a:off x="9285389" y="0"/>
        <a:ext cx="2320993" cy="1584817"/>
      </dsp:txXfrm>
    </dsp:sp>
    <dsp:sp modelId="{735CC5BE-638C-4FBD-A578-4DDDA8DA6DD3}">
      <dsp:nvSpPr>
        <dsp:cNvPr id="0" name=""/>
        <dsp:cNvSpPr/>
      </dsp:nvSpPr>
      <dsp:spPr>
        <a:xfrm>
          <a:off x="10445886" y="1683868"/>
          <a:ext cx="0" cy="4952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2507899-CE3A-4A73-8DD1-7BF3D756CD2C}">
      <dsp:nvSpPr>
        <dsp:cNvPr id="0" name=""/>
        <dsp:cNvSpPr/>
      </dsp:nvSpPr>
      <dsp:spPr>
        <a:xfrm>
          <a:off x="10396360" y="1584817"/>
          <a:ext cx="99051" cy="99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4EA20-FFEE-4C72-83FE-5FF0B639FB00}">
      <dsp:nvSpPr>
        <dsp:cNvPr id="0" name=""/>
        <dsp:cNvSpPr/>
      </dsp:nvSpPr>
      <dsp:spPr>
        <a:xfrm>
          <a:off x="393" y="346641"/>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83BF2A-3990-4EA4-8DA6-FFEF35D78635}">
      <dsp:nvSpPr>
        <dsp:cNvPr id="0" name=""/>
        <dsp:cNvSpPr/>
      </dsp:nvSpPr>
      <dsp:spPr>
        <a:xfrm>
          <a:off x="393" y="160249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b="1" kern="1200"/>
            <a:t>Comprehensive Center</a:t>
          </a:r>
          <a:endParaRPr lang="en-US" sz="2600" kern="1200"/>
        </a:p>
      </dsp:txBody>
      <dsp:txXfrm>
        <a:off x="393" y="1602499"/>
        <a:ext cx="3138750" cy="470812"/>
      </dsp:txXfrm>
    </dsp:sp>
    <dsp:sp modelId="{A5288983-8207-4945-9AA4-A938B9B58E1C}">
      <dsp:nvSpPr>
        <dsp:cNvPr id="0" name=""/>
        <dsp:cNvSpPr/>
      </dsp:nvSpPr>
      <dsp:spPr>
        <a:xfrm>
          <a:off x="393" y="2146473"/>
          <a:ext cx="3138750" cy="185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Titles I and III are present full time with one other core partner present at least part time, and center provides access to all programs, services, and activities of partners not located in the center. Certification required.</a:t>
          </a:r>
        </a:p>
      </dsp:txBody>
      <dsp:txXfrm>
        <a:off x="393" y="2146473"/>
        <a:ext cx="3138750" cy="1858223"/>
      </dsp:txXfrm>
    </dsp:sp>
    <dsp:sp modelId="{531A8C0B-3278-46FD-A17D-92596DCEA03F}">
      <dsp:nvSpPr>
        <dsp:cNvPr id="0" name=""/>
        <dsp:cNvSpPr/>
      </dsp:nvSpPr>
      <dsp:spPr>
        <a:xfrm>
          <a:off x="3688425" y="346641"/>
          <a:ext cx="1098562" cy="10985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044323-62B8-47EE-822B-FC7ED20818C7}">
      <dsp:nvSpPr>
        <dsp:cNvPr id="0" name=""/>
        <dsp:cNvSpPr/>
      </dsp:nvSpPr>
      <dsp:spPr>
        <a:xfrm>
          <a:off x="3688425" y="160249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b="1" kern="1200"/>
            <a:t>Affiliated Center</a:t>
          </a:r>
          <a:endParaRPr lang="en-US" sz="2600" kern="1200"/>
        </a:p>
      </dsp:txBody>
      <dsp:txXfrm>
        <a:off x="3688425" y="1602499"/>
        <a:ext cx="3138750" cy="470812"/>
      </dsp:txXfrm>
    </dsp:sp>
    <dsp:sp modelId="{78E0A738-4DD9-4C9D-851E-DA5561557E58}">
      <dsp:nvSpPr>
        <dsp:cNvPr id="0" name=""/>
        <dsp:cNvSpPr/>
      </dsp:nvSpPr>
      <dsp:spPr>
        <a:xfrm>
          <a:off x="3688425" y="2146473"/>
          <a:ext cx="3138750" cy="185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Two or more core partners with at least one of the core partners present on a full-time basis. Certification required.</a:t>
          </a:r>
        </a:p>
      </dsp:txBody>
      <dsp:txXfrm>
        <a:off x="3688425" y="2146473"/>
        <a:ext cx="3138750" cy="1858223"/>
      </dsp:txXfrm>
    </dsp:sp>
    <dsp:sp modelId="{15A226A7-23AF-4F77-B5AC-29ED8CB825CA}">
      <dsp:nvSpPr>
        <dsp:cNvPr id="0" name=""/>
        <dsp:cNvSpPr/>
      </dsp:nvSpPr>
      <dsp:spPr>
        <a:xfrm>
          <a:off x="7376456" y="346641"/>
          <a:ext cx="1098562" cy="109856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4BD5CF-FB20-4700-AAC2-FE4D7D114C00}">
      <dsp:nvSpPr>
        <dsp:cNvPr id="0" name=""/>
        <dsp:cNvSpPr/>
      </dsp:nvSpPr>
      <dsp:spPr>
        <a:xfrm>
          <a:off x="7376456" y="160249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100000"/>
            </a:lnSpc>
            <a:spcBef>
              <a:spcPct val="0"/>
            </a:spcBef>
            <a:spcAft>
              <a:spcPct val="35000"/>
            </a:spcAft>
            <a:buNone/>
            <a:defRPr b="1"/>
          </a:pPr>
          <a:r>
            <a:rPr lang="en-US" sz="2600" b="1" kern="1200"/>
            <a:t>Satellite Center</a:t>
          </a:r>
          <a:endParaRPr lang="en-US" sz="2600" kern="1200"/>
        </a:p>
      </dsp:txBody>
      <dsp:txXfrm>
        <a:off x="7376456" y="1602499"/>
        <a:ext cx="3138750" cy="470812"/>
      </dsp:txXfrm>
    </dsp:sp>
    <dsp:sp modelId="{79A1991F-B7EB-4E33-90C2-96E0D7F38922}">
      <dsp:nvSpPr>
        <dsp:cNvPr id="0" name=""/>
        <dsp:cNvSpPr/>
      </dsp:nvSpPr>
      <dsp:spPr>
        <a:xfrm>
          <a:off x="7376456" y="2146473"/>
          <a:ext cx="3138750" cy="185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Any location where one core or required partner is present on a permanent basis. Title I and Title III are not eligible to have stand-alone offices or be Satellite Centers. Certification not required.</a:t>
          </a:r>
        </a:p>
      </dsp:txBody>
      <dsp:txXfrm>
        <a:off x="7376456" y="2146473"/>
        <a:ext cx="3138750" cy="1858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C3A90-62F5-48EF-8A91-796F3D7DED19}">
      <dsp:nvSpPr>
        <dsp:cNvPr id="0" name=""/>
        <dsp:cNvSpPr/>
      </dsp:nvSpPr>
      <dsp:spPr>
        <a:xfrm>
          <a:off x="4625" y="4233"/>
          <a:ext cx="1287780" cy="128778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6EB1E-8A0D-4190-BB1F-BB65062A4D04}">
      <dsp:nvSpPr>
        <dsp:cNvPr id="0" name=""/>
        <dsp:cNvSpPr/>
      </dsp:nvSpPr>
      <dsp:spPr>
        <a:xfrm>
          <a:off x="4625" y="1524652"/>
          <a:ext cx="3679372" cy="55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55750">
            <a:lnSpc>
              <a:spcPct val="100000"/>
            </a:lnSpc>
            <a:spcBef>
              <a:spcPct val="0"/>
            </a:spcBef>
            <a:spcAft>
              <a:spcPct val="35000"/>
            </a:spcAft>
            <a:buNone/>
            <a:defRPr b="1"/>
          </a:pPr>
          <a:r>
            <a:rPr lang="en-US" sz="3500" kern="1200"/>
            <a:t>Self-Assessment</a:t>
          </a:r>
        </a:p>
      </dsp:txBody>
      <dsp:txXfrm>
        <a:off x="4625" y="1524652"/>
        <a:ext cx="3679372" cy="551905"/>
      </dsp:txXfrm>
    </dsp:sp>
    <dsp:sp modelId="{FB0A51ED-E87B-4193-8C1E-038AFD5BB0B8}">
      <dsp:nvSpPr>
        <dsp:cNvPr id="0" name=""/>
        <dsp:cNvSpPr/>
      </dsp:nvSpPr>
      <dsp:spPr>
        <a:xfrm>
          <a:off x="4625" y="2184762"/>
          <a:ext cx="3679372" cy="3229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 typeface="Arial" panose="020B0604020202020204" pitchFamily="34" charset="0"/>
            <a:buNone/>
          </a:pPr>
          <a:r>
            <a:rPr lang="en-US" sz="1700" kern="1200">
              <a:cs typeface="Calibri"/>
            </a:rPr>
            <a:t>For local areas to identify training needs and opportunities for improvement in advance of the certification evaluation.</a:t>
          </a:r>
          <a:endParaRPr lang="en-US" sz="1700" kern="1200"/>
        </a:p>
        <a:p>
          <a:pPr marL="0" lvl="0" indent="0" algn="l" defTabSz="755650">
            <a:lnSpc>
              <a:spcPct val="100000"/>
            </a:lnSpc>
            <a:spcBef>
              <a:spcPct val="0"/>
            </a:spcBef>
            <a:spcAft>
              <a:spcPct val="35000"/>
            </a:spcAft>
            <a:buFont typeface="Arial" panose="020B0604020202020204" pitchFamily="34" charset="0"/>
            <a:buNone/>
          </a:pPr>
          <a:r>
            <a:rPr lang="en-US" sz="1700" kern="1200">
              <a:cs typeface="Calibri"/>
            </a:rPr>
            <a:t>Local board staff are encouraged to participate as members of the self-assessment team.</a:t>
          </a:r>
        </a:p>
        <a:p>
          <a:pPr marL="0" lvl="0" indent="0" algn="l" defTabSz="755650">
            <a:lnSpc>
              <a:spcPct val="100000"/>
            </a:lnSpc>
            <a:spcBef>
              <a:spcPct val="0"/>
            </a:spcBef>
            <a:spcAft>
              <a:spcPct val="35000"/>
            </a:spcAft>
            <a:buFont typeface="Arial" panose="020B0604020202020204" pitchFamily="34" charset="0"/>
            <a:buNone/>
          </a:pPr>
          <a:r>
            <a:rPr lang="en-US" sz="1700" kern="1200">
              <a:ea typeface="+mn-lt"/>
              <a:cs typeface="+mn-lt"/>
            </a:rPr>
            <a:t>Local areas have flexibility on team composition and procedures.</a:t>
          </a:r>
        </a:p>
        <a:p>
          <a:pPr marL="0" lvl="0" indent="0" algn="l" defTabSz="755650">
            <a:lnSpc>
              <a:spcPct val="100000"/>
            </a:lnSpc>
            <a:spcBef>
              <a:spcPct val="0"/>
            </a:spcBef>
            <a:spcAft>
              <a:spcPct val="35000"/>
            </a:spcAft>
            <a:buFont typeface="Arial" panose="020B0604020202020204" pitchFamily="34" charset="0"/>
            <a:buNone/>
          </a:pPr>
          <a:r>
            <a:rPr lang="en-US" sz="1700" kern="1200">
              <a:ea typeface="+mn-lt"/>
              <a:cs typeface="+mn-lt"/>
            </a:rPr>
            <a:t>Local areas are encouraged to complete self-assessment process at least 6 months prior to evaluation.</a:t>
          </a:r>
        </a:p>
      </dsp:txBody>
      <dsp:txXfrm>
        <a:off x="4625" y="2184762"/>
        <a:ext cx="3679372" cy="3229671"/>
      </dsp:txXfrm>
    </dsp:sp>
    <dsp:sp modelId="{00185D9C-EA87-4CB8-84AB-A09FFB67F1B7}">
      <dsp:nvSpPr>
        <dsp:cNvPr id="0" name=""/>
        <dsp:cNvSpPr/>
      </dsp:nvSpPr>
      <dsp:spPr>
        <a:xfrm>
          <a:off x="4327887" y="4233"/>
          <a:ext cx="1287780" cy="12877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A0469-4FDE-44EB-85C3-DA78E91BCF13}">
      <dsp:nvSpPr>
        <dsp:cNvPr id="0" name=""/>
        <dsp:cNvSpPr/>
      </dsp:nvSpPr>
      <dsp:spPr>
        <a:xfrm>
          <a:off x="4327887" y="1524652"/>
          <a:ext cx="3679372" cy="55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55750">
            <a:lnSpc>
              <a:spcPct val="100000"/>
            </a:lnSpc>
            <a:spcBef>
              <a:spcPct val="0"/>
            </a:spcBef>
            <a:spcAft>
              <a:spcPct val="35000"/>
            </a:spcAft>
            <a:buNone/>
            <a:defRPr b="1"/>
          </a:pPr>
          <a:r>
            <a:rPr lang="en-US" sz="3500" kern="1200"/>
            <a:t>Evaluation</a:t>
          </a:r>
        </a:p>
      </dsp:txBody>
      <dsp:txXfrm>
        <a:off x="4327887" y="1524652"/>
        <a:ext cx="3679372" cy="551905"/>
      </dsp:txXfrm>
    </dsp:sp>
    <dsp:sp modelId="{5057F1A6-9509-4F17-B068-2BBB71D9D092}">
      <dsp:nvSpPr>
        <dsp:cNvPr id="0" name=""/>
        <dsp:cNvSpPr/>
      </dsp:nvSpPr>
      <dsp:spPr>
        <a:xfrm>
          <a:off x="4327887" y="2184762"/>
          <a:ext cx="3679372" cy="3229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Required evaluation team composition (min. 3 members, odd number)</a:t>
          </a:r>
        </a:p>
        <a:p>
          <a:pPr marL="0" lvl="0" indent="0" algn="l" defTabSz="755650">
            <a:lnSpc>
              <a:spcPct val="100000"/>
            </a:lnSpc>
            <a:spcBef>
              <a:spcPct val="0"/>
            </a:spcBef>
            <a:spcAft>
              <a:spcPct val="35000"/>
            </a:spcAft>
            <a:buNone/>
          </a:pPr>
          <a:r>
            <a:rPr lang="en-US" sz="1700" kern="1200"/>
            <a:t>Documentation submitted to IWD after local board approval</a:t>
          </a:r>
        </a:p>
      </dsp:txBody>
      <dsp:txXfrm>
        <a:off x="4327887" y="2184762"/>
        <a:ext cx="3679372" cy="3229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1A603-12E8-4D72-87F4-D26D74C11E4E}">
      <dsp:nvSpPr>
        <dsp:cNvPr id="0" name=""/>
        <dsp:cNvSpPr/>
      </dsp:nvSpPr>
      <dsp:spPr>
        <a:xfrm>
          <a:off x="0" y="692"/>
          <a:ext cx="8126185" cy="16201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906C7-B59A-46E5-9969-67BB4E7F6723}">
      <dsp:nvSpPr>
        <dsp:cNvPr id="0" name=""/>
        <dsp:cNvSpPr/>
      </dsp:nvSpPr>
      <dsp:spPr>
        <a:xfrm>
          <a:off x="490083" y="365217"/>
          <a:ext cx="891061" cy="8910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BF31A-AC58-4A81-9F1E-8CA6B75D4002}">
      <dsp:nvSpPr>
        <dsp:cNvPr id="0" name=""/>
        <dsp:cNvSpPr/>
      </dsp:nvSpPr>
      <dsp:spPr>
        <a:xfrm>
          <a:off x="1871229" y="692"/>
          <a:ext cx="6254955" cy="162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2" tIns="171462" rIns="171462" bIns="171462" numCol="1" spcCol="1270" anchor="ctr" anchorCtr="0">
          <a:noAutofit/>
        </a:bodyPr>
        <a:lstStyle/>
        <a:p>
          <a:pPr marL="0" lvl="0" indent="0" algn="l" defTabSz="889000">
            <a:lnSpc>
              <a:spcPct val="100000"/>
            </a:lnSpc>
            <a:spcBef>
              <a:spcPct val="0"/>
            </a:spcBef>
            <a:spcAft>
              <a:spcPct val="35000"/>
            </a:spcAft>
            <a:buNone/>
          </a:pPr>
          <a:r>
            <a:rPr lang="en-US" sz="2000" kern="1200"/>
            <a:t>Local board is responsible for forming self-assessment team</a:t>
          </a:r>
        </a:p>
      </dsp:txBody>
      <dsp:txXfrm>
        <a:off x="1871229" y="692"/>
        <a:ext cx="6254955" cy="1620111"/>
      </dsp:txXfrm>
    </dsp:sp>
    <dsp:sp modelId="{CE1296DE-A4E6-40D4-A643-2C4119C40C1F}">
      <dsp:nvSpPr>
        <dsp:cNvPr id="0" name=""/>
        <dsp:cNvSpPr/>
      </dsp:nvSpPr>
      <dsp:spPr>
        <a:xfrm>
          <a:off x="0" y="2025832"/>
          <a:ext cx="8126185" cy="16201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3156B-CC3F-41E7-8836-527973B5CAD1}">
      <dsp:nvSpPr>
        <dsp:cNvPr id="0" name=""/>
        <dsp:cNvSpPr/>
      </dsp:nvSpPr>
      <dsp:spPr>
        <a:xfrm>
          <a:off x="490083" y="2390357"/>
          <a:ext cx="891061" cy="8910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8BC6A-D01C-4CEA-B061-9ADF3D430E20}">
      <dsp:nvSpPr>
        <dsp:cNvPr id="0" name=""/>
        <dsp:cNvSpPr/>
      </dsp:nvSpPr>
      <dsp:spPr>
        <a:xfrm>
          <a:off x="1871229" y="2025832"/>
          <a:ext cx="3656783" cy="162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2" tIns="171462" rIns="171462" bIns="171462" numCol="1" spcCol="1270" anchor="ctr" anchorCtr="0">
          <a:noAutofit/>
        </a:bodyPr>
        <a:lstStyle/>
        <a:p>
          <a:pPr marL="0" lvl="0" indent="0" algn="l" defTabSz="889000">
            <a:lnSpc>
              <a:spcPct val="100000"/>
            </a:lnSpc>
            <a:spcBef>
              <a:spcPct val="0"/>
            </a:spcBef>
            <a:spcAft>
              <a:spcPct val="35000"/>
            </a:spcAft>
            <a:buNone/>
          </a:pPr>
          <a:r>
            <a:rPr lang="en-US" sz="2000" kern="1200"/>
            <a:t>Flexibility to determine number and representation of self-assessment team members</a:t>
          </a:r>
        </a:p>
      </dsp:txBody>
      <dsp:txXfrm>
        <a:off x="1871229" y="2025832"/>
        <a:ext cx="3656783" cy="1620111"/>
      </dsp:txXfrm>
    </dsp:sp>
    <dsp:sp modelId="{75AF3DEB-B776-42D0-A174-31D563353E17}">
      <dsp:nvSpPr>
        <dsp:cNvPr id="0" name=""/>
        <dsp:cNvSpPr/>
      </dsp:nvSpPr>
      <dsp:spPr>
        <a:xfrm>
          <a:off x="5528012" y="2025832"/>
          <a:ext cx="2598172" cy="162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2" tIns="171462" rIns="171462" bIns="171462" numCol="1" spcCol="1270" anchor="ctr" anchorCtr="0">
          <a:noAutofit/>
        </a:bodyPr>
        <a:lstStyle/>
        <a:p>
          <a:pPr marL="0" lvl="0" indent="0" algn="l" defTabSz="800100">
            <a:lnSpc>
              <a:spcPct val="100000"/>
            </a:lnSpc>
            <a:spcBef>
              <a:spcPct val="0"/>
            </a:spcBef>
            <a:spcAft>
              <a:spcPct val="35000"/>
            </a:spcAft>
            <a:buNone/>
          </a:pPr>
          <a:r>
            <a:rPr lang="en-US" sz="1800" kern="1200"/>
            <a:t>Local board staff are encouraged to participate as members of self-assessment team</a:t>
          </a:r>
        </a:p>
      </dsp:txBody>
      <dsp:txXfrm>
        <a:off x="5528012" y="2025832"/>
        <a:ext cx="2598172" cy="1620111"/>
      </dsp:txXfrm>
    </dsp:sp>
    <dsp:sp modelId="{14656375-700F-4777-8F57-0FF476D131F5}">
      <dsp:nvSpPr>
        <dsp:cNvPr id="0" name=""/>
        <dsp:cNvSpPr/>
      </dsp:nvSpPr>
      <dsp:spPr>
        <a:xfrm>
          <a:off x="0" y="4050971"/>
          <a:ext cx="8126185" cy="16201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FFF17-689D-4403-9F88-77D6B4128E3A}">
      <dsp:nvSpPr>
        <dsp:cNvPr id="0" name=""/>
        <dsp:cNvSpPr/>
      </dsp:nvSpPr>
      <dsp:spPr>
        <a:xfrm>
          <a:off x="490083" y="4415497"/>
          <a:ext cx="891061" cy="8910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6402C-AB2A-408B-9566-5FEF47F54A91}">
      <dsp:nvSpPr>
        <dsp:cNvPr id="0" name=""/>
        <dsp:cNvSpPr/>
      </dsp:nvSpPr>
      <dsp:spPr>
        <a:xfrm>
          <a:off x="1871229" y="4050971"/>
          <a:ext cx="6254955" cy="162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2" tIns="171462" rIns="171462" bIns="171462" numCol="1" spcCol="1270" anchor="ctr" anchorCtr="0">
          <a:noAutofit/>
        </a:bodyPr>
        <a:lstStyle/>
        <a:p>
          <a:pPr marL="0" lvl="0" indent="0" algn="l" defTabSz="889000">
            <a:lnSpc>
              <a:spcPct val="100000"/>
            </a:lnSpc>
            <a:spcBef>
              <a:spcPct val="0"/>
            </a:spcBef>
            <a:spcAft>
              <a:spcPct val="35000"/>
            </a:spcAft>
            <a:buNone/>
          </a:pPr>
          <a:r>
            <a:rPr lang="en-US" sz="2000" b="1" i="0" kern="1200"/>
            <a:t>All 5 local core partner programs must be represented as members of either the self-assessment team or the center evaluation team (Titles I-IV, including IVRS and IDB)</a:t>
          </a:r>
          <a:endParaRPr lang="en-US" sz="2000" i="0" kern="1200"/>
        </a:p>
      </dsp:txBody>
      <dsp:txXfrm>
        <a:off x="1871229" y="4050971"/>
        <a:ext cx="6254955" cy="1620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0AEC4-DE22-4DF1-9749-C63EB552EC3C}">
      <dsp:nvSpPr>
        <dsp:cNvPr id="0" name=""/>
        <dsp:cNvSpPr/>
      </dsp:nvSpPr>
      <dsp:spPr>
        <a:xfrm>
          <a:off x="-202816" y="10152"/>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385FE-894C-4A01-98EA-88CFF6B33351}">
      <dsp:nvSpPr>
        <dsp:cNvPr id="0" name=""/>
        <dsp:cNvSpPr/>
      </dsp:nvSpPr>
      <dsp:spPr>
        <a:xfrm>
          <a:off x="26354" y="180610"/>
          <a:ext cx="417489" cy="416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FE3B7-9C04-40C2-9764-68B8E66921CD}">
      <dsp:nvSpPr>
        <dsp:cNvPr id="0" name=""/>
        <dsp:cNvSpPr/>
      </dsp:nvSpPr>
      <dsp:spPr>
        <a:xfrm>
          <a:off x="673015" y="10152"/>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89000">
            <a:lnSpc>
              <a:spcPct val="100000"/>
            </a:lnSpc>
            <a:spcBef>
              <a:spcPct val="0"/>
            </a:spcBef>
            <a:spcAft>
              <a:spcPct val="35000"/>
            </a:spcAft>
            <a:buNone/>
          </a:pPr>
          <a:r>
            <a:rPr lang="en-US" sz="2000" kern="1200"/>
            <a:t>Local board is responsible for forming evaluation team</a:t>
          </a:r>
        </a:p>
      </dsp:txBody>
      <dsp:txXfrm>
        <a:off x="673015" y="10152"/>
        <a:ext cx="7148904" cy="781265"/>
      </dsp:txXfrm>
    </dsp:sp>
    <dsp:sp modelId="{12BB671B-832D-4867-8B4A-D46D5889F369}">
      <dsp:nvSpPr>
        <dsp:cNvPr id="0" name=""/>
        <dsp:cNvSpPr/>
      </dsp:nvSpPr>
      <dsp:spPr>
        <a:xfrm>
          <a:off x="-202816" y="986733"/>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8B1A3-3F14-43A8-944F-EEECD8499C2B}">
      <dsp:nvSpPr>
        <dsp:cNvPr id="0" name=""/>
        <dsp:cNvSpPr/>
      </dsp:nvSpPr>
      <dsp:spPr>
        <a:xfrm>
          <a:off x="26354" y="1157191"/>
          <a:ext cx="417489" cy="41667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E48EF-168C-45F7-B7EE-3D8AC6CEE6D2}">
      <dsp:nvSpPr>
        <dsp:cNvPr id="0" name=""/>
        <dsp:cNvSpPr/>
      </dsp:nvSpPr>
      <dsp:spPr>
        <a:xfrm>
          <a:off x="673015" y="986733"/>
          <a:ext cx="3617595"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00100">
            <a:lnSpc>
              <a:spcPct val="100000"/>
            </a:lnSpc>
            <a:spcBef>
              <a:spcPct val="0"/>
            </a:spcBef>
            <a:spcAft>
              <a:spcPct val="35000"/>
            </a:spcAft>
            <a:buNone/>
          </a:pPr>
          <a:r>
            <a:rPr lang="en-US" sz="1800" kern="1200"/>
            <a:t>Must include a minimum of 3 members (odd number required)</a:t>
          </a:r>
        </a:p>
      </dsp:txBody>
      <dsp:txXfrm>
        <a:off x="673015" y="986733"/>
        <a:ext cx="3617595" cy="781265"/>
      </dsp:txXfrm>
    </dsp:sp>
    <dsp:sp modelId="{7D4C11B6-EEE1-44A8-AA4C-E414641EE2B5}">
      <dsp:nvSpPr>
        <dsp:cNvPr id="0" name=""/>
        <dsp:cNvSpPr/>
      </dsp:nvSpPr>
      <dsp:spPr>
        <a:xfrm>
          <a:off x="3870614" y="986733"/>
          <a:ext cx="4371301"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00100">
            <a:lnSpc>
              <a:spcPct val="100000"/>
            </a:lnSpc>
            <a:spcBef>
              <a:spcPct val="0"/>
            </a:spcBef>
            <a:spcAft>
              <a:spcPct val="35000"/>
            </a:spcAft>
            <a:buNone/>
          </a:pPr>
          <a:r>
            <a:rPr lang="en-US" sz="1800" b="0" i="0" kern="1200"/>
            <a:t>Include local business member from the Local Board</a:t>
          </a:r>
        </a:p>
      </dsp:txBody>
      <dsp:txXfrm>
        <a:off x="3870614" y="986733"/>
        <a:ext cx="4371301" cy="781265"/>
      </dsp:txXfrm>
    </dsp:sp>
    <dsp:sp modelId="{AA41E07C-CC6E-4ACC-B348-7B07221C52FA}">
      <dsp:nvSpPr>
        <dsp:cNvPr id="0" name=""/>
        <dsp:cNvSpPr/>
      </dsp:nvSpPr>
      <dsp:spPr>
        <a:xfrm>
          <a:off x="-202816" y="1963314"/>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F055D-D133-4101-847F-A390F9488CD1}">
      <dsp:nvSpPr>
        <dsp:cNvPr id="0" name=""/>
        <dsp:cNvSpPr/>
      </dsp:nvSpPr>
      <dsp:spPr>
        <a:xfrm>
          <a:off x="26354" y="2133772"/>
          <a:ext cx="417489" cy="4166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147B-F3DF-41C1-B222-C18FC9022383}">
      <dsp:nvSpPr>
        <dsp:cNvPr id="0" name=""/>
        <dsp:cNvSpPr/>
      </dsp:nvSpPr>
      <dsp:spPr>
        <a:xfrm>
          <a:off x="673015" y="1963314"/>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89000">
            <a:lnSpc>
              <a:spcPct val="100000"/>
            </a:lnSpc>
            <a:spcBef>
              <a:spcPct val="0"/>
            </a:spcBef>
            <a:spcAft>
              <a:spcPct val="35000"/>
            </a:spcAft>
            <a:buNone/>
          </a:pPr>
          <a:r>
            <a:rPr lang="en-US" sz="2000" kern="1200"/>
            <a:t>Must not include co-located staff member of center being reviewed or local area board staff member</a:t>
          </a:r>
        </a:p>
      </dsp:txBody>
      <dsp:txXfrm>
        <a:off x="673015" y="1963314"/>
        <a:ext cx="7148904" cy="781265"/>
      </dsp:txXfrm>
    </dsp:sp>
    <dsp:sp modelId="{CE0B44DD-ABF0-4BDC-BC81-487D4A9EDF7D}">
      <dsp:nvSpPr>
        <dsp:cNvPr id="0" name=""/>
        <dsp:cNvSpPr/>
      </dsp:nvSpPr>
      <dsp:spPr>
        <a:xfrm>
          <a:off x="-202816" y="2939896"/>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75CFD-076E-4855-A7E5-5A1CA28F7965}">
      <dsp:nvSpPr>
        <dsp:cNvPr id="0" name=""/>
        <dsp:cNvSpPr/>
      </dsp:nvSpPr>
      <dsp:spPr>
        <a:xfrm>
          <a:off x="26354" y="3110353"/>
          <a:ext cx="417489" cy="4166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6205C-9716-43C9-9A77-D68F755F477A}">
      <dsp:nvSpPr>
        <dsp:cNvPr id="0" name=""/>
        <dsp:cNvSpPr/>
      </dsp:nvSpPr>
      <dsp:spPr>
        <a:xfrm>
          <a:off x="673015" y="2939896"/>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89000">
            <a:lnSpc>
              <a:spcPct val="100000"/>
            </a:lnSpc>
            <a:spcBef>
              <a:spcPct val="0"/>
            </a:spcBef>
            <a:spcAft>
              <a:spcPct val="35000"/>
            </a:spcAft>
            <a:buNone/>
          </a:pPr>
          <a:r>
            <a:rPr lang="en-US" sz="2000" kern="1200"/>
            <a:t>Local areas may add additional members to evaluation team</a:t>
          </a:r>
        </a:p>
      </dsp:txBody>
      <dsp:txXfrm>
        <a:off x="673015" y="2939896"/>
        <a:ext cx="7148904" cy="781265"/>
      </dsp:txXfrm>
    </dsp:sp>
    <dsp:sp modelId="{096313CC-41ED-43A1-BDE8-4CBFB78CEBE2}">
      <dsp:nvSpPr>
        <dsp:cNvPr id="0" name=""/>
        <dsp:cNvSpPr/>
      </dsp:nvSpPr>
      <dsp:spPr>
        <a:xfrm>
          <a:off x="-202816" y="3916477"/>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96017-C18D-45B8-9323-BB25940BE092}">
      <dsp:nvSpPr>
        <dsp:cNvPr id="0" name=""/>
        <dsp:cNvSpPr/>
      </dsp:nvSpPr>
      <dsp:spPr>
        <a:xfrm>
          <a:off x="26354" y="4086935"/>
          <a:ext cx="417489" cy="4166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64496-9938-44BA-A6F3-C16F43CD5924}">
      <dsp:nvSpPr>
        <dsp:cNvPr id="0" name=""/>
        <dsp:cNvSpPr/>
      </dsp:nvSpPr>
      <dsp:spPr>
        <a:xfrm>
          <a:off x="673015" y="3916477"/>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711200">
            <a:lnSpc>
              <a:spcPct val="100000"/>
            </a:lnSpc>
            <a:spcBef>
              <a:spcPct val="0"/>
            </a:spcBef>
            <a:spcAft>
              <a:spcPct val="35000"/>
            </a:spcAft>
            <a:buNone/>
          </a:pPr>
          <a:r>
            <a:rPr lang="en-US" sz="1600" b="0" i="0" kern="1200"/>
            <a:t>All 5 local core partner programs must be represented as members of either the self-assessment team or the center evaluation team (Titles I-IV, including IVRS and IDB).</a:t>
          </a:r>
        </a:p>
      </dsp:txBody>
      <dsp:txXfrm>
        <a:off x="673015" y="3916477"/>
        <a:ext cx="7148904" cy="781265"/>
      </dsp:txXfrm>
    </dsp:sp>
    <dsp:sp modelId="{227BCE33-F5BF-4B55-89DF-F82468F32E51}">
      <dsp:nvSpPr>
        <dsp:cNvPr id="0" name=""/>
        <dsp:cNvSpPr/>
      </dsp:nvSpPr>
      <dsp:spPr>
        <a:xfrm>
          <a:off x="-202816" y="4893058"/>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D0209-8B1D-4C89-B3A7-AE25DBFCA65A}">
      <dsp:nvSpPr>
        <dsp:cNvPr id="0" name=""/>
        <dsp:cNvSpPr/>
      </dsp:nvSpPr>
      <dsp:spPr>
        <a:xfrm>
          <a:off x="26354" y="5063516"/>
          <a:ext cx="417489" cy="4166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1F311-6209-4B8A-8378-43F47C6DF78A}">
      <dsp:nvSpPr>
        <dsp:cNvPr id="0" name=""/>
        <dsp:cNvSpPr/>
      </dsp:nvSpPr>
      <dsp:spPr>
        <a:xfrm>
          <a:off x="673015" y="4893058"/>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711200">
            <a:lnSpc>
              <a:spcPct val="100000"/>
            </a:lnSpc>
            <a:spcBef>
              <a:spcPct val="0"/>
            </a:spcBef>
            <a:spcAft>
              <a:spcPct val="35000"/>
            </a:spcAft>
            <a:buNone/>
          </a:pPr>
          <a:r>
            <a:rPr lang="en-US" sz="1600" b="0" i="0" kern="1200"/>
            <a:t>Core partner program representatives who are not evaluation team members should be available to consult with the team related to areas of the center review requiring their subject matter expertise.</a:t>
          </a:r>
        </a:p>
      </dsp:txBody>
      <dsp:txXfrm>
        <a:off x="673015" y="4893058"/>
        <a:ext cx="7148904" cy="7812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B6615-CDF0-4BFB-81D0-EBBAD0A20807}">
      <dsp:nvSpPr>
        <dsp:cNvPr id="0" name=""/>
        <dsp:cNvSpPr/>
      </dsp:nvSpPr>
      <dsp:spPr>
        <a:xfrm>
          <a:off x="0" y="293251"/>
          <a:ext cx="6263640" cy="1223235"/>
        </a:xfrm>
        <a:prstGeom prst="roundRect">
          <a:avLst/>
        </a:prstGeom>
        <a:solidFill>
          <a:srgbClr val="0F6A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Full Certification</a:t>
          </a:r>
        </a:p>
      </dsp:txBody>
      <dsp:txXfrm>
        <a:off x="59713" y="352964"/>
        <a:ext cx="6144214" cy="1103809"/>
      </dsp:txXfrm>
    </dsp:sp>
    <dsp:sp modelId="{B74B2B19-6F38-4693-A0A5-35BE51C94233}">
      <dsp:nvSpPr>
        <dsp:cNvPr id="0" name=""/>
        <dsp:cNvSpPr/>
      </dsp:nvSpPr>
      <dsp:spPr>
        <a:xfrm>
          <a:off x="0" y="1516486"/>
          <a:ext cx="6263640" cy="3694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a:cs typeface="Calibri"/>
            </a:rPr>
            <a:t>Full Certification is granted for 3 years</a:t>
          </a:r>
          <a:endParaRPr lang="en-US" sz="4000" kern="1200"/>
        </a:p>
        <a:p>
          <a:pPr marL="571500" lvl="2" indent="-285750" algn="l" defTabSz="1778000">
            <a:lnSpc>
              <a:spcPct val="90000"/>
            </a:lnSpc>
            <a:spcBef>
              <a:spcPct val="0"/>
            </a:spcBef>
            <a:spcAft>
              <a:spcPct val="20000"/>
            </a:spcAft>
            <a:buChar char="•"/>
          </a:pPr>
          <a:r>
            <a:rPr lang="en-US" sz="4000" kern="1200">
              <a:solidFill>
                <a:srgbClr val="000000"/>
              </a:solidFill>
              <a:cs typeface="Calibri"/>
            </a:rPr>
            <a:t>Initial certification will be due by September 30, 2023 and then every 3 years afterwards.</a:t>
          </a:r>
          <a:endParaRPr lang="en-US" sz="4000" kern="1200">
            <a:cs typeface="Calibri"/>
          </a:endParaRPr>
        </a:p>
      </dsp:txBody>
      <dsp:txXfrm>
        <a:off x="0" y="1516486"/>
        <a:ext cx="6263640" cy="36949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B6615-CDF0-4BFB-81D0-EBBAD0A20807}">
      <dsp:nvSpPr>
        <dsp:cNvPr id="0" name=""/>
        <dsp:cNvSpPr/>
      </dsp:nvSpPr>
      <dsp:spPr>
        <a:xfrm>
          <a:off x="0" y="56777"/>
          <a:ext cx="7087458" cy="8634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Provisional Certification</a:t>
          </a:r>
        </a:p>
      </dsp:txBody>
      <dsp:txXfrm>
        <a:off x="42151" y="98928"/>
        <a:ext cx="7003156" cy="779158"/>
      </dsp:txXfrm>
    </dsp:sp>
    <dsp:sp modelId="{B74B2B19-6F38-4693-A0A5-35BE51C94233}">
      <dsp:nvSpPr>
        <dsp:cNvPr id="0" name=""/>
        <dsp:cNvSpPr/>
      </dsp:nvSpPr>
      <dsp:spPr>
        <a:xfrm>
          <a:off x="0" y="920237"/>
          <a:ext cx="7087458" cy="469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2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Not to exceed 1 year</a:t>
          </a:r>
        </a:p>
        <a:p>
          <a:pPr marL="285750" lvl="1" indent="-285750" algn="l" defTabSz="1244600">
            <a:lnSpc>
              <a:spcPct val="90000"/>
            </a:lnSpc>
            <a:spcBef>
              <a:spcPct val="0"/>
            </a:spcBef>
            <a:spcAft>
              <a:spcPct val="20000"/>
            </a:spcAft>
            <a:buChar char="•"/>
          </a:pPr>
          <a:r>
            <a:rPr lang="en-US" sz="2800" kern="1200"/>
            <a:t>Must be re-evaluated within 6 months of initial review</a:t>
          </a:r>
        </a:p>
        <a:p>
          <a:pPr marL="571500" lvl="2" indent="-285750" algn="l" defTabSz="1244600">
            <a:lnSpc>
              <a:spcPct val="90000"/>
            </a:lnSpc>
            <a:spcBef>
              <a:spcPct val="0"/>
            </a:spcBef>
            <a:spcAft>
              <a:spcPct val="20000"/>
            </a:spcAft>
            <a:buChar char="•"/>
          </a:pPr>
          <a:r>
            <a:rPr lang="en-US" sz="2800" kern="1200"/>
            <a:t>At 6-month review, a decision can be made to remain provisionally certified for up to 6 months, grant full certification, or de-certify.</a:t>
          </a:r>
        </a:p>
        <a:p>
          <a:pPr marL="285750" lvl="1" indent="-285750" algn="l" defTabSz="1244600">
            <a:lnSpc>
              <a:spcPct val="90000"/>
            </a:lnSpc>
            <a:spcBef>
              <a:spcPct val="0"/>
            </a:spcBef>
            <a:spcAft>
              <a:spcPct val="20000"/>
            </a:spcAft>
            <a:buChar char="•"/>
          </a:pPr>
          <a:r>
            <a:rPr lang="en-US" sz="2800" kern="1200"/>
            <a:t>The local area is encouraged to re-evaluate a provisionally certified center as soon as the issues identified by the review team have been resolved.</a:t>
          </a:r>
        </a:p>
      </dsp:txBody>
      <dsp:txXfrm>
        <a:off x="0" y="920237"/>
        <a:ext cx="7087458" cy="4694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B6615-CDF0-4BFB-81D0-EBBAD0A20807}">
      <dsp:nvSpPr>
        <dsp:cNvPr id="0" name=""/>
        <dsp:cNvSpPr/>
      </dsp:nvSpPr>
      <dsp:spPr>
        <a:xfrm>
          <a:off x="0" y="209350"/>
          <a:ext cx="7333212" cy="887445"/>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Not Certified / Decertified</a:t>
          </a:r>
        </a:p>
      </dsp:txBody>
      <dsp:txXfrm>
        <a:off x="43321" y="252671"/>
        <a:ext cx="7246570" cy="800803"/>
      </dsp:txXfrm>
    </dsp:sp>
    <dsp:sp modelId="{B74B2B19-6F38-4693-A0A5-35BE51C94233}">
      <dsp:nvSpPr>
        <dsp:cNvPr id="0" name=""/>
        <dsp:cNvSpPr/>
      </dsp:nvSpPr>
      <dsp:spPr>
        <a:xfrm>
          <a:off x="0" y="1096795"/>
          <a:ext cx="7333212" cy="436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829"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cs typeface="Calibri"/>
            </a:rPr>
            <a:t>A 3-month corrective action plan to either achieve provisional certification or to close/transition service to another center must be submitted to SWDB.</a:t>
          </a:r>
          <a:endParaRPr lang="en-US" sz="2900" kern="1200"/>
        </a:p>
        <a:p>
          <a:pPr marL="285750" lvl="1" indent="-285750" algn="l" defTabSz="1289050">
            <a:lnSpc>
              <a:spcPct val="90000"/>
            </a:lnSpc>
            <a:spcBef>
              <a:spcPct val="0"/>
            </a:spcBef>
            <a:spcAft>
              <a:spcPct val="20000"/>
            </a:spcAft>
            <a:buChar char="•"/>
          </a:pPr>
          <a:r>
            <a:rPr lang="en-US" sz="2900" kern="1200">
              <a:cs typeface="Calibri"/>
            </a:rPr>
            <a:t>Center must achieve </a:t>
          </a:r>
          <a:r>
            <a:rPr lang="en-US" sz="2900" u="sng" kern="1200">
              <a:cs typeface="Calibri"/>
            </a:rPr>
            <a:t>full</a:t>
          </a:r>
          <a:r>
            <a:rPr lang="en-US" sz="2900" kern="1200">
              <a:cs typeface="Calibri"/>
            </a:rPr>
            <a:t> certification within 6 months of being not certified/de-certified</a:t>
          </a:r>
        </a:p>
        <a:p>
          <a:pPr marL="285750" lvl="1" indent="-285750" algn="l" defTabSz="1289050">
            <a:lnSpc>
              <a:spcPct val="90000"/>
            </a:lnSpc>
            <a:spcBef>
              <a:spcPct val="0"/>
            </a:spcBef>
            <a:spcAft>
              <a:spcPct val="20000"/>
            </a:spcAft>
            <a:buChar char="•"/>
          </a:pPr>
          <a:r>
            <a:rPr lang="en-US" sz="2900" kern="1200">
              <a:cs typeface="Calibri"/>
            </a:rPr>
            <a:t>State core partners will be available to consult on corrective action and provide technical assistance throughout 6-month period.</a:t>
          </a:r>
        </a:p>
      </dsp:txBody>
      <dsp:txXfrm>
        <a:off x="0" y="1096795"/>
        <a:ext cx="7333212" cy="43656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2474C-70F4-4829-A642-279621830D7F}">
      <dsp:nvSpPr>
        <dsp:cNvPr id="0" name=""/>
        <dsp:cNvSpPr/>
      </dsp:nvSpPr>
      <dsp:spPr>
        <a:xfrm>
          <a:off x="0" y="4472"/>
          <a:ext cx="11607800" cy="104085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406F4-602B-48B8-ADD2-68D0AAEEA911}">
      <dsp:nvSpPr>
        <dsp:cNvPr id="0" name=""/>
        <dsp:cNvSpPr/>
      </dsp:nvSpPr>
      <dsp:spPr>
        <a:xfrm>
          <a:off x="314858" y="238664"/>
          <a:ext cx="572469" cy="5724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2F15B-4B06-4123-84FA-9FF4FBB2688D}">
      <dsp:nvSpPr>
        <dsp:cNvPr id="0" name=""/>
        <dsp:cNvSpPr/>
      </dsp:nvSpPr>
      <dsp:spPr>
        <a:xfrm>
          <a:off x="1202186" y="4472"/>
          <a:ext cx="5223510"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977900">
            <a:lnSpc>
              <a:spcPct val="100000"/>
            </a:lnSpc>
            <a:spcBef>
              <a:spcPct val="0"/>
            </a:spcBef>
            <a:spcAft>
              <a:spcPct val="35000"/>
            </a:spcAft>
            <a:buNone/>
          </a:pPr>
          <a:r>
            <a:rPr lang="en-US" sz="2200" b="1" kern="1200"/>
            <a:t>Yes/No Standards for each category</a:t>
          </a:r>
        </a:p>
      </dsp:txBody>
      <dsp:txXfrm>
        <a:off x="1202186" y="4472"/>
        <a:ext cx="5223510" cy="1040853"/>
      </dsp:txXfrm>
    </dsp:sp>
    <dsp:sp modelId="{8A26B137-42B7-43EC-9C6E-84B0D7793A4F}">
      <dsp:nvSpPr>
        <dsp:cNvPr id="0" name=""/>
        <dsp:cNvSpPr/>
      </dsp:nvSpPr>
      <dsp:spPr>
        <a:xfrm>
          <a:off x="6425696" y="4472"/>
          <a:ext cx="5180928"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800100">
            <a:lnSpc>
              <a:spcPct val="100000"/>
            </a:lnSpc>
            <a:spcBef>
              <a:spcPct val="0"/>
            </a:spcBef>
            <a:spcAft>
              <a:spcPct val="35000"/>
            </a:spcAft>
            <a:buNone/>
          </a:pPr>
          <a:r>
            <a:rPr lang="en-US" sz="1800" b="1" kern="1200"/>
            <a:t>Continuous Improvement</a:t>
          </a:r>
          <a:endParaRPr lang="en-US" sz="1800" kern="1200"/>
        </a:p>
        <a:p>
          <a:pPr marL="0" lvl="0" indent="0" algn="l" defTabSz="800100">
            <a:lnSpc>
              <a:spcPct val="100000"/>
            </a:lnSpc>
            <a:spcBef>
              <a:spcPct val="0"/>
            </a:spcBef>
            <a:spcAft>
              <a:spcPct val="35000"/>
            </a:spcAft>
            <a:buNone/>
          </a:pPr>
          <a:r>
            <a:rPr lang="en-US" sz="1800" b="1" kern="1200"/>
            <a:t>Effectiveness</a:t>
          </a:r>
          <a:endParaRPr lang="en-US" sz="1800" kern="1200"/>
        </a:p>
        <a:p>
          <a:pPr marL="0" lvl="0" indent="0" algn="l" defTabSz="800100">
            <a:lnSpc>
              <a:spcPct val="100000"/>
            </a:lnSpc>
            <a:spcBef>
              <a:spcPct val="0"/>
            </a:spcBef>
            <a:spcAft>
              <a:spcPct val="35000"/>
            </a:spcAft>
            <a:buNone/>
          </a:pPr>
          <a:r>
            <a:rPr lang="en-US" sz="1800" b="1" kern="1200"/>
            <a:t>Physical &amp; Programmatic Accessibility</a:t>
          </a:r>
          <a:endParaRPr lang="en-US" sz="1800" kern="1200"/>
        </a:p>
      </dsp:txBody>
      <dsp:txXfrm>
        <a:off x="6425696" y="4472"/>
        <a:ext cx="5180928" cy="1040853"/>
      </dsp:txXfrm>
    </dsp:sp>
    <dsp:sp modelId="{D0029028-5FC5-491C-A93A-A9FA86B2F2AF}">
      <dsp:nvSpPr>
        <dsp:cNvPr id="0" name=""/>
        <dsp:cNvSpPr/>
      </dsp:nvSpPr>
      <dsp:spPr>
        <a:xfrm>
          <a:off x="0" y="1305539"/>
          <a:ext cx="11607800" cy="104085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DBD1C-E86D-4262-B947-8391FC8CD44F}">
      <dsp:nvSpPr>
        <dsp:cNvPr id="0" name=""/>
        <dsp:cNvSpPr/>
      </dsp:nvSpPr>
      <dsp:spPr>
        <a:xfrm>
          <a:off x="314858" y="1539731"/>
          <a:ext cx="572469" cy="57246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53496-993C-4E96-9E74-E9EB7C58D57C}">
      <dsp:nvSpPr>
        <dsp:cNvPr id="0" name=""/>
        <dsp:cNvSpPr/>
      </dsp:nvSpPr>
      <dsp:spPr>
        <a:xfrm>
          <a:off x="1202186" y="1305539"/>
          <a:ext cx="10404438"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977900">
            <a:lnSpc>
              <a:spcPct val="100000"/>
            </a:lnSpc>
            <a:spcBef>
              <a:spcPct val="0"/>
            </a:spcBef>
            <a:spcAft>
              <a:spcPct val="35000"/>
            </a:spcAft>
            <a:buNone/>
          </a:pPr>
          <a:r>
            <a:rPr lang="en-US" sz="2200" b="1" kern="1200"/>
            <a:t>Evaluation team members will individually score each standard.</a:t>
          </a:r>
          <a:endParaRPr lang="en-US" sz="2200" kern="1200"/>
        </a:p>
      </dsp:txBody>
      <dsp:txXfrm>
        <a:off x="1202186" y="1305539"/>
        <a:ext cx="10404438" cy="1040853"/>
      </dsp:txXfrm>
    </dsp:sp>
    <dsp:sp modelId="{5108A503-281D-4ED2-AF50-BCF816C733BC}">
      <dsp:nvSpPr>
        <dsp:cNvPr id="0" name=""/>
        <dsp:cNvSpPr/>
      </dsp:nvSpPr>
      <dsp:spPr>
        <a:xfrm>
          <a:off x="0" y="2606606"/>
          <a:ext cx="11607800" cy="104085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2FF5F-4EF2-4CB6-8F2C-5C2C0D6C49B4}">
      <dsp:nvSpPr>
        <dsp:cNvPr id="0" name=""/>
        <dsp:cNvSpPr/>
      </dsp:nvSpPr>
      <dsp:spPr>
        <a:xfrm>
          <a:off x="314858" y="2840798"/>
          <a:ext cx="572469" cy="5724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3CC20-322A-415B-AB57-EE4DCABDAF7C}">
      <dsp:nvSpPr>
        <dsp:cNvPr id="0" name=""/>
        <dsp:cNvSpPr/>
      </dsp:nvSpPr>
      <dsp:spPr>
        <a:xfrm>
          <a:off x="1202186" y="2606606"/>
          <a:ext cx="10404438"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977900">
            <a:lnSpc>
              <a:spcPct val="100000"/>
            </a:lnSpc>
            <a:spcBef>
              <a:spcPct val="0"/>
            </a:spcBef>
            <a:spcAft>
              <a:spcPct val="35000"/>
            </a:spcAft>
            <a:buNone/>
          </a:pPr>
          <a:r>
            <a:rPr lang="en-US" sz="2200" b="1" kern="1200"/>
            <a:t>Final determination for the category will be based on the number of standards successfully achieved.</a:t>
          </a:r>
          <a:endParaRPr lang="en-US" sz="2200" kern="1200"/>
        </a:p>
      </dsp:txBody>
      <dsp:txXfrm>
        <a:off x="1202186" y="2606606"/>
        <a:ext cx="10404438" cy="1040853"/>
      </dsp:txXfrm>
    </dsp:sp>
    <dsp:sp modelId="{192047C2-2634-45B1-8808-02608F61E00D}">
      <dsp:nvSpPr>
        <dsp:cNvPr id="0" name=""/>
        <dsp:cNvSpPr/>
      </dsp:nvSpPr>
      <dsp:spPr>
        <a:xfrm>
          <a:off x="0" y="3907674"/>
          <a:ext cx="11607800" cy="104085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22C68-7DE1-4551-A9B3-471A4D695CA4}">
      <dsp:nvSpPr>
        <dsp:cNvPr id="0" name=""/>
        <dsp:cNvSpPr/>
      </dsp:nvSpPr>
      <dsp:spPr>
        <a:xfrm>
          <a:off x="314858" y="4141866"/>
          <a:ext cx="572469" cy="5724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FFE6A-5228-4328-9796-9CECE135F65C}">
      <dsp:nvSpPr>
        <dsp:cNvPr id="0" name=""/>
        <dsp:cNvSpPr/>
      </dsp:nvSpPr>
      <dsp:spPr>
        <a:xfrm>
          <a:off x="1202186" y="3907674"/>
          <a:ext cx="10404438"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977900">
            <a:lnSpc>
              <a:spcPct val="100000"/>
            </a:lnSpc>
            <a:spcBef>
              <a:spcPct val="0"/>
            </a:spcBef>
            <a:spcAft>
              <a:spcPct val="35000"/>
            </a:spcAft>
            <a:buNone/>
          </a:pPr>
          <a:r>
            <a:rPr lang="en-US" sz="2200" b="1" kern="1200"/>
            <a:t>The evaluation team must reach a consensus on the category decision for the determination of certification status.</a:t>
          </a:r>
          <a:endParaRPr lang="en-US" sz="2200" kern="1200"/>
        </a:p>
      </dsp:txBody>
      <dsp:txXfrm>
        <a:off x="1202186" y="3907674"/>
        <a:ext cx="10404438" cy="10408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9E3EA-0ED7-4909-973E-A3B949F6198E}" type="datetimeFigureOut">
              <a:rPr lang="en-US" smtClean="0"/>
              <a:t>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FB0C4-50AA-4C56-A2A7-6A6BB116D964}" type="slidenum">
              <a:rPr lang="en-US" smtClean="0"/>
              <a:t>‹#›</a:t>
            </a:fld>
            <a:endParaRPr lang="en-US"/>
          </a:p>
        </p:txBody>
      </p:sp>
    </p:spTree>
    <p:extLst>
      <p:ext uri="{BB962C8B-B14F-4D97-AF65-F5344CB8AC3E}">
        <p14:creationId xmlns:p14="http://schemas.microsoft.com/office/powerpoint/2010/main" val="324807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FB0C4-50AA-4C56-A2A7-6A6BB116D964}" type="slidenum">
              <a:rPr lang="en-US" smtClean="0"/>
              <a:t>1</a:t>
            </a:fld>
            <a:endParaRPr lang="en-US"/>
          </a:p>
        </p:txBody>
      </p:sp>
    </p:spTree>
    <p:extLst>
      <p:ext uri="{BB962C8B-B14F-4D97-AF65-F5344CB8AC3E}">
        <p14:creationId xmlns:p14="http://schemas.microsoft.com/office/powerpoint/2010/main" val="359496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15</a:t>
            </a:fld>
            <a:endParaRPr lang="en-US"/>
          </a:p>
        </p:txBody>
      </p:sp>
    </p:spTree>
    <p:extLst>
      <p:ext uri="{BB962C8B-B14F-4D97-AF65-F5344CB8AC3E}">
        <p14:creationId xmlns:p14="http://schemas.microsoft.com/office/powerpoint/2010/main" val="376185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FFEFB0C4-50AA-4C56-A2A7-6A6BB116D964}" type="slidenum">
              <a:rPr lang="en-US" smtClean="0"/>
              <a:t>16</a:t>
            </a:fld>
            <a:endParaRPr lang="en-US"/>
          </a:p>
        </p:txBody>
      </p:sp>
    </p:spTree>
    <p:extLst>
      <p:ext uri="{BB962C8B-B14F-4D97-AF65-F5344CB8AC3E}">
        <p14:creationId xmlns:p14="http://schemas.microsoft.com/office/powerpoint/2010/main" val="100677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17</a:t>
            </a:fld>
            <a:endParaRPr lang="en-US"/>
          </a:p>
        </p:txBody>
      </p:sp>
    </p:spTree>
    <p:extLst>
      <p:ext uri="{BB962C8B-B14F-4D97-AF65-F5344CB8AC3E}">
        <p14:creationId xmlns:p14="http://schemas.microsoft.com/office/powerpoint/2010/main" val="212310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58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19</a:t>
            </a:fld>
            <a:endParaRPr lang="en-US"/>
          </a:p>
        </p:txBody>
      </p:sp>
    </p:spTree>
    <p:extLst>
      <p:ext uri="{BB962C8B-B14F-4D97-AF65-F5344CB8AC3E}">
        <p14:creationId xmlns:p14="http://schemas.microsoft.com/office/powerpoint/2010/main" val="329620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FB0C4-50AA-4C56-A2A7-6A6BB116D964}" type="slidenum">
              <a:rPr lang="en-US" smtClean="0"/>
              <a:t>20</a:t>
            </a:fld>
            <a:endParaRPr lang="en-US"/>
          </a:p>
        </p:txBody>
      </p:sp>
    </p:spTree>
    <p:extLst>
      <p:ext uri="{BB962C8B-B14F-4D97-AF65-F5344CB8AC3E}">
        <p14:creationId xmlns:p14="http://schemas.microsoft.com/office/powerpoint/2010/main" val="205472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22</a:t>
            </a:fld>
            <a:endParaRPr lang="en-US"/>
          </a:p>
        </p:txBody>
      </p:sp>
    </p:spTree>
    <p:extLst>
      <p:ext uri="{BB962C8B-B14F-4D97-AF65-F5344CB8AC3E}">
        <p14:creationId xmlns:p14="http://schemas.microsoft.com/office/powerpoint/2010/main" val="290285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23</a:t>
            </a:fld>
            <a:endParaRPr lang="en-US"/>
          </a:p>
        </p:txBody>
      </p:sp>
    </p:spTree>
    <p:extLst>
      <p:ext uri="{BB962C8B-B14F-4D97-AF65-F5344CB8AC3E}">
        <p14:creationId xmlns:p14="http://schemas.microsoft.com/office/powerpoint/2010/main" val="26631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FB0C4-50AA-4C56-A2A7-6A6BB116D964}" type="slidenum">
              <a:rPr lang="en-US" smtClean="0"/>
              <a:t>26</a:t>
            </a:fld>
            <a:endParaRPr lang="en-US"/>
          </a:p>
        </p:txBody>
      </p:sp>
    </p:spTree>
    <p:extLst>
      <p:ext uri="{BB962C8B-B14F-4D97-AF65-F5344CB8AC3E}">
        <p14:creationId xmlns:p14="http://schemas.microsoft.com/office/powerpoint/2010/main" val="650903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FB0C4-50AA-4C56-A2A7-6A6BB116D964}" type="slidenum">
              <a:rPr lang="en-US" smtClean="0"/>
              <a:t>28</a:t>
            </a:fld>
            <a:endParaRPr lang="en-US"/>
          </a:p>
        </p:txBody>
      </p:sp>
    </p:spTree>
    <p:extLst>
      <p:ext uri="{BB962C8B-B14F-4D97-AF65-F5344CB8AC3E}">
        <p14:creationId xmlns:p14="http://schemas.microsoft.com/office/powerpoint/2010/main" val="85736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a:t>
            </a:fld>
            <a:endParaRPr lang="en-US"/>
          </a:p>
        </p:txBody>
      </p:sp>
    </p:spTree>
    <p:extLst>
      <p:ext uri="{BB962C8B-B14F-4D97-AF65-F5344CB8AC3E}">
        <p14:creationId xmlns:p14="http://schemas.microsoft.com/office/powerpoint/2010/main" val="2211317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FB0C4-50AA-4C56-A2A7-6A6BB116D964}" type="slidenum">
              <a:rPr lang="en-US" smtClean="0"/>
              <a:t>30</a:t>
            </a:fld>
            <a:endParaRPr lang="en-US"/>
          </a:p>
        </p:txBody>
      </p:sp>
    </p:spTree>
    <p:extLst>
      <p:ext uri="{BB962C8B-B14F-4D97-AF65-F5344CB8AC3E}">
        <p14:creationId xmlns:p14="http://schemas.microsoft.com/office/powerpoint/2010/main" val="3441799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FB0C4-50AA-4C56-A2A7-6A6BB116D964}" type="slidenum">
              <a:rPr lang="en-US" smtClean="0"/>
              <a:t>31</a:t>
            </a:fld>
            <a:endParaRPr lang="en-US"/>
          </a:p>
        </p:txBody>
      </p:sp>
    </p:spTree>
    <p:extLst>
      <p:ext uri="{BB962C8B-B14F-4D97-AF65-F5344CB8AC3E}">
        <p14:creationId xmlns:p14="http://schemas.microsoft.com/office/powerpoint/2010/main" val="2197133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FB0C4-50AA-4C56-A2A7-6A6BB116D964}" type="slidenum">
              <a:rPr lang="en-US" smtClean="0"/>
              <a:t>38</a:t>
            </a:fld>
            <a:endParaRPr lang="en-US"/>
          </a:p>
        </p:txBody>
      </p:sp>
    </p:spTree>
    <p:extLst>
      <p:ext uri="{BB962C8B-B14F-4D97-AF65-F5344CB8AC3E}">
        <p14:creationId xmlns:p14="http://schemas.microsoft.com/office/powerpoint/2010/main" val="230808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FB0C4-50AA-4C56-A2A7-6A6BB116D964}" type="slidenum">
              <a:rPr lang="en-US" smtClean="0"/>
              <a:t>41</a:t>
            </a:fld>
            <a:endParaRPr lang="en-US"/>
          </a:p>
        </p:txBody>
      </p:sp>
    </p:spTree>
    <p:extLst>
      <p:ext uri="{BB962C8B-B14F-4D97-AF65-F5344CB8AC3E}">
        <p14:creationId xmlns:p14="http://schemas.microsoft.com/office/powerpoint/2010/main" val="213532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46</a:t>
            </a:fld>
            <a:endParaRPr lang="en-US"/>
          </a:p>
        </p:txBody>
      </p:sp>
    </p:spTree>
    <p:extLst>
      <p:ext uri="{BB962C8B-B14F-4D97-AF65-F5344CB8AC3E}">
        <p14:creationId xmlns:p14="http://schemas.microsoft.com/office/powerpoint/2010/main" val="1901189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48</a:t>
            </a:fld>
            <a:endParaRPr lang="en-US"/>
          </a:p>
        </p:txBody>
      </p:sp>
    </p:spTree>
    <p:extLst>
      <p:ext uri="{BB962C8B-B14F-4D97-AF65-F5344CB8AC3E}">
        <p14:creationId xmlns:p14="http://schemas.microsoft.com/office/powerpoint/2010/main" val="73580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6</a:t>
            </a:fld>
            <a:endParaRPr lang="en-US"/>
          </a:p>
        </p:txBody>
      </p:sp>
    </p:spTree>
    <p:extLst>
      <p:ext uri="{BB962C8B-B14F-4D97-AF65-F5344CB8AC3E}">
        <p14:creationId xmlns:p14="http://schemas.microsoft.com/office/powerpoint/2010/main" val="405769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93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03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90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01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13</a:t>
            </a:fld>
            <a:endParaRPr lang="en-US"/>
          </a:p>
        </p:txBody>
      </p:sp>
    </p:spTree>
    <p:extLst>
      <p:ext uri="{BB962C8B-B14F-4D97-AF65-F5344CB8AC3E}">
        <p14:creationId xmlns:p14="http://schemas.microsoft.com/office/powerpoint/2010/main" val="8202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FB0C4-50AA-4C56-A2A7-6A6BB116D964}" type="slidenum">
              <a:rPr lang="en-US" smtClean="0"/>
              <a:t>14</a:t>
            </a:fld>
            <a:endParaRPr lang="en-US"/>
          </a:p>
        </p:txBody>
      </p:sp>
    </p:spTree>
    <p:extLst>
      <p:ext uri="{BB962C8B-B14F-4D97-AF65-F5344CB8AC3E}">
        <p14:creationId xmlns:p14="http://schemas.microsoft.com/office/powerpoint/2010/main" val="352668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endParaRPr lang="en-US"/>
          </a:p>
        </p:txBody>
      </p:sp>
    </p:spTree>
    <p:extLst>
      <p:ext uri="{BB962C8B-B14F-4D97-AF65-F5344CB8AC3E}">
        <p14:creationId xmlns:p14="http://schemas.microsoft.com/office/powerpoint/2010/main" val="209885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Tree>
    <p:extLst>
      <p:ext uri="{BB962C8B-B14F-4D97-AF65-F5344CB8AC3E}">
        <p14:creationId xmlns:p14="http://schemas.microsoft.com/office/powerpoint/2010/main" val="336697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73320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a:t>FirstName LastName</a:t>
            </a:r>
          </a:p>
          <a:p>
            <a:pPr lvl="1"/>
            <a:r>
              <a:rPr lang="en-US"/>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18631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a:p>
            </p:txBody>
          </p:sp>
        </p:grpSp>
      </p:grpSp>
    </p:spTree>
    <p:extLst>
      <p:ext uri="{BB962C8B-B14F-4D97-AF65-F5344CB8AC3E}">
        <p14:creationId xmlns:p14="http://schemas.microsoft.com/office/powerpoint/2010/main" val="241105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478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endParaRPr lang="en-US"/>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3222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176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6736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592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959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14659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endParaRPr lang="en-US"/>
          </a:p>
        </p:txBody>
      </p:sp>
    </p:spTree>
    <p:extLst>
      <p:ext uri="{BB962C8B-B14F-4D97-AF65-F5344CB8AC3E}">
        <p14:creationId xmlns:p14="http://schemas.microsoft.com/office/powerpoint/2010/main" val="2295987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985980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4133907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2340138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1496030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r>
              <a:rPr lang="en-US"/>
              <a:t>SWDB Meeting One-Stop Certification</a:t>
            </a:r>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069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3616050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371698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2102803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Tree>
    <p:extLst>
      <p:ext uri="{BB962C8B-B14F-4D97-AF65-F5344CB8AC3E}">
        <p14:creationId xmlns:p14="http://schemas.microsoft.com/office/powerpoint/2010/main" val="209207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409486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r>
              <a:rPr lang="en-US"/>
              <a:t>SWDB Meeting One-Stop Certification</a:t>
            </a:r>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242128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a:t>FirstName LastName</a:t>
            </a:r>
          </a:p>
          <a:p>
            <a:pPr lvl="1"/>
            <a:r>
              <a:rPr lang="en-US"/>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397229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r>
              <a:rPr lang="en-US"/>
              <a:t>SWDB Meeting One-Stop Certification</a:t>
            </a:r>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a:p>
            </p:txBody>
          </p:sp>
        </p:grpSp>
      </p:grpSp>
    </p:spTree>
    <p:extLst>
      <p:ext uri="{BB962C8B-B14F-4D97-AF65-F5344CB8AC3E}">
        <p14:creationId xmlns:p14="http://schemas.microsoft.com/office/powerpoint/2010/main" val="3895834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1865381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r>
              <a:rPr lang="en-US"/>
              <a:t>SWDB Meeting One-Stop Certification</a:t>
            </a:r>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22497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1194143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4186463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2896705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499021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dirty="0"/>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endParaRPr lang="en-US" dirty="0"/>
          </a:p>
        </p:txBody>
      </p:sp>
    </p:spTree>
    <p:extLst>
      <p:ext uri="{BB962C8B-B14F-4D97-AF65-F5344CB8AC3E}">
        <p14:creationId xmlns:p14="http://schemas.microsoft.com/office/powerpoint/2010/main" val="148580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2467381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2066228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dirty="0"/>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1179758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dirty="0"/>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1363272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dirty="0"/>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3699822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dirty="0"/>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endParaRPr lang="en-US" dirty="0"/>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431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3995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4352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dirty="0"/>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1810634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dirty="0"/>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grpSp>
    </p:spTree>
    <p:extLst>
      <p:ext uri="{BB962C8B-B14F-4D97-AF65-F5344CB8AC3E}">
        <p14:creationId xmlns:p14="http://schemas.microsoft.com/office/powerpoint/2010/main" val="1933587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dirty="0"/>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dirty="0"/>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dirty="0"/>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dirty="0"/>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dirty="0"/>
            </a:p>
          </p:txBody>
        </p:sp>
      </p:grpSp>
    </p:spTree>
    <p:extLst>
      <p:ext uri="{BB962C8B-B14F-4D97-AF65-F5344CB8AC3E}">
        <p14:creationId xmlns:p14="http://schemas.microsoft.com/office/powerpoint/2010/main" val="53274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2113379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dirty="0"/>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dirty="0"/>
              <a:t>FirstName LastName</a:t>
            </a:r>
          </a:p>
          <a:p>
            <a:pPr lvl="1"/>
            <a:r>
              <a:rPr lang="en-US" dirty="0"/>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dirty="0"/>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dirty="0"/>
            </a:p>
          </p:txBody>
        </p:sp>
      </p:grpSp>
    </p:spTree>
    <p:extLst>
      <p:ext uri="{BB962C8B-B14F-4D97-AF65-F5344CB8AC3E}">
        <p14:creationId xmlns:p14="http://schemas.microsoft.com/office/powerpoint/2010/main" val="3505324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dirty="0"/>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dirty="0"/>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dirty="0"/>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dirty="0"/>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dirty="0"/>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dirty="0"/>
              </a:p>
            </p:txBody>
          </p:sp>
        </p:grpSp>
      </p:grpSp>
    </p:spTree>
    <p:extLst>
      <p:ext uri="{BB962C8B-B14F-4D97-AF65-F5344CB8AC3E}">
        <p14:creationId xmlns:p14="http://schemas.microsoft.com/office/powerpoint/2010/main" val="1888497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dirty="0"/>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58505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dirty="0"/>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endParaRPr lang="en-US" dirty="0"/>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dirty="0"/>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dirty="0"/>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220496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8462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45545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ft bloc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5" name="Text Placeholder 3">
            <a:extLst>
              <a:ext uri="{FF2B5EF4-FFF2-40B4-BE49-F238E27FC236}">
                <a16:creationId xmlns:a16="http://schemas.microsoft.com/office/drawing/2014/main" id="{A15A1187-AB3C-4D00-BC72-10611DD8854C}"/>
              </a:ext>
            </a:extLst>
          </p:cNvPr>
          <p:cNvSpPr>
            <a:spLocks noGrp="1"/>
          </p:cNvSpPr>
          <p:nvPr>
            <p:ph type="body" sz="half" idx="2"/>
          </p:nvPr>
        </p:nvSpPr>
        <p:spPr>
          <a:xfrm>
            <a:off x="1" y="0"/>
            <a:ext cx="6096000" cy="68580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32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779626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6641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1733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17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52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668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91571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val="1"/>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10529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1" r:id="rId5"/>
    <p:sldLayoutId id="2147483651" r:id="rId6"/>
    <p:sldLayoutId id="2147483652" r:id="rId7"/>
    <p:sldLayoutId id="2147483653" r:id="rId8"/>
    <p:sldLayoutId id="2147483662" r:id="rId9"/>
    <p:sldLayoutId id="2147483663" r:id="rId10"/>
    <p:sldLayoutId id="2147483667" r:id="rId11"/>
    <p:sldLayoutId id="2147483666" r:id="rId12"/>
    <p:sldLayoutId id="2147483664" r:id="rId13"/>
    <p:sldLayoutId id="2147483669" r:id="rId14"/>
    <p:sldLayoutId id="2147483665"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val="1"/>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21696911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dt="0"/>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dirty="0"/>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val="1"/>
              </a:ext>
            </a:extLst>
          </p:cNvPr>
          <p:cNvPicPr>
            <a:picLocks noChangeAspect="1"/>
          </p:cNvPicPr>
          <p:nvPr userDrawn="1"/>
        </p:nvPicPr>
        <p:blipFill>
          <a:blip r:embed="rId22" cstate="hqprint">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40575987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hf hdr="0" ftr="0" dt="0"/>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hyperlink" Target="mailto:gsullivan@air.org"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mailto:dsimon@air.org"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www.iowawdb.gov/one-stop-certific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app.sli.do/event/ospXS98U2pNGekJRD6zckW"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mailto:wendy.greenman@iwd.iowa.gov"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FC0E9-5E6C-4D61-9F80-9AF2C6999193}"/>
              </a:ext>
            </a:extLst>
          </p:cNvPr>
          <p:cNvSpPr>
            <a:spLocks noGrp="1"/>
          </p:cNvSpPr>
          <p:nvPr>
            <p:ph type="ctrTitle"/>
          </p:nvPr>
        </p:nvSpPr>
        <p:spPr/>
        <p:txBody>
          <a:bodyPr>
            <a:normAutofit fontScale="90000"/>
          </a:bodyPr>
          <a:lstStyle/>
          <a:p>
            <a:r>
              <a:rPr lang="en-US" dirty="0"/>
              <a:t>One-Stop Center Certification: Standards, Process Guidance, and Supporting Tools Discussion</a:t>
            </a:r>
            <a:endParaRPr lang="en-US" dirty="0">
              <a:cs typeface="Calibri"/>
            </a:endParaRPr>
          </a:p>
        </p:txBody>
      </p:sp>
      <p:sp>
        <p:nvSpPr>
          <p:cNvPr id="7" name="Subtitle 6">
            <a:extLst>
              <a:ext uri="{FF2B5EF4-FFF2-40B4-BE49-F238E27FC236}">
                <a16:creationId xmlns:a16="http://schemas.microsoft.com/office/drawing/2014/main" id="{F67C7F23-19DE-4D44-A58E-4A7D038A09BF}"/>
              </a:ext>
            </a:extLst>
          </p:cNvPr>
          <p:cNvSpPr>
            <a:spLocks noGrp="1"/>
          </p:cNvSpPr>
          <p:nvPr>
            <p:ph type="subTitle" idx="1"/>
          </p:nvPr>
        </p:nvSpPr>
        <p:spPr/>
        <p:txBody>
          <a:bodyPr/>
          <a:lstStyle/>
          <a:p>
            <a:r>
              <a:rPr lang="en-US"/>
              <a:t>Local Area Stakeholders</a:t>
            </a:r>
          </a:p>
          <a:p>
            <a:r>
              <a:rPr lang="en-US"/>
              <a:t>June 23, 2022</a:t>
            </a:r>
            <a:endParaRPr lang="en-US">
              <a:cs typeface="Calibri"/>
            </a:endParaRPr>
          </a:p>
        </p:txBody>
      </p:sp>
    </p:spTree>
    <p:extLst>
      <p:ext uri="{BB962C8B-B14F-4D97-AF65-F5344CB8AC3E}">
        <p14:creationId xmlns:p14="http://schemas.microsoft.com/office/powerpoint/2010/main" val="516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BC7E-73E8-454E-9E3C-21E9DA37B722}"/>
              </a:ext>
            </a:extLst>
          </p:cNvPr>
          <p:cNvSpPr>
            <a:spLocks noGrp="1"/>
          </p:cNvSpPr>
          <p:nvPr>
            <p:ph type="title"/>
          </p:nvPr>
        </p:nvSpPr>
        <p:spPr/>
        <p:txBody>
          <a:bodyPr/>
          <a:lstStyle/>
          <a:p>
            <a:r>
              <a:rPr lang="en-US" dirty="0"/>
              <a:t>Definitions and Types of Centers</a:t>
            </a:r>
          </a:p>
        </p:txBody>
      </p:sp>
      <p:graphicFrame>
        <p:nvGraphicFramePr>
          <p:cNvPr id="5" name="Content Placeholder 4" descr="SmartArt listing proposed one-stop center definitions for: Comprehensive Center, Affiliated Center, Satellite Center">
            <a:extLst>
              <a:ext uri="{FF2B5EF4-FFF2-40B4-BE49-F238E27FC236}">
                <a16:creationId xmlns:a16="http://schemas.microsoft.com/office/drawing/2014/main" id="{6E58D667-5CEE-4D6D-8FFC-52B78CCEBC33}"/>
              </a:ext>
            </a:extLst>
          </p:cNvPr>
          <p:cNvGraphicFramePr>
            <a:graphicFrameLocks noGrp="1"/>
          </p:cNvGraphicFramePr>
          <p:nvPr>
            <p:ph idx="1"/>
          </p:nvPr>
        </p:nvGraphicFramePr>
        <p:xfrm>
          <a:off x="292100" y="1028700"/>
          <a:ext cx="11607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89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68D5-5470-44BE-AFE5-704E928948B0}"/>
              </a:ext>
            </a:extLst>
          </p:cNvPr>
          <p:cNvSpPr>
            <a:spLocks noGrp="1"/>
          </p:cNvSpPr>
          <p:nvPr>
            <p:ph type="title"/>
          </p:nvPr>
        </p:nvSpPr>
        <p:spPr/>
        <p:txBody>
          <a:bodyPr/>
          <a:lstStyle/>
          <a:p>
            <a:r>
              <a:rPr lang="en-US" dirty="0"/>
              <a:t>Certification System Development Team Composition</a:t>
            </a:r>
          </a:p>
        </p:txBody>
      </p:sp>
      <p:sp>
        <p:nvSpPr>
          <p:cNvPr id="3" name="Content Placeholder 2">
            <a:extLst>
              <a:ext uri="{FF2B5EF4-FFF2-40B4-BE49-F238E27FC236}">
                <a16:creationId xmlns:a16="http://schemas.microsoft.com/office/drawing/2014/main" id="{A4E462C6-66AD-4AFD-9B52-C7BB164C2B54}"/>
              </a:ext>
            </a:extLst>
          </p:cNvPr>
          <p:cNvSpPr>
            <a:spLocks noGrp="1"/>
          </p:cNvSpPr>
          <p:nvPr>
            <p:ph idx="1"/>
          </p:nvPr>
        </p:nvSpPr>
        <p:spPr/>
        <p:txBody>
          <a:bodyPr>
            <a:normAutofit fontScale="92500" lnSpcReduction="20000"/>
          </a:bodyPr>
          <a:lstStyle/>
          <a:p>
            <a:r>
              <a:rPr lang="en-US"/>
              <a:t>State level representation from:</a:t>
            </a:r>
          </a:p>
          <a:p>
            <a:pPr lvl="1"/>
            <a:r>
              <a:rPr lang="en-US"/>
              <a:t>Iowa Workforce Development</a:t>
            </a:r>
          </a:p>
          <a:p>
            <a:pPr lvl="1"/>
            <a:r>
              <a:rPr lang="en-US"/>
              <a:t>Iowa Department of Education/Adult Education</a:t>
            </a:r>
          </a:p>
          <a:p>
            <a:pPr lvl="1"/>
            <a:r>
              <a:rPr lang="en-US"/>
              <a:t>Iowa Vocational Rehabilitation Services</a:t>
            </a:r>
          </a:p>
          <a:p>
            <a:pPr lvl="1"/>
            <a:r>
              <a:rPr lang="en-US"/>
              <a:t>Iowa Department for the Blind</a:t>
            </a:r>
          </a:p>
          <a:p>
            <a:r>
              <a:rPr lang="en-US"/>
              <a:t>Local level representation from: </a:t>
            </a:r>
          </a:p>
          <a:p>
            <a:pPr lvl="1"/>
            <a:r>
              <a:rPr lang="en-US"/>
              <a:t>Chief elected official</a:t>
            </a:r>
          </a:p>
          <a:p>
            <a:pPr lvl="1"/>
            <a:r>
              <a:rPr lang="en-US"/>
              <a:t>Local workforce development board chair</a:t>
            </a:r>
          </a:p>
          <a:p>
            <a:pPr lvl="1"/>
            <a:r>
              <a:rPr lang="en-US"/>
              <a:t>Local workforce development board staff</a:t>
            </a:r>
          </a:p>
          <a:p>
            <a:pPr lvl="1"/>
            <a:r>
              <a:rPr lang="en-US"/>
              <a:t>Local partner staff</a:t>
            </a:r>
          </a:p>
          <a:p>
            <a:pPr lvl="2"/>
            <a:r>
              <a:rPr lang="en-US"/>
              <a:t>Title I Service Provider</a:t>
            </a:r>
          </a:p>
          <a:p>
            <a:pPr lvl="2"/>
            <a:r>
              <a:rPr lang="en-US"/>
              <a:t>Iowa Department of Education/Adult Education </a:t>
            </a:r>
          </a:p>
          <a:p>
            <a:pPr lvl="2"/>
            <a:r>
              <a:rPr lang="en-US"/>
              <a:t>Iowa Workforce Development</a:t>
            </a:r>
          </a:p>
          <a:p>
            <a:pPr lvl="2"/>
            <a:r>
              <a:rPr lang="en-US"/>
              <a:t>Iowa Vocational Rehabilitation Services</a:t>
            </a:r>
          </a:p>
          <a:p>
            <a:pPr lvl="2"/>
            <a:r>
              <a:rPr lang="en-US"/>
              <a:t>Iowa Department for the Blind</a:t>
            </a:r>
          </a:p>
        </p:txBody>
      </p:sp>
      <p:pic>
        <p:nvPicPr>
          <p:cNvPr id="6" name="Picture 5" descr="people working together at a conference table">
            <a:extLst>
              <a:ext uri="{FF2B5EF4-FFF2-40B4-BE49-F238E27FC236}">
                <a16:creationId xmlns:a16="http://schemas.microsoft.com/office/drawing/2014/main" id="{312C4302-CA9E-4725-AB53-455DC9997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701" y="1807029"/>
            <a:ext cx="4327241" cy="2886269"/>
          </a:xfrm>
          <a:prstGeom prst="rect">
            <a:avLst/>
          </a:prstGeom>
          <a:ln w="28575">
            <a:solidFill>
              <a:schemeClr val="accent2"/>
            </a:solidFill>
          </a:ln>
        </p:spPr>
      </p:pic>
    </p:spTree>
    <p:extLst>
      <p:ext uri="{BB962C8B-B14F-4D97-AF65-F5344CB8AC3E}">
        <p14:creationId xmlns:p14="http://schemas.microsoft.com/office/powerpoint/2010/main" val="179398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0F8F-217D-4E12-6E0B-B66A015C3594}"/>
              </a:ext>
            </a:extLst>
          </p:cNvPr>
          <p:cNvSpPr>
            <a:spLocks noGrp="1"/>
          </p:cNvSpPr>
          <p:nvPr>
            <p:ph type="title"/>
          </p:nvPr>
        </p:nvSpPr>
        <p:spPr/>
        <p:txBody>
          <a:bodyPr/>
          <a:lstStyle/>
          <a:p>
            <a:r>
              <a:rPr lang="en-US" dirty="0">
                <a:cs typeface="Calibri"/>
              </a:rPr>
              <a:t>Roadmap</a:t>
            </a:r>
            <a:endParaRPr lang="en-US" dirty="0"/>
          </a:p>
        </p:txBody>
      </p:sp>
      <p:sp>
        <p:nvSpPr>
          <p:cNvPr id="3" name="Content Placeholder 2">
            <a:extLst>
              <a:ext uri="{FF2B5EF4-FFF2-40B4-BE49-F238E27FC236}">
                <a16:creationId xmlns:a16="http://schemas.microsoft.com/office/drawing/2014/main" id="{4216F57E-C82F-3294-6F8B-7169642398D9}"/>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en-US" b="1" i="1" dirty="0">
                <a:ea typeface="+mn-lt"/>
                <a:cs typeface="+mn-lt"/>
              </a:rPr>
              <a:t>January-October 2021</a:t>
            </a:r>
            <a:endParaRPr lang="en-US" dirty="0"/>
          </a:p>
          <a:p>
            <a:r>
              <a:rPr lang="en-US" dirty="0">
                <a:ea typeface="+mn-lt"/>
                <a:cs typeface="+mn-lt"/>
              </a:rPr>
              <a:t>Standards development by state and local partners</a:t>
            </a:r>
          </a:p>
          <a:p>
            <a:pPr marL="0" indent="0">
              <a:buNone/>
            </a:pPr>
            <a:r>
              <a:rPr lang="en-US" b="1" i="1" dirty="0">
                <a:ea typeface="+mn-lt"/>
                <a:cs typeface="+mn-lt"/>
              </a:rPr>
              <a:t>November 2021-January 2022</a:t>
            </a:r>
          </a:p>
          <a:p>
            <a:r>
              <a:rPr lang="en-US" dirty="0">
                <a:ea typeface="+mn-lt"/>
                <a:cs typeface="+mn-lt"/>
              </a:rPr>
              <a:t>SWDB approval of standards</a:t>
            </a:r>
          </a:p>
          <a:p>
            <a:pPr marL="0" indent="0">
              <a:buNone/>
            </a:pPr>
            <a:r>
              <a:rPr lang="en-US" b="1" i="1" dirty="0">
                <a:ea typeface="+mn-lt"/>
                <a:cs typeface="+mn-lt"/>
              </a:rPr>
              <a:t>February-May 2022</a:t>
            </a:r>
          </a:p>
          <a:p>
            <a:r>
              <a:rPr lang="en-US" dirty="0">
                <a:ea typeface="+mn-lt"/>
                <a:cs typeface="+mn-lt"/>
              </a:rPr>
              <a:t>State and local partner work on certification implementation process guidance and supporting tools</a:t>
            </a:r>
          </a:p>
          <a:p>
            <a:r>
              <a:rPr lang="en-US" dirty="0">
                <a:ea typeface="+mn-lt"/>
                <a:cs typeface="+mn-lt"/>
              </a:rPr>
              <a:t>SWDB meeting for policy approval on 5/13/22</a:t>
            </a:r>
          </a:p>
        </p:txBody>
      </p:sp>
      <p:sp>
        <p:nvSpPr>
          <p:cNvPr id="5" name="Content Placeholder 4">
            <a:extLst>
              <a:ext uri="{FF2B5EF4-FFF2-40B4-BE49-F238E27FC236}">
                <a16:creationId xmlns:a16="http://schemas.microsoft.com/office/drawing/2014/main" id="{35CBE249-6D4D-40C2-9A60-A2E746F7EF18}"/>
              </a:ext>
            </a:extLst>
          </p:cNvPr>
          <p:cNvSpPr>
            <a:spLocks noGrp="1"/>
          </p:cNvSpPr>
          <p:nvPr>
            <p:ph sz="half" idx="2"/>
          </p:nvPr>
        </p:nvSpPr>
        <p:spPr/>
        <p:txBody>
          <a:bodyPr>
            <a:normAutofit fontScale="92500" lnSpcReduction="20000"/>
          </a:bodyPr>
          <a:lstStyle/>
          <a:p>
            <a:pPr marL="0" indent="0">
              <a:buNone/>
            </a:pPr>
            <a:r>
              <a:rPr lang="en-US" b="1" i="1">
                <a:ea typeface="+mn-lt"/>
                <a:cs typeface="+mn-lt"/>
              </a:rPr>
              <a:t>June-September 2022</a:t>
            </a:r>
          </a:p>
          <a:p>
            <a:r>
              <a:rPr lang="en-US">
                <a:ea typeface="+mn-lt"/>
                <a:cs typeface="+mn-lt"/>
              </a:rPr>
              <a:t>Issuance of policy and tools and info session</a:t>
            </a:r>
          </a:p>
          <a:p>
            <a:r>
              <a:rPr lang="en-US">
                <a:ea typeface="+mn-lt"/>
                <a:cs typeface="+mn-lt"/>
              </a:rPr>
              <a:t>LWDBs and Center partners conduct self-assessment to prepare for first round of certification</a:t>
            </a:r>
          </a:p>
          <a:p>
            <a:r>
              <a:rPr lang="en-US">
                <a:ea typeface="+mn-lt"/>
                <a:cs typeface="+mn-lt"/>
              </a:rPr>
              <a:t>State core partners provide technical assistance to prepare LWDBs and Center partners for launch of certification system</a:t>
            </a:r>
            <a:endParaRPr lang="en-US" b="1" i="1">
              <a:ea typeface="+mn-lt"/>
              <a:cs typeface="+mn-lt"/>
            </a:endParaRPr>
          </a:p>
          <a:p>
            <a:pPr marL="0" indent="0">
              <a:buNone/>
            </a:pPr>
            <a:r>
              <a:rPr lang="en-US" b="1" i="1">
                <a:ea typeface="+mn-lt"/>
                <a:cs typeface="+mn-lt"/>
              </a:rPr>
              <a:t>October 1, 2022</a:t>
            </a:r>
          </a:p>
          <a:p>
            <a:r>
              <a:rPr lang="en-US">
                <a:ea typeface="+mn-lt"/>
                <a:cs typeface="+mn-lt"/>
              </a:rPr>
              <a:t>Official launch of the certification system</a:t>
            </a:r>
            <a:endParaRPr lang="en-US"/>
          </a:p>
        </p:txBody>
      </p:sp>
      <p:sp>
        <p:nvSpPr>
          <p:cNvPr id="6" name="Slide Number Placeholder 5">
            <a:extLst>
              <a:ext uri="{FF2B5EF4-FFF2-40B4-BE49-F238E27FC236}">
                <a16:creationId xmlns:a16="http://schemas.microsoft.com/office/drawing/2014/main" id="{4BC1AA93-7D1C-458F-9093-D5DF30E6D606}"/>
              </a:ext>
            </a:extLst>
          </p:cNvPr>
          <p:cNvSpPr>
            <a:spLocks noGrp="1"/>
          </p:cNvSpPr>
          <p:nvPr>
            <p:ph type="sldNum" sz="quarter" idx="12"/>
          </p:nvPr>
        </p:nvSpPr>
        <p:spPr/>
        <p:txBody>
          <a:bodyPr/>
          <a:lstStyle/>
          <a:p>
            <a:fld id="{D307F087-50E8-4976-AA50-2FC07D62CDFA}" type="slidenum">
              <a:rPr lang="en-US" smtClean="0"/>
              <a:t>12</a:t>
            </a:fld>
            <a:endParaRPr lang="en-US"/>
          </a:p>
        </p:txBody>
      </p:sp>
    </p:spTree>
    <p:extLst>
      <p:ext uri="{BB962C8B-B14F-4D97-AF65-F5344CB8AC3E}">
        <p14:creationId xmlns:p14="http://schemas.microsoft.com/office/powerpoint/2010/main" val="195377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E7EA-7EE3-463E-B333-5D39799AB2A0}"/>
              </a:ext>
            </a:extLst>
          </p:cNvPr>
          <p:cNvSpPr>
            <a:spLocks noGrp="1"/>
          </p:cNvSpPr>
          <p:nvPr>
            <p:ph type="title"/>
          </p:nvPr>
        </p:nvSpPr>
        <p:spPr/>
        <p:txBody>
          <a:bodyPr>
            <a:normAutofit fontScale="90000"/>
          </a:bodyPr>
          <a:lstStyle/>
          <a:p>
            <a:r>
              <a:rPr lang="en-US" dirty="0"/>
              <a:t>Physical and Programmatic Accessibility Certification Standards</a:t>
            </a:r>
            <a:endParaRPr lang="en-US" dirty="0">
              <a:cs typeface="Calibri"/>
            </a:endParaRPr>
          </a:p>
        </p:txBody>
      </p:sp>
      <p:sp>
        <p:nvSpPr>
          <p:cNvPr id="5" name="Text Placeholder 4">
            <a:extLst>
              <a:ext uri="{FF2B5EF4-FFF2-40B4-BE49-F238E27FC236}">
                <a16:creationId xmlns:a16="http://schemas.microsoft.com/office/drawing/2014/main" id="{06AB84C7-9E18-6BF0-B25D-08362F8AC661}"/>
              </a:ext>
            </a:extLst>
          </p:cNvPr>
          <p:cNvSpPr>
            <a:spLocks noGrp="1"/>
          </p:cNvSpPr>
          <p:nvPr>
            <p:ph type="body" sz="half" idx="2"/>
          </p:nvPr>
        </p:nvSpPr>
        <p:spPr/>
        <p:txBody>
          <a:bodyPr/>
          <a:lstStyle/>
          <a:p>
            <a:r>
              <a:rPr lang="en-US">
                <a:cs typeface="Calibri"/>
              </a:rPr>
              <a:t>9 Comprehensive Standards</a:t>
            </a:r>
          </a:p>
          <a:p>
            <a:r>
              <a:rPr lang="en-US">
                <a:cs typeface="Calibri"/>
              </a:rPr>
              <a:t>9 Affiliate Standards</a:t>
            </a:r>
          </a:p>
        </p:txBody>
      </p:sp>
      <p:sp>
        <p:nvSpPr>
          <p:cNvPr id="3" name="Content Placeholder 2">
            <a:extLst>
              <a:ext uri="{FF2B5EF4-FFF2-40B4-BE49-F238E27FC236}">
                <a16:creationId xmlns:a16="http://schemas.microsoft.com/office/drawing/2014/main" id="{B7F6F484-6039-42DF-9880-89E7F2AF2BB7}"/>
              </a:ext>
            </a:extLst>
          </p:cNvPr>
          <p:cNvSpPr>
            <a:spLocks noGrp="1"/>
          </p:cNvSpPr>
          <p:nvPr>
            <p:ph idx="1"/>
          </p:nvPr>
        </p:nvSpPr>
        <p:spPr/>
        <p:txBody>
          <a:bodyPr>
            <a:normAutofit fontScale="92500" lnSpcReduction="20000"/>
          </a:bodyPr>
          <a:lstStyle/>
          <a:p>
            <a:r>
              <a:rPr lang="en-US"/>
              <a:t>Physical accessibility (external and internal): The extent to which facilities are designed, constructed, or altered so they are accessible and usable by individuals with disabilities</a:t>
            </a:r>
          </a:p>
          <a:p>
            <a:r>
              <a:rPr lang="en-US"/>
              <a:t>Programmatic accessibility: The extent to which the full range of services is available to all One-Stop customers regardless of disability or cultural background</a:t>
            </a:r>
            <a:endParaRPr lang="en-US">
              <a:cs typeface="Calibri"/>
            </a:endParaRPr>
          </a:p>
          <a:p>
            <a:r>
              <a:rPr lang="en-US"/>
              <a:t>Use of universal design and human-centered design are noted as potential strategies in USDOL policy</a:t>
            </a:r>
            <a:endParaRPr lang="en-US">
              <a:cs typeface="Calibri"/>
            </a:endParaRPr>
          </a:p>
        </p:txBody>
      </p:sp>
      <p:sp>
        <p:nvSpPr>
          <p:cNvPr id="6" name="Slide Number Placeholder 5">
            <a:extLst>
              <a:ext uri="{FF2B5EF4-FFF2-40B4-BE49-F238E27FC236}">
                <a16:creationId xmlns:a16="http://schemas.microsoft.com/office/drawing/2014/main" id="{5FDFE56A-3115-4F74-92F8-CA0AB7A8A5CF}"/>
              </a:ext>
            </a:extLst>
          </p:cNvPr>
          <p:cNvSpPr>
            <a:spLocks noGrp="1"/>
          </p:cNvSpPr>
          <p:nvPr>
            <p:ph type="sldNum" sz="quarter" idx="12"/>
          </p:nvPr>
        </p:nvSpPr>
        <p:spPr/>
        <p:txBody>
          <a:bodyPr/>
          <a:lstStyle/>
          <a:p>
            <a:fld id="{D307F087-50E8-4976-AA50-2FC07D62CDFA}" type="slidenum">
              <a:rPr lang="en-US" smtClean="0"/>
              <a:t>13</a:t>
            </a:fld>
            <a:endParaRPr lang="en-US"/>
          </a:p>
        </p:txBody>
      </p:sp>
    </p:spTree>
    <p:extLst>
      <p:ext uri="{BB962C8B-B14F-4D97-AF65-F5344CB8AC3E}">
        <p14:creationId xmlns:p14="http://schemas.microsoft.com/office/powerpoint/2010/main" val="221329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E7EA-7EE3-463E-B333-5D39799AB2A0}"/>
              </a:ext>
            </a:extLst>
          </p:cNvPr>
          <p:cNvSpPr>
            <a:spLocks noGrp="1"/>
          </p:cNvSpPr>
          <p:nvPr>
            <p:ph type="title"/>
          </p:nvPr>
        </p:nvSpPr>
        <p:spPr/>
        <p:txBody>
          <a:bodyPr/>
          <a:lstStyle/>
          <a:p>
            <a:r>
              <a:rPr lang="en-US" dirty="0"/>
              <a:t>Effectiveness Certification Standards</a:t>
            </a:r>
          </a:p>
        </p:txBody>
      </p:sp>
      <p:sp>
        <p:nvSpPr>
          <p:cNvPr id="5" name="Text Placeholder 4">
            <a:extLst>
              <a:ext uri="{FF2B5EF4-FFF2-40B4-BE49-F238E27FC236}">
                <a16:creationId xmlns:a16="http://schemas.microsoft.com/office/drawing/2014/main" id="{89CAA7D5-9CF5-57D6-8E31-76B950F3AE5E}"/>
              </a:ext>
            </a:extLst>
          </p:cNvPr>
          <p:cNvSpPr>
            <a:spLocks noGrp="1"/>
          </p:cNvSpPr>
          <p:nvPr>
            <p:ph type="body" sz="half" idx="2"/>
          </p:nvPr>
        </p:nvSpPr>
        <p:spPr/>
        <p:txBody>
          <a:bodyPr/>
          <a:lstStyle/>
          <a:p>
            <a:r>
              <a:rPr lang="en-US" dirty="0">
                <a:cs typeface="Calibri"/>
              </a:rPr>
              <a:t>14 Comprehensive Standards</a:t>
            </a:r>
          </a:p>
          <a:p>
            <a:r>
              <a:rPr lang="en-US" dirty="0">
                <a:cs typeface="Calibri"/>
              </a:rPr>
              <a:t>13 Affiliate Standards</a:t>
            </a:r>
          </a:p>
        </p:txBody>
      </p:sp>
      <p:sp>
        <p:nvSpPr>
          <p:cNvPr id="3" name="Content Placeholder 2">
            <a:extLst>
              <a:ext uri="{FF2B5EF4-FFF2-40B4-BE49-F238E27FC236}">
                <a16:creationId xmlns:a16="http://schemas.microsoft.com/office/drawing/2014/main" id="{B7F6F484-6039-42DF-9880-89E7F2AF2BB7}"/>
              </a:ext>
            </a:extLst>
          </p:cNvPr>
          <p:cNvSpPr>
            <a:spLocks noGrp="1"/>
          </p:cNvSpPr>
          <p:nvPr>
            <p:ph idx="1"/>
          </p:nvPr>
        </p:nvSpPr>
        <p:spPr/>
        <p:txBody>
          <a:bodyPr>
            <a:normAutofit fontScale="85000" lnSpcReduction="20000"/>
          </a:bodyPr>
          <a:lstStyle/>
          <a:p>
            <a:r>
              <a:rPr lang="en-US" dirty="0"/>
              <a:t>How well the AJC:</a:t>
            </a:r>
          </a:p>
          <a:p>
            <a:pPr lvl="1"/>
            <a:r>
              <a:rPr lang="en-US" dirty="0"/>
              <a:t>Integrates available services for participants and businesses</a:t>
            </a:r>
          </a:p>
          <a:p>
            <a:pPr lvl="1"/>
            <a:r>
              <a:rPr lang="en-US" dirty="0"/>
              <a:t>Meets the workforce development needs of participants and the employment needs of local employers</a:t>
            </a:r>
          </a:p>
          <a:p>
            <a:pPr lvl="1"/>
            <a:r>
              <a:rPr lang="en-US" dirty="0"/>
              <a:t>Operates in a cost-efficient manner</a:t>
            </a:r>
          </a:p>
          <a:p>
            <a:pPr lvl="1"/>
            <a:r>
              <a:rPr lang="en-US" dirty="0"/>
              <a:t>Coordinates services among the One-Stop partner programs</a:t>
            </a:r>
          </a:p>
          <a:p>
            <a:pPr lvl="1"/>
            <a:r>
              <a:rPr lang="en-US" dirty="0"/>
              <a:t>Provides access to partner program services to the maximum extent practicable, including providing services outside of regular business hours where there is a workforce need, as identified by the Local Board</a:t>
            </a:r>
          </a:p>
          <a:p>
            <a:pPr lvl="1"/>
            <a:r>
              <a:rPr lang="en-US" i="1" dirty="0"/>
              <a:t>Evaluations of effectiveness must take customer feedback into account</a:t>
            </a:r>
          </a:p>
        </p:txBody>
      </p:sp>
      <p:sp>
        <p:nvSpPr>
          <p:cNvPr id="6" name="Slide Number Placeholder 5">
            <a:extLst>
              <a:ext uri="{FF2B5EF4-FFF2-40B4-BE49-F238E27FC236}">
                <a16:creationId xmlns:a16="http://schemas.microsoft.com/office/drawing/2014/main" id="{423053CF-15C7-4AE2-B721-15FEE502EB26}"/>
              </a:ext>
            </a:extLst>
          </p:cNvPr>
          <p:cNvSpPr>
            <a:spLocks noGrp="1"/>
          </p:cNvSpPr>
          <p:nvPr>
            <p:ph type="sldNum" sz="quarter" idx="12"/>
          </p:nvPr>
        </p:nvSpPr>
        <p:spPr/>
        <p:txBody>
          <a:bodyPr/>
          <a:lstStyle/>
          <a:p>
            <a:fld id="{D307F087-50E8-4976-AA50-2FC07D62CDFA}" type="slidenum">
              <a:rPr lang="en-US" smtClean="0"/>
              <a:t>14</a:t>
            </a:fld>
            <a:endParaRPr lang="en-US"/>
          </a:p>
        </p:txBody>
      </p:sp>
    </p:spTree>
    <p:extLst>
      <p:ext uri="{BB962C8B-B14F-4D97-AF65-F5344CB8AC3E}">
        <p14:creationId xmlns:p14="http://schemas.microsoft.com/office/powerpoint/2010/main" val="14646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E7EA-7EE3-463E-B333-5D39799AB2A0}"/>
              </a:ext>
            </a:extLst>
          </p:cNvPr>
          <p:cNvSpPr>
            <a:spLocks noGrp="1"/>
          </p:cNvSpPr>
          <p:nvPr>
            <p:ph type="title"/>
          </p:nvPr>
        </p:nvSpPr>
        <p:spPr/>
        <p:txBody>
          <a:bodyPr>
            <a:normAutofit/>
          </a:bodyPr>
          <a:lstStyle/>
          <a:p>
            <a:r>
              <a:rPr lang="en-US" dirty="0"/>
              <a:t>Continuous Improvement Certification Standards</a:t>
            </a:r>
          </a:p>
        </p:txBody>
      </p:sp>
      <p:sp>
        <p:nvSpPr>
          <p:cNvPr id="5" name="Text Placeholder 4">
            <a:extLst>
              <a:ext uri="{FF2B5EF4-FFF2-40B4-BE49-F238E27FC236}">
                <a16:creationId xmlns:a16="http://schemas.microsoft.com/office/drawing/2014/main" id="{6FACECB6-B234-4355-075B-BFA73BEAE2BB}"/>
              </a:ext>
            </a:extLst>
          </p:cNvPr>
          <p:cNvSpPr>
            <a:spLocks noGrp="1"/>
          </p:cNvSpPr>
          <p:nvPr>
            <p:ph type="body" sz="half" idx="2"/>
          </p:nvPr>
        </p:nvSpPr>
        <p:spPr/>
        <p:txBody>
          <a:bodyPr/>
          <a:lstStyle/>
          <a:p>
            <a:r>
              <a:rPr lang="en-US">
                <a:cs typeface="Calibri"/>
              </a:rPr>
              <a:t>9 Comprehensive Standards</a:t>
            </a:r>
          </a:p>
          <a:p>
            <a:r>
              <a:rPr lang="en-US">
                <a:cs typeface="Calibri"/>
              </a:rPr>
              <a:t>9 Affiliate Standards</a:t>
            </a:r>
          </a:p>
        </p:txBody>
      </p:sp>
      <p:sp>
        <p:nvSpPr>
          <p:cNvPr id="3" name="Content Placeholder 2">
            <a:extLst>
              <a:ext uri="{FF2B5EF4-FFF2-40B4-BE49-F238E27FC236}">
                <a16:creationId xmlns:a16="http://schemas.microsoft.com/office/drawing/2014/main" id="{B7F6F484-6039-42DF-9880-89E7F2AF2BB7}"/>
              </a:ext>
            </a:extLst>
          </p:cNvPr>
          <p:cNvSpPr>
            <a:spLocks noGrp="1"/>
          </p:cNvSpPr>
          <p:nvPr>
            <p:ph idx="1"/>
          </p:nvPr>
        </p:nvSpPr>
        <p:spPr/>
        <p:txBody>
          <a:bodyPr>
            <a:normAutofit fontScale="92500" lnSpcReduction="10000"/>
          </a:bodyPr>
          <a:lstStyle/>
          <a:p>
            <a:r>
              <a:rPr lang="en-US"/>
              <a:t>How well the AJC supports the achievement of the negotiated levels of performance for the local area</a:t>
            </a:r>
          </a:p>
          <a:p>
            <a:r>
              <a:rPr lang="en-US"/>
              <a:t>Other continuous improvement factors may include:</a:t>
            </a:r>
          </a:p>
          <a:p>
            <a:pPr lvl="1"/>
            <a:r>
              <a:rPr lang="en-US"/>
              <a:t>A regular process for identifying and responding to technical assistance needs</a:t>
            </a:r>
          </a:p>
          <a:p>
            <a:pPr lvl="1"/>
            <a:r>
              <a:rPr lang="en-US"/>
              <a:t>A regular system of continuing professional staff development</a:t>
            </a:r>
          </a:p>
          <a:p>
            <a:pPr lvl="1"/>
            <a:r>
              <a:rPr lang="en-US"/>
              <a:t>Systems for regularly capturing and responding to specific customer feedback</a:t>
            </a:r>
          </a:p>
        </p:txBody>
      </p:sp>
      <p:sp>
        <p:nvSpPr>
          <p:cNvPr id="6" name="Slide Number Placeholder 5">
            <a:extLst>
              <a:ext uri="{FF2B5EF4-FFF2-40B4-BE49-F238E27FC236}">
                <a16:creationId xmlns:a16="http://schemas.microsoft.com/office/drawing/2014/main" id="{BD78E426-2D85-487E-8709-A04BA52D2FC6}"/>
              </a:ext>
            </a:extLst>
          </p:cNvPr>
          <p:cNvSpPr>
            <a:spLocks noGrp="1"/>
          </p:cNvSpPr>
          <p:nvPr>
            <p:ph type="sldNum" sz="quarter" idx="12"/>
          </p:nvPr>
        </p:nvSpPr>
        <p:spPr/>
        <p:txBody>
          <a:bodyPr/>
          <a:lstStyle/>
          <a:p>
            <a:fld id="{D307F087-50E8-4976-AA50-2FC07D62CDFA}" type="slidenum">
              <a:rPr lang="en-US" smtClean="0"/>
              <a:t>15</a:t>
            </a:fld>
            <a:endParaRPr lang="en-US"/>
          </a:p>
        </p:txBody>
      </p:sp>
    </p:spTree>
    <p:extLst>
      <p:ext uri="{BB962C8B-B14F-4D97-AF65-F5344CB8AC3E}">
        <p14:creationId xmlns:p14="http://schemas.microsoft.com/office/powerpoint/2010/main" val="105930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CBC12C-D6F3-45A3-83BF-B2EDE9E541B1}"/>
              </a:ext>
            </a:extLst>
          </p:cNvPr>
          <p:cNvSpPr>
            <a:spLocks noGrp="1"/>
          </p:cNvSpPr>
          <p:nvPr>
            <p:ph type="title"/>
          </p:nvPr>
        </p:nvSpPr>
        <p:spPr/>
        <p:txBody>
          <a:bodyPr/>
          <a:lstStyle/>
          <a:p>
            <a:r>
              <a:rPr lang="en-US" dirty="0"/>
              <a:t>Example – Effectiveness Standards and Indicators</a:t>
            </a:r>
          </a:p>
        </p:txBody>
      </p:sp>
      <p:pic>
        <p:nvPicPr>
          <p:cNvPr id="9" name="Content Placeholder 8" descr="Screenshot from One-Stop Certification Indicators Effectiveness Standards and Indicators. Image includes three columns with certification standards listed for comprehensive and affiliate centers with example certification indicators listed.">
            <a:extLst>
              <a:ext uri="{FF2B5EF4-FFF2-40B4-BE49-F238E27FC236}">
                <a16:creationId xmlns:a16="http://schemas.microsoft.com/office/drawing/2014/main" id="{7A8A3F50-23BE-44F9-BF37-4C90332D77FA}"/>
              </a:ext>
            </a:extLst>
          </p:cNvPr>
          <p:cNvPicPr>
            <a:picLocks noGrp="1" noChangeAspect="1"/>
          </p:cNvPicPr>
          <p:nvPr>
            <p:ph idx="1"/>
          </p:nvPr>
        </p:nvPicPr>
        <p:blipFill>
          <a:blip r:embed="rId3"/>
          <a:stretch>
            <a:fillRect/>
          </a:stretch>
        </p:blipFill>
        <p:spPr>
          <a:xfrm>
            <a:off x="373801" y="822960"/>
            <a:ext cx="11444398" cy="5212080"/>
          </a:xfrm>
        </p:spPr>
      </p:pic>
      <p:sp>
        <p:nvSpPr>
          <p:cNvPr id="2" name="Slide Number Placeholder 1">
            <a:extLst>
              <a:ext uri="{FF2B5EF4-FFF2-40B4-BE49-F238E27FC236}">
                <a16:creationId xmlns:a16="http://schemas.microsoft.com/office/drawing/2014/main" id="{11790427-FD19-480F-8B97-CD3D3130B2B4}"/>
              </a:ext>
            </a:extLst>
          </p:cNvPr>
          <p:cNvSpPr>
            <a:spLocks noGrp="1"/>
          </p:cNvSpPr>
          <p:nvPr>
            <p:ph type="sldNum" sz="quarter" idx="4294967295"/>
          </p:nvPr>
        </p:nvSpPr>
        <p:spPr>
          <a:xfrm>
            <a:off x="11720513" y="6470650"/>
            <a:ext cx="471487" cy="212725"/>
          </a:xfrm>
        </p:spPr>
        <p:txBody>
          <a:bodyPr/>
          <a:lstStyle/>
          <a:p>
            <a:fld id="{D307F087-50E8-4976-AA50-2FC07D62CDFA}" type="slidenum">
              <a:rPr lang="en-US" smtClean="0"/>
              <a:t>16</a:t>
            </a:fld>
            <a:endParaRPr lang="en-US"/>
          </a:p>
        </p:txBody>
      </p:sp>
    </p:spTree>
    <p:extLst>
      <p:ext uri="{BB962C8B-B14F-4D97-AF65-F5344CB8AC3E}">
        <p14:creationId xmlns:p14="http://schemas.microsoft.com/office/powerpoint/2010/main" val="72789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8F982-CDFE-3DF2-F189-06D173C82B46}"/>
              </a:ext>
            </a:extLst>
          </p:cNvPr>
          <p:cNvSpPr>
            <a:spLocks noGrp="1"/>
          </p:cNvSpPr>
          <p:nvPr>
            <p:ph type="sldNum" sz="quarter" idx="12"/>
          </p:nvPr>
        </p:nvSpPr>
        <p:spPr/>
        <p:txBody>
          <a:bodyPr/>
          <a:lstStyle/>
          <a:p>
            <a:fld id="{D307F087-50E8-4976-AA50-2FC07D62CDFA}" type="slidenum">
              <a:rPr lang="en-US" smtClean="0"/>
              <a:t>17</a:t>
            </a:fld>
            <a:endParaRPr lang="en-US"/>
          </a:p>
        </p:txBody>
      </p:sp>
      <p:sp>
        <p:nvSpPr>
          <p:cNvPr id="3" name="Title 2">
            <a:extLst>
              <a:ext uri="{FF2B5EF4-FFF2-40B4-BE49-F238E27FC236}">
                <a16:creationId xmlns:a16="http://schemas.microsoft.com/office/drawing/2014/main" id="{9852154B-8B37-3EA1-AD1B-798B03573550}"/>
              </a:ext>
            </a:extLst>
          </p:cNvPr>
          <p:cNvSpPr>
            <a:spLocks noGrp="1"/>
          </p:cNvSpPr>
          <p:nvPr>
            <p:ph type="title"/>
          </p:nvPr>
        </p:nvSpPr>
        <p:spPr/>
        <p:txBody>
          <a:bodyPr/>
          <a:lstStyle/>
          <a:p>
            <a:r>
              <a:rPr lang="en-US" dirty="0">
                <a:cs typeface="Calibri"/>
              </a:rPr>
              <a:t>Vision &amp; Context for One-Stop Center Certification</a:t>
            </a:r>
            <a:endParaRPr lang="en-US" dirty="0"/>
          </a:p>
        </p:txBody>
      </p:sp>
      <p:sp>
        <p:nvSpPr>
          <p:cNvPr id="4" name="Text Placeholder 3">
            <a:extLst>
              <a:ext uri="{FF2B5EF4-FFF2-40B4-BE49-F238E27FC236}">
                <a16:creationId xmlns:a16="http://schemas.microsoft.com/office/drawing/2014/main" id="{D0EFB13F-972B-0C98-4D1F-EFAB9BEA29A8}"/>
              </a:ext>
            </a:extLst>
          </p:cNvPr>
          <p:cNvSpPr>
            <a:spLocks noGrp="1"/>
          </p:cNvSpPr>
          <p:nvPr>
            <p:ph type="body" idx="1"/>
          </p:nvPr>
        </p:nvSpPr>
        <p:spPr/>
        <p:txBody>
          <a:bodyPr/>
          <a:lstStyle/>
          <a:p>
            <a:r>
              <a:rPr lang="en-US" dirty="0"/>
              <a:t>WIOA Core Partner Working Group</a:t>
            </a:r>
          </a:p>
        </p:txBody>
      </p:sp>
    </p:spTree>
    <p:extLst>
      <p:ext uri="{BB962C8B-B14F-4D97-AF65-F5344CB8AC3E}">
        <p14:creationId xmlns:p14="http://schemas.microsoft.com/office/powerpoint/2010/main" val="387466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2942AD4-EE15-4F05-BA65-BB6A0F4BDAC3}"/>
              </a:ext>
            </a:extLst>
          </p:cNvPr>
          <p:cNvSpPr>
            <a:spLocks noGrp="1"/>
          </p:cNvSpPr>
          <p:nvPr>
            <p:ph type="title"/>
          </p:nvPr>
        </p:nvSpPr>
        <p:spPr/>
        <p:txBody>
          <a:bodyPr/>
          <a:lstStyle/>
          <a:p>
            <a:r>
              <a:rPr lang="en-US" dirty="0"/>
              <a:t>Iowa WIOA Core Partner Working Group</a:t>
            </a:r>
          </a:p>
        </p:txBody>
      </p:sp>
      <p:sp>
        <p:nvSpPr>
          <p:cNvPr id="10" name="Content Placeholder 4">
            <a:extLst>
              <a:ext uri="{FF2B5EF4-FFF2-40B4-BE49-F238E27FC236}">
                <a16:creationId xmlns:a16="http://schemas.microsoft.com/office/drawing/2014/main" id="{55E1849F-DF4A-4455-9481-3AB0162B1E5C}"/>
              </a:ext>
            </a:extLst>
          </p:cNvPr>
          <p:cNvSpPr>
            <a:spLocks noGrp="1"/>
          </p:cNvSpPr>
          <p:nvPr>
            <p:ph idx="1"/>
          </p:nvPr>
        </p:nvSpPr>
        <p:spPr>
          <a:xfrm>
            <a:off x="7747357" y="1184924"/>
            <a:ext cx="3096315" cy="1123913"/>
          </a:xfrm>
        </p:spPr>
        <p:txBody>
          <a:bodyPr>
            <a:normAutofit fontScale="55000" lnSpcReduction="20000"/>
          </a:bodyPr>
          <a:lstStyle/>
          <a:p>
            <a:pPr lvl="0"/>
            <a:r>
              <a:rPr lang="en-US" dirty="0"/>
              <a:t>Michelle McNertney</a:t>
            </a:r>
          </a:p>
          <a:p>
            <a:pPr lvl="1"/>
            <a:r>
              <a:rPr lang="en-US" dirty="0"/>
              <a:t>Division Administrator, Workforce Services</a:t>
            </a:r>
          </a:p>
          <a:p>
            <a:pPr lvl="2"/>
            <a:r>
              <a:rPr lang="en-US" dirty="0"/>
              <a:t>Iowa Workforce Development</a:t>
            </a:r>
          </a:p>
          <a:p>
            <a:pPr lvl="3"/>
            <a:r>
              <a:rPr lang="en-US" dirty="0"/>
              <a:t>Michelle.mcnertney@iwd.iowa.gov</a:t>
            </a:r>
          </a:p>
        </p:txBody>
      </p:sp>
      <p:sp>
        <p:nvSpPr>
          <p:cNvPr id="11" name="Content Placeholder 4">
            <a:extLst>
              <a:ext uri="{FF2B5EF4-FFF2-40B4-BE49-F238E27FC236}">
                <a16:creationId xmlns:a16="http://schemas.microsoft.com/office/drawing/2014/main" id="{55E1849F-DF4A-4455-9481-3AB0162B1E5C}"/>
              </a:ext>
            </a:extLst>
          </p:cNvPr>
          <p:cNvSpPr>
            <a:spLocks noGrp="1"/>
          </p:cNvSpPr>
          <p:nvPr>
            <p:ph idx="1"/>
          </p:nvPr>
        </p:nvSpPr>
        <p:spPr>
          <a:xfrm>
            <a:off x="474197" y="1184924"/>
            <a:ext cx="3096315" cy="1123913"/>
          </a:xfrm>
        </p:spPr>
        <p:txBody>
          <a:bodyPr>
            <a:normAutofit fontScale="55000" lnSpcReduction="20000"/>
          </a:bodyPr>
          <a:lstStyle/>
          <a:p>
            <a:pPr lvl="0"/>
            <a:r>
              <a:rPr lang="en-US" dirty="0"/>
              <a:t>Richard Clark</a:t>
            </a:r>
          </a:p>
          <a:p>
            <a:pPr lvl="1"/>
            <a:r>
              <a:rPr lang="en-US" dirty="0"/>
              <a:t>Bureau Chief, Rehabilitation Services</a:t>
            </a:r>
          </a:p>
          <a:p>
            <a:pPr lvl="2"/>
            <a:r>
              <a:rPr lang="en-US" dirty="0"/>
              <a:t>Iowa Vocational Rehabilitation Services</a:t>
            </a:r>
          </a:p>
          <a:p>
            <a:pPr lvl="3"/>
            <a:r>
              <a:rPr lang="en-US" dirty="0"/>
              <a:t>Richard.clark@iowa.gov</a:t>
            </a:r>
          </a:p>
        </p:txBody>
      </p:sp>
      <p:sp>
        <p:nvSpPr>
          <p:cNvPr id="12" name="Content Placeholder 4">
            <a:extLst>
              <a:ext uri="{FF2B5EF4-FFF2-40B4-BE49-F238E27FC236}">
                <a16:creationId xmlns:a16="http://schemas.microsoft.com/office/drawing/2014/main" id="{55E1849F-DF4A-4455-9481-3AB0162B1E5C}"/>
              </a:ext>
            </a:extLst>
          </p:cNvPr>
          <p:cNvSpPr>
            <a:spLocks noGrp="1"/>
          </p:cNvSpPr>
          <p:nvPr>
            <p:ph idx="1"/>
          </p:nvPr>
        </p:nvSpPr>
        <p:spPr>
          <a:xfrm>
            <a:off x="474197" y="2904580"/>
            <a:ext cx="3096315" cy="1123913"/>
          </a:xfrm>
        </p:spPr>
        <p:txBody>
          <a:bodyPr>
            <a:normAutofit fontScale="55000" lnSpcReduction="20000"/>
          </a:bodyPr>
          <a:lstStyle/>
          <a:p>
            <a:pPr lvl="0"/>
            <a:r>
              <a:rPr lang="en-US" dirty="0"/>
              <a:t>Brandy </a:t>
            </a:r>
            <a:r>
              <a:rPr lang="en-US" dirty="0" err="1"/>
              <a:t>McOmber</a:t>
            </a:r>
            <a:endParaRPr lang="en-US" dirty="0"/>
          </a:p>
          <a:p>
            <a:pPr lvl="1"/>
            <a:r>
              <a:rPr lang="en-US" dirty="0"/>
              <a:t>Policy Resource Manager</a:t>
            </a:r>
          </a:p>
          <a:p>
            <a:pPr lvl="2"/>
            <a:r>
              <a:rPr lang="en-US" dirty="0"/>
              <a:t>Iowa Vocational Rehabilitation Services</a:t>
            </a:r>
          </a:p>
          <a:p>
            <a:pPr lvl="3"/>
            <a:r>
              <a:rPr lang="en-US" dirty="0"/>
              <a:t>Brandy.mcomber@iowa.gov</a:t>
            </a:r>
          </a:p>
        </p:txBody>
      </p:sp>
      <p:sp>
        <p:nvSpPr>
          <p:cNvPr id="13" name="Content Placeholder 4">
            <a:extLst>
              <a:ext uri="{FF2B5EF4-FFF2-40B4-BE49-F238E27FC236}">
                <a16:creationId xmlns:a16="http://schemas.microsoft.com/office/drawing/2014/main" id="{55E1849F-DF4A-4455-9481-3AB0162B1E5C}"/>
              </a:ext>
            </a:extLst>
          </p:cNvPr>
          <p:cNvSpPr>
            <a:spLocks noGrp="1"/>
          </p:cNvSpPr>
          <p:nvPr>
            <p:ph idx="1"/>
          </p:nvPr>
        </p:nvSpPr>
        <p:spPr>
          <a:xfrm>
            <a:off x="3930599" y="2982527"/>
            <a:ext cx="3096315" cy="968017"/>
          </a:xfrm>
        </p:spPr>
        <p:txBody>
          <a:bodyPr>
            <a:normAutofit fontScale="92500" lnSpcReduction="20000"/>
          </a:bodyPr>
          <a:lstStyle/>
          <a:p>
            <a:pPr lvl="0"/>
            <a:r>
              <a:rPr lang="en-US" sz="1600" dirty="0"/>
              <a:t>Amy </a:t>
            </a:r>
            <a:r>
              <a:rPr lang="en-US" sz="1600" dirty="0" err="1"/>
              <a:t>Gieseke</a:t>
            </a:r>
            <a:endParaRPr lang="en-US" sz="1600" dirty="0"/>
          </a:p>
          <a:p>
            <a:pPr lvl="1"/>
            <a:r>
              <a:rPr lang="en-US" sz="1200" dirty="0"/>
              <a:t>Bureau Chief</a:t>
            </a:r>
          </a:p>
          <a:p>
            <a:pPr lvl="1"/>
            <a:r>
              <a:rPr lang="en-US" sz="1200" i="0" dirty="0">
                <a:solidFill>
                  <a:schemeClr val="tx1"/>
                </a:solidFill>
              </a:rPr>
              <a:t>Iowa Department of Education</a:t>
            </a:r>
          </a:p>
          <a:p>
            <a:pPr lvl="3"/>
            <a:r>
              <a:rPr lang="en-US" sz="1100" dirty="0"/>
              <a:t>Amy.gieseke@iowa.gov</a:t>
            </a:r>
          </a:p>
        </p:txBody>
      </p:sp>
      <p:sp>
        <p:nvSpPr>
          <p:cNvPr id="14" name="Content Placeholder 4">
            <a:extLst>
              <a:ext uri="{FF2B5EF4-FFF2-40B4-BE49-F238E27FC236}">
                <a16:creationId xmlns:a16="http://schemas.microsoft.com/office/drawing/2014/main" id="{55E1849F-DF4A-4455-9481-3AB0162B1E5C}"/>
              </a:ext>
            </a:extLst>
          </p:cNvPr>
          <p:cNvSpPr>
            <a:spLocks noGrp="1"/>
          </p:cNvSpPr>
          <p:nvPr>
            <p:ph idx="1"/>
          </p:nvPr>
        </p:nvSpPr>
        <p:spPr>
          <a:xfrm>
            <a:off x="3930599" y="1299514"/>
            <a:ext cx="2659387" cy="894731"/>
          </a:xfrm>
        </p:spPr>
        <p:txBody>
          <a:bodyPr>
            <a:normAutofit fontScale="25000" lnSpcReduction="20000"/>
          </a:bodyPr>
          <a:lstStyle/>
          <a:p>
            <a:pPr lvl="0"/>
            <a:r>
              <a:rPr lang="en-US" sz="6000" dirty="0"/>
              <a:t>Alex Harris	</a:t>
            </a:r>
          </a:p>
          <a:p>
            <a:pPr lvl="1">
              <a:lnSpc>
                <a:spcPct val="100000"/>
              </a:lnSpc>
            </a:pPr>
            <a:r>
              <a:rPr lang="en-US" sz="4400" dirty="0"/>
              <a:t>State Director of Adult Education</a:t>
            </a:r>
          </a:p>
          <a:p>
            <a:pPr lvl="1">
              <a:lnSpc>
                <a:spcPct val="100000"/>
              </a:lnSpc>
            </a:pPr>
            <a:r>
              <a:rPr lang="en-US" sz="4400" i="0" dirty="0">
                <a:solidFill>
                  <a:schemeClr val="tx1"/>
                </a:solidFill>
              </a:rPr>
              <a:t>Iowa Department of Education</a:t>
            </a:r>
          </a:p>
          <a:p>
            <a:pPr lvl="3"/>
            <a:r>
              <a:rPr lang="en-US" sz="4000" dirty="0"/>
              <a:t>Alex.harris@iowa.gov</a:t>
            </a:r>
            <a:endParaRPr lang="en-US" sz="2800" dirty="0"/>
          </a:p>
        </p:txBody>
      </p:sp>
      <p:sp>
        <p:nvSpPr>
          <p:cNvPr id="15" name="Content Placeholder 4">
            <a:extLst>
              <a:ext uri="{FF2B5EF4-FFF2-40B4-BE49-F238E27FC236}">
                <a16:creationId xmlns:a16="http://schemas.microsoft.com/office/drawing/2014/main" id="{55E1849F-DF4A-4455-9481-3AB0162B1E5C}"/>
              </a:ext>
            </a:extLst>
          </p:cNvPr>
          <p:cNvSpPr>
            <a:spLocks noGrp="1"/>
          </p:cNvSpPr>
          <p:nvPr>
            <p:ph idx="1"/>
          </p:nvPr>
        </p:nvSpPr>
        <p:spPr>
          <a:xfrm>
            <a:off x="474197" y="4373136"/>
            <a:ext cx="3183401" cy="1123913"/>
          </a:xfrm>
        </p:spPr>
        <p:txBody>
          <a:bodyPr>
            <a:normAutofit fontScale="55000" lnSpcReduction="20000"/>
          </a:bodyPr>
          <a:lstStyle/>
          <a:p>
            <a:pPr lvl="0"/>
            <a:r>
              <a:rPr lang="en-US" dirty="0"/>
              <a:t>Keri Osterhaus</a:t>
            </a:r>
          </a:p>
          <a:p>
            <a:pPr lvl="1"/>
            <a:r>
              <a:rPr lang="en-US" dirty="0"/>
              <a:t>Vocational Rehabilitation Program Manager</a:t>
            </a:r>
          </a:p>
          <a:p>
            <a:pPr lvl="2"/>
            <a:r>
              <a:rPr lang="en-US" dirty="0"/>
              <a:t>Iowa Department for the Blind</a:t>
            </a:r>
          </a:p>
          <a:p>
            <a:pPr lvl="3"/>
            <a:r>
              <a:rPr lang="en-US" dirty="0"/>
              <a:t>Keri.osterhaus@blind.state.ia.us</a:t>
            </a:r>
          </a:p>
        </p:txBody>
      </p:sp>
      <p:sp>
        <p:nvSpPr>
          <p:cNvPr id="18" name="Content Placeholder 4">
            <a:extLst>
              <a:ext uri="{FF2B5EF4-FFF2-40B4-BE49-F238E27FC236}">
                <a16:creationId xmlns:a16="http://schemas.microsoft.com/office/drawing/2014/main" id="{55E1849F-DF4A-4455-9481-3AB0162B1E5C}"/>
              </a:ext>
            </a:extLst>
          </p:cNvPr>
          <p:cNvSpPr>
            <a:spLocks noGrp="1"/>
          </p:cNvSpPr>
          <p:nvPr>
            <p:ph idx="1"/>
          </p:nvPr>
        </p:nvSpPr>
        <p:spPr>
          <a:xfrm>
            <a:off x="7785878" y="2982526"/>
            <a:ext cx="3096315" cy="968017"/>
          </a:xfrm>
        </p:spPr>
        <p:txBody>
          <a:bodyPr>
            <a:normAutofit fontScale="92500" lnSpcReduction="20000"/>
          </a:bodyPr>
          <a:lstStyle/>
          <a:p>
            <a:pPr lvl="0"/>
            <a:r>
              <a:rPr lang="en-US" sz="1600" dirty="0"/>
              <a:t>Wendy Greenman</a:t>
            </a:r>
          </a:p>
          <a:p>
            <a:pPr lvl="1"/>
            <a:r>
              <a:rPr lang="en-US" sz="1200" dirty="0"/>
              <a:t>Bureau Chief, WIOA</a:t>
            </a:r>
          </a:p>
          <a:p>
            <a:pPr lvl="1"/>
            <a:r>
              <a:rPr lang="en-US" sz="1200" i="0" dirty="0">
                <a:solidFill>
                  <a:schemeClr val="tx1"/>
                </a:solidFill>
              </a:rPr>
              <a:t>Iowa Workforce Development</a:t>
            </a:r>
          </a:p>
          <a:p>
            <a:pPr lvl="3"/>
            <a:r>
              <a:rPr lang="en-US" sz="1100" dirty="0"/>
              <a:t>Wendy.greenman@iwd.iowa.gov</a:t>
            </a:r>
          </a:p>
        </p:txBody>
      </p:sp>
    </p:spTree>
    <p:extLst>
      <p:ext uri="{BB962C8B-B14F-4D97-AF65-F5344CB8AC3E}">
        <p14:creationId xmlns:p14="http://schemas.microsoft.com/office/powerpoint/2010/main" val="396772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5B9582-E7F7-F061-8FB1-5562F36C7977}"/>
              </a:ext>
            </a:extLst>
          </p:cNvPr>
          <p:cNvSpPr>
            <a:spLocks noGrp="1"/>
          </p:cNvSpPr>
          <p:nvPr>
            <p:ph type="sldNum" sz="quarter" idx="12"/>
          </p:nvPr>
        </p:nvSpPr>
        <p:spPr/>
        <p:txBody>
          <a:bodyPr/>
          <a:lstStyle/>
          <a:p>
            <a:fld id="{D307F087-50E8-4976-AA50-2FC07D62CDFA}" type="slidenum">
              <a:rPr lang="en-US" smtClean="0"/>
              <a:t>19</a:t>
            </a:fld>
            <a:endParaRPr lang="en-US"/>
          </a:p>
        </p:txBody>
      </p:sp>
      <p:sp>
        <p:nvSpPr>
          <p:cNvPr id="3" name="Title 2">
            <a:extLst>
              <a:ext uri="{FF2B5EF4-FFF2-40B4-BE49-F238E27FC236}">
                <a16:creationId xmlns:a16="http://schemas.microsoft.com/office/drawing/2014/main" id="{FC66FD50-EBEC-35C1-F17D-7DB884F50632}"/>
              </a:ext>
            </a:extLst>
          </p:cNvPr>
          <p:cNvSpPr>
            <a:spLocks noGrp="1"/>
          </p:cNvSpPr>
          <p:nvPr>
            <p:ph type="title"/>
          </p:nvPr>
        </p:nvSpPr>
        <p:spPr/>
        <p:txBody>
          <a:bodyPr/>
          <a:lstStyle/>
          <a:p>
            <a:r>
              <a:rPr lang="en-US" dirty="0">
                <a:cs typeface="Calibri"/>
              </a:rPr>
              <a:t>One-Stop Certification Process Guidance &amp; Supporting Tools</a:t>
            </a:r>
            <a:endParaRPr lang="en-US" dirty="0"/>
          </a:p>
        </p:txBody>
      </p:sp>
    </p:spTree>
    <p:extLst>
      <p:ext uri="{BB962C8B-B14F-4D97-AF65-F5344CB8AC3E}">
        <p14:creationId xmlns:p14="http://schemas.microsoft.com/office/powerpoint/2010/main" val="418580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C866-BF9E-4AEB-B9C5-77F63953810A}"/>
              </a:ext>
            </a:extLst>
          </p:cNvPr>
          <p:cNvSpPr>
            <a:spLocks noGrp="1"/>
          </p:cNvSpPr>
          <p:nvPr>
            <p:ph type="title"/>
          </p:nvPr>
        </p:nvSpPr>
        <p:spPr/>
        <p:txBody>
          <a:bodyPr/>
          <a:lstStyle/>
          <a:p>
            <a:pPr algn="ctr"/>
            <a:r>
              <a:rPr lang="en-US" dirty="0"/>
              <a:t>Welcome!</a:t>
            </a:r>
          </a:p>
        </p:txBody>
      </p:sp>
      <p:sp>
        <p:nvSpPr>
          <p:cNvPr id="5" name="Text Placeholder 4">
            <a:extLst>
              <a:ext uri="{FF2B5EF4-FFF2-40B4-BE49-F238E27FC236}">
                <a16:creationId xmlns:a16="http://schemas.microsoft.com/office/drawing/2014/main" id="{FF86B31B-4AC4-4C07-B5F6-E517A4C6A085}"/>
              </a:ext>
            </a:extLst>
          </p:cNvPr>
          <p:cNvSpPr>
            <a:spLocks noGrp="1"/>
          </p:cNvSpPr>
          <p:nvPr>
            <p:ph type="body" idx="1"/>
          </p:nvPr>
        </p:nvSpPr>
        <p:spPr/>
        <p:txBody>
          <a:bodyPr>
            <a:normAutofit/>
          </a:bodyPr>
          <a:lstStyle/>
          <a:p>
            <a:r>
              <a:rPr lang="en-US" dirty="0"/>
              <a:t>Michelle McNertney, Division Administrator – Workforce Services, IWD, and SWDB Executive Director</a:t>
            </a:r>
          </a:p>
        </p:txBody>
      </p:sp>
    </p:spTree>
    <p:extLst>
      <p:ext uri="{BB962C8B-B14F-4D97-AF65-F5344CB8AC3E}">
        <p14:creationId xmlns:p14="http://schemas.microsoft.com/office/powerpoint/2010/main" val="288884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dirty="0">
                <a:cs typeface="Calibri"/>
              </a:rPr>
              <a:t>One-Stop Certification Action Plan Questions</a:t>
            </a:r>
            <a:endParaRPr lang="en-US" dirty="0"/>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chor="t">
            <a:normAutofit/>
          </a:bodyPr>
          <a:lstStyle/>
          <a:p>
            <a:pPr fontAlgn="base"/>
            <a:r>
              <a:rPr lang="en-US" sz="2400">
                <a:latin typeface="Calibri"/>
                <a:ea typeface="Calibri"/>
                <a:cs typeface="Calibri"/>
              </a:rPr>
              <a:t>For LWDB board staff, One-Stop Operators &amp; coordinators of the certification process</a:t>
            </a:r>
          </a:p>
          <a:p>
            <a:r>
              <a:rPr lang="en-US" sz="2400">
                <a:latin typeface="Calibri"/>
                <a:ea typeface="Calibri"/>
                <a:cs typeface="Calibri"/>
              </a:rPr>
              <a:t>Questions are ordered to help you start with the end in mind</a:t>
            </a:r>
          </a:p>
          <a:p>
            <a:pPr fontAlgn="base"/>
            <a:r>
              <a:rPr lang="en-US" sz="2400" b="0" i="0">
                <a:effectLst/>
                <a:latin typeface="Calibri"/>
                <a:ea typeface="Calibri"/>
                <a:cs typeface="Calibri"/>
              </a:rPr>
              <a:t>Planning questions for consideration</a:t>
            </a:r>
          </a:p>
        </p:txBody>
      </p:sp>
    </p:spTree>
    <p:extLst>
      <p:ext uri="{BB962C8B-B14F-4D97-AF65-F5344CB8AC3E}">
        <p14:creationId xmlns:p14="http://schemas.microsoft.com/office/powerpoint/2010/main" val="20599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1136428" y="627564"/>
            <a:ext cx="7474172" cy="1325563"/>
          </a:xfrm>
        </p:spPr>
        <p:txBody>
          <a:bodyPr>
            <a:normAutofit/>
          </a:bodyPr>
          <a:lstStyle/>
          <a:p>
            <a:r>
              <a:rPr lang="en-US" sz="3000" dirty="0">
                <a:cs typeface="Calibri"/>
              </a:rPr>
              <a:t>Considerations: Roles &amp; Responsibilities</a:t>
            </a:r>
            <a:endParaRPr lang="en-US" sz="3000" dirty="0"/>
          </a:p>
        </p:txBody>
      </p:sp>
      <p:sp>
        <p:nvSpPr>
          <p:cNvPr id="6" name="Content Placeholder 5">
            <a:extLst>
              <a:ext uri="{FF2B5EF4-FFF2-40B4-BE49-F238E27FC236}">
                <a16:creationId xmlns:a16="http://schemas.microsoft.com/office/drawing/2014/main" id="{BB6331A8-8C85-48A3-8713-592391B35748}"/>
              </a:ext>
            </a:extLst>
          </p:cNvPr>
          <p:cNvSpPr>
            <a:spLocks noGrp="1"/>
          </p:cNvSpPr>
          <p:nvPr>
            <p:ph idx="1"/>
          </p:nvPr>
        </p:nvSpPr>
        <p:spPr>
          <a:xfrm>
            <a:off x="914401" y="1691640"/>
            <a:ext cx="7502412" cy="4366259"/>
          </a:xfrm>
        </p:spPr>
        <p:txBody>
          <a:bodyPr anchor="ctr">
            <a:normAutofit/>
          </a:bodyPr>
          <a:lstStyle/>
          <a:p>
            <a:pPr fontAlgn="base"/>
            <a:r>
              <a:rPr lang="en-US" sz="2400" b="0" i="0">
                <a:effectLst/>
                <a:ea typeface="+mn-lt"/>
                <a:cs typeface="+mn-lt"/>
              </a:rPr>
              <a:t>Who will be responsible for managing the one-stop certification process for the local area?</a:t>
            </a:r>
          </a:p>
          <a:p>
            <a:r>
              <a:rPr lang="en-US" sz="2400" b="0" i="0">
                <a:effectLst/>
                <a:ea typeface="+mn-lt"/>
                <a:cs typeface="+mn-lt"/>
              </a:rPr>
              <a:t>How will the process be managed?</a:t>
            </a:r>
          </a:p>
          <a:p>
            <a:r>
              <a:rPr lang="en-US" sz="2400" b="0" i="0">
                <a:effectLst/>
                <a:ea typeface="+mn-lt"/>
                <a:cs typeface="+mn-lt"/>
              </a:rPr>
              <a:t>How will supporting documentation be collected and shared with review teams?</a:t>
            </a:r>
          </a:p>
          <a:p>
            <a:r>
              <a:rPr lang="en-US" sz="2400" b="0" i="0">
                <a:effectLst/>
                <a:ea typeface="+mn-lt"/>
                <a:cs typeface="+mn-lt"/>
              </a:rPr>
              <a:t>How will certification decisions and supporting documentation be shared with the local board for review and approval?</a:t>
            </a:r>
            <a:endParaRPr lang="en-US" sz="2400">
              <a:ea typeface="+mn-lt"/>
              <a:cs typeface="+mn-lt"/>
            </a:endParaRPr>
          </a:p>
        </p:txBody>
      </p:sp>
      <p:sp>
        <p:nvSpPr>
          <p:cNvPr id="59" name="Rectangle 5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laybook with solid fill">
            <a:extLst>
              <a:ext uri="{FF2B5EF4-FFF2-40B4-BE49-F238E27FC236}">
                <a16:creationId xmlns:a16="http://schemas.microsoft.com/office/drawing/2014/main" id="{F4828732-ED8E-4D80-A062-A5AA48AB0E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815901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47353D-A599-419B-8DCA-DD46A5F720CB}"/>
              </a:ext>
            </a:extLst>
          </p:cNvPr>
          <p:cNvSpPr>
            <a:spLocks noGrp="1"/>
          </p:cNvSpPr>
          <p:nvPr>
            <p:ph type="title"/>
          </p:nvPr>
        </p:nvSpPr>
        <p:spPr>
          <a:xfrm>
            <a:off x="292100" y="685482"/>
            <a:ext cx="11607800" cy="686434"/>
          </a:xfrm>
        </p:spPr>
        <p:txBody>
          <a:bodyPr/>
          <a:lstStyle/>
          <a:p>
            <a:r>
              <a:rPr lang="en-US" dirty="0"/>
              <a:t>What are the Types of One-Stop Centers?</a:t>
            </a:r>
          </a:p>
        </p:txBody>
      </p:sp>
      <p:graphicFrame>
        <p:nvGraphicFramePr>
          <p:cNvPr id="6" name="Content Placeholder 4" descr="SmartArt listing proposed one-stop center definitions for: Comprehensive Center, Affiliated Center, Satellite Center">
            <a:extLst>
              <a:ext uri="{FF2B5EF4-FFF2-40B4-BE49-F238E27FC236}">
                <a16:creationId xmlns:a16="http://schemas.microsoft.com/office/drawing/2014/main" id="{F11D9DBF-958F-4379-8980-A5B31BBE6293}"/>
              </a:ext>
            </a:extLst>
          </p:cNvPr>
          <p:cNvGraphicFramePr>
            <a:graphicFrameLocks/>
          </p:cNvGraphicFramePr>
          <p:nvPr>
            <p:extLst>
              <p:ext uri="{D42A27DB-BD31-4B8C-83A1-F6EECF244321}">
                <p14:modId xmlns:p14="http://schemas.microsoft.com/office/powerpoint/2010/main" val="869717942"/>
              </p:ext>
            </p:extLst>
          </p:nvPr>
        </p:nvGraphicFramePr>
        <p:xfrm>
          <a:off x="693057"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F0704455-DC47-4FC7-9F9D-EDE41307D38F}"/>
              </a:ext>
            </a:extLst>
          </p:cNvPr>
          <p:cNvSpPr>
            <a:spLocks noGrp="1"/>
          </p:cNvSpPr>
          <p:nvPr>
            <p:ph type="sldNum" sz="quarter" idx="12"/>
          </p:nvPr>
        </p:nvSpPr>
        <p:spPr/>
        <p:txBody>
          <a:bodyPr/>
          <a:lstStyle/>
          <a:p>
            <a:fld id="{D307F087-50E8-4976-AA50-2FC07D62CDFA}" type="slidenum">
              <a:rPr lang="en-US" smtClean="0"/>
              <a:t>22</a:t>
            </a:fld>
            <a:endParaRPr lang="en-US"/>
          </a:p>
        </p:txBody>
      </p:sp>
    </p:spTree>
    <p:extLst>
      <p:ext uri="{BB962C8B-B14F-4D97-AF65-F5344CB8AC3E}">
        <p14:creationId xmlns:p14="http://schemas.microsoft.com/office/powerpoint/2010/main" val="13108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1136427" y="627564"/>
            <a:ext cx="8277559" cy="1325563"/>
          </a:xfrm>
        </p:spPr>
        <p:txBody>
          <a:bodyPr>
            <a:normAutofit/>
          </a:bodyPr>
          <a:lstStyle/>
          <a:p>
            <a:r>
              <a:rPr lang="en-US" sz="3000" dirty="0">
                <a:cs typeface="Calibri"/>
              </a:rPr>
              <a:t>Considerations: Number and One-Stop Center Types</a:t>
            </a:r>
            <a:endParaRPr lang="en-US" sz="3000" dirty="0"/>
          </a:p>
        </p:txBody>
      </p:sp>
      <p:sp>
        <p:nvSpPr>
          <p:cNvPr id="6" name="Content Placeholder 5">
            <a:extLst>
              <a:ext uri="{FF2B5EF4-FFF2-40B4-BE49-F238E27FC236}">
                <a16:creationId xmlns:a16="http://schemas.microsoft.com/office/drawing/2014/main" id="{BB6331A8-8C85-48A3-8713-592391B35748}"/>
              </a:ext>
            </a:extLst>
          </p:cNvPr>
          <p:cNvSpPr>
            <a:spLocks noGrp="1"/>
          </p:cNvSpPr>
          <p:nvPr>
            <p:ph idx="1"/>
          </p:nvPr>
        </p:nvSpPr>
        <p:spPr>
          <a:xfrm>
            <a:off x="558823" y="2248946"/>
            <a:ext cx="8519884" cy="3246843"/>
          </a:xfrm>
        </p:spPr>
        <p:txBody>
          <a:bodyPr anchor="ctr">
            <a:noAutofit/>
          </a:bodyPr>
          <a:lstStyle/>
          <a:p>
            <a:pPr fontAlgn="base"/>
            <a:r>
              <a:rPr lang="en-US" sz="2400" b="0" i="0">
                <a:effectLst/>
                <a:latin typeface="Calibri" panose="020F0502020204030204" pitchFamily="34" charset="0"/>
              </a:rPr>
              <a:t>How many centers are in our local area? </a:t>
            </a:r>
          </a:p>
          <a:p>
            <a:pPr fontAlgn="base"/>
            <a:r>
              <a:rPr lang="en-US" sz="2400" b="0" i="0">
                <a:effectLst/>
                <a:latin typeface="Calibri" panose="020F0502020204030204" pitchFamily="34" charset="0"/>
              </a:rPr>
              <a:t>How are our centers currently classified?  </a:t>
            </a:r>
          </a:p>
          <a:p>
            <a:pPr lvl="1" fontAlgn="base"/>
            <a:r>
              <a:rPr lang="en-US" sz="2200" b="0" i="0">
                <a:effectLst/>
                <a:latin typeface="Calibri" panose="020F0502020204030204" pitchFamily="34" charset="0"/>
              </a:rPr>
              <a:t>Does the current number and type of centers align to our local plan and the board’s strategic vision for the area? </a:t>
            </a:r>
          </a:p>
          <a:p>
            <a:pPr lvl="1" fontAlgn="base"/>
            <a:r>
              <a:rPr lang="en-US" sz="2200" b="0" i="0">
                <a:effectLst/>
                <a:latin typeface="Calibri"/>
                <a:cs typeface="Calibri"/>
              </a:rPr>
              <a:t>Do all centers currently meet the definition requirements of their current type?</a:t>
            </a:r>
          </a:p>
          <a:p>
            <a:pPr lvl="1"/>
            <a:r>
              <a:rPr lang="en-US" sz="2200">
                <a:ea typeface="+mn-lt"/>
                <a:cs typeface="+mn-lt"/>
              </a:rPr>
              <a:t>Do we have at least one center that meets the defined requirements for a comprehensive center in our local area?</a:t>
            </a:r>
          </a:p>
          <a:p>
            <a:pPr fontAlgn="base"/>
            <a:r>
              <a:rPr lang="en-US" sz="2400" b="0" i="0">
                <a:effectLst/>
                <a:latin typeface="Calibri" panose="020F0502020204030204" pitchFamily="34" charset="0"/>
              </a:rPr>
              <a:t>Will any centers be changing certification type for this process? </a:t>
            </a:r>
          </a:p>
          <a:p>
            <a:pPr lvl="1" fontAlgn="base"/>
            <a:r>
              <a:rPr lang="en-US" sz="2200" b="0" i="0">
                <a:effectLst/>
                <a:latin typeface="Calibri"/>
                <a:cs typeface="Calibri"/>
              </a:rPr>
              <a:t>What changes are we anticipating among our centers over the next 2-3 years that may impact their certification type? (e.g. lease renewals, partner co-location shifts, etc.)</a:t>
            </a:r>
          </a:p>
        </p:txBody>
      </p:sp>
      <p:sp>
        <p:nvSpPr>
          <p:cNvPr id="59" name="Rectangle 5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laybook with solid fill">
            <a:extLst>
              <a:ext uri="{FF2B5EF4-FFF2-40B4-BE49-F238E27FC236}">
                <a16:creationId xmlns:a16="http://schemas.microsoft.com/office/drawing/2014/main" id="{F4828732-ED8E-4D80-A062-A5AA48AB0E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72703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dirty="0">
                <a:solidFill>
                  <a:schemeClr val="bg1"/>
                </a:solidFill>
                <a:cs typeface="Calibri"/>
              </a:rPr>
              <a:t>Parts of One-Stop Certification Process</a:t>
            </a:r>
            <a:endParaRPr lang="en-US" dirty="0">
              <a:solidFill>
                <a:schemeClr val="bg1"/>
              </a:solidFill>
            </a:endParaRPr>
          </a:p>
        </p:txBody>
      </p:sp>
      <p:graphicFrame>
        <p:nvGraphicFramePr>
          <p:cNvPr id="8" name="Diagram 7" descr="Self Assessment:&#10;-For local areas to identify training needs and opportunities for improvement in advance of the certification evaluation.&#10;-Local board staff are encouraged to participate as members of the self-assessment team.&#10;-Local areas have flexibility on team composition and procedures.&#10;-Local areas are encouraged to complete self-assessment process at least 6 months prior to evaluation.&#10;&#10;Evaluation:&#10;-Required evaluation team composition (min. 3 members, odd number)&#10;-Documentation submitted to IWD after local board approval">
            <a:extLst>
              <a:ext uri="{FF2B5EF4-FFF2-40B4-BE49-F238E27FC236}">
                <a16:creationId xmlns:a16="http://schemas.microsoft.com/office/drawing/2014/main" id="{B6D7835E-0135-4F1D-9303-8F97F54ACE01}"/>
              </a:ext>
            </a:extLst>
          </p:cNvPr>
          <p:cNvGraphicFramePr/>
          <p:nvPr>
            <p:extLst>
              <p:ext uri="{D42A27DB-BD31-4B8C-83A1-F6EECF244321}">
                <p14:modId xmlns:p14="http://schemas.microsoft.com/office/powerpoint/2010/main" val="3487565502"/>
              </p:ext>
            </p:extLst>
          </p:nvPr>
        </p:nvGraphicFramePr>
        <p:xfrm>
          <a:off x="3888015" y="474133"/>
          <a:ext cx="801188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24</a:t>
            </a:fld>
            <a:endParaRPr lang="en-US"/>
          </a:p>
        </p:txBody>
      </p:sp>
    </p:spTree>
    <p:extLst>
      <p:ext uri="{BB962C8B-B14F-4D97-AF65-F5344CB8AC3E}">
        <p14:creationId xmlns:p14="http://schemas.microsoft.com/office/powerpoint/2010/main" val="23237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1136428" y="627564"/>
            <a:ext cx="7474172" cy="1325563"/>
          </a:xfrm>
        </p:spPr>
        <p:txBody>
          <a:bodyPr>
            <a:normAutofit/>
          </a:bodyPr>
          <a:lstStyle/>
          <a:p>
            <a:r>
              <a:rPr lang="en-US" sz="3000" dirty="0">
                <a:cs typeface="Calibri"/>
              </a:rPr>
              <a:t>Considerations: Timeline for Completion</a:t>
            </a:r>
            <a:endParaRPr lang="en-US" sz="3000" dirty="0"/>
          </a:p>
        </p:txBody>
      </p:sp>
      <p:sp>
        <p:nvSpPr>
          <p:cNvPr id="6" name="Content Placeholder 5">
            <a:extLst>
              <a:ext uri="{FF2B5EF4-FFF2-40B4-BE49-F238E27FC236}">
                <a16:creationId xmlns:a16="http://schemas.microsoft.com/office/drawing/2014/main" id="{BB6331A8-8C85-48A3-8713-592391B35748}"/>
              </a:ext>
            </a:extLst>
          </p:cNvPr>
          <p:cNvSpPr>
            <a:spLocks noGrp="1"/>
          </p:cNvSpPr>
          <p:nvPr>
            <p:ph idx="1"/>
          </p:nvPr>
        </p:nvSpPr>
        <p:spPr>
          <a:xfrm>
            <a:off x="1136429" y="1714501"/>
            <a:ext cx="6978871" cy="4014286"/>
          </a:xfrm>
        </p:spPr>
        <p:txBody>
          <a:bodyPr anchor="ctr">
            <a:normAutofit fontScale="77500" lnSpcReduction="20000"/>
          </a:bodyPr>
          <a:lstStyle/>
          <a:p>
            <a:r>
              <a:rPr lang="en-US" sz="2400">
                <a:latin typeface="Calibri"/>
                <a:cs typeface="Calibri"/>
              </a:rPr>
              <a:t>When will we submit complete, approved local certification documentation to IWD? (By 9/30/2023) </a:t>
            </a:r>
            <a:endParaRPr lang="en-US"/>
          </a:p>
          <a:p>
            <a:pPr fontAlgn="base"/>
            <a:r>
              <a:rPr lang="en-US" sz="2400" b="0" i="0">
                <a:effectLst/>
                <a:latin typeface="Calibri"/>
                <a:cs typeface="Calibri"/>
              </a:rPr>
              <a:t>At what local board meeting do we expect to approve certification decisions? </a:t>
            </a:r>
            <a:endParaRPr lang="en-US">
              <a:latin typeface="Calibri"/>
              <a:cs typeface="Calibri"/>
            </a:endParaRPr>
          </a:p>
          <a:p>
            <a:pPr fontAlgn="base"/>
            <a:r>
              <a:rPr lang="en-US" sz="2400" b="0" i="0">
                <a:effectLst/>
                <a:latin typeface="Calibri"/>
                <a:cs typeface="Calibri"/>
              </a:rPr>
              <a:t>For both self-assessment and evaluation processes:</a:t>
            </a:r>
          </a:p>
          <a:p>
            <a:pPr lvl="1" fontAlgn="base"/>
            <a:r>
              <a:rPr lang="en-US" b="0" i="0">
                <a:effectLst/>
                <a:latin typeface="Calibri"/>
                <a:cs typeface="Calibri"/>
              </a:rPr>
              <a:t>What is the target date range for on-site visits? </a:t>
            </a:r>
          </a:p>
          <a:p>
            <a:pPr lvl="1" fontAlgn="base"/>
            <a:r>
              <a:rPr lang="en-US" b="0" i="0">
                <a:effectLst/>
                <a:latin typeface="Calibri"/>
                <a:cs typeface="Calibri"/>
              </a:rPr>
              <a:t>When will documentation be given to team members for desk review? </a:t>
            </a:r>
          </a:p>
          <a:p>
            <a:pPr lvl="1" fontAlgn="base"/>
            <a:r>
              <a:rPr lang="en-US" b="0" i="0">
                <a:effectLst/>
                <a:latin typeface="Calibri"/>
                <a:cs typeface="Calibri"/>
              </a:rPr>
              <a:t>When will reviewers be briefed or oriented to the tools and process? </a:t>
            </a:r>
          </a:p>
          <a:p>
            <a:pPr>
              <a:buFont typeface="Wingdings 3" panose="05000000000000000000" pitchFamily="2" charset="2"/>
              <a:buChar char=""/>
            </a:pPr>
            <a:r>
              <a:rPr lang="en-US">
                <a:solidFill>
                  <a:srgbClr val="5F6866"/>
                </a:solidFill>
                <a:latin typeface="Calibri"/>
                <a:cs typeface="Calibri"/>
              </a:rPr>
              <a:t>If applicable, when will local policy guidance be developed and approved?  Will the LWDB be setting standards in addition to those set by the SWDB?</a:t>
            </a:r>
            <a:endParaRPr lang="en-US">
              <a:latin typeface="Calibri"/>
              <a:cs typeface="Calibri"/>
            </a:endParaRPr>
          </a:p>
        </p:txBody>
      </p:sp>
      <p:sp>
        <p:nvSpPr>
          <p:cNvPr id="59" name="Rectangle 5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laybook with solid fill">
            <a:extLst>
              <a:ext uri="{FF2B5EF4-FFF2-40B4-BE49-F238E27FC236}">
                <a16:creationId xmlns:a16="http://schemas.microsoft.com/office/drawing/2014/main" id="{F4828732-ED8E-4D80-A062-A5AA48AB0E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795149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dirty="0">
                <a:cs typeface="Calibri"/>
              </a:rPr>
              <a:t>One-Stop Certification Indicator Resource List</a:t>
            </a:r>
            <a:endParaRPr lang="en-US" dirty="0"/>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chor="t">
            <a:normAutofit fontScale="92500"/>
          </a:bodyPr>
          <a:lstStyle/>
          <a:p>
            <a:pPr fontAlgn="base"/>
            <a:r>
              <a:rPr lang="en-US" sz="2400">
                <a:latin typeface="Calibri"/>
                <a:ea typeface="Calibri"/>
                <a:cs typeface="Calibri"/>
              </a:rPr>
              <a:t>Supporting evidence for meeting the standards</a:t>
            </a:r>
          </a:p>
          <a:p>
            <a:pPr fontAlgn="base"/>
            <a:r>
              <a:rPr lang="en-US" sz="2400">
                <a:latin typeface="Calibri"/>
                <a:ea typeface="Calibri"/>
                <a:cs typeface="Calibri"/>
              </a:rPr>
              <a:t>Examples of documentation that may be used during self-assessment and evaluation processes</a:t>
            </a:r>
          </a:p>
          <a:p>
            <a:pPr fontAlgn="base"/>
            <a:r>
              <a:rPr lang="en-US" sz="2400">
                <a:latin typeface="Calibri"/>
                <a:ea typeface="Calibri"/>
                <a:cs typeface="Calibri"/>
              </a:rPr>
              <a:t>Indicators may be used for multiple standards or categories</a:t>
            </a:r>
          </a:p>
          <a:p>
            <a:pPr fontAlgn="base"/>
            <a:r>
              <a:rPr lang="en-US" sz="2400" b="0" i="0">
                <a:effectLst/>
                <a:latin typeface="Calibri"/>
                <a:ea typeface="Calibri"/>
                <a:cs typeface="Calibri"/>
              </a:rPr>
              <a:t>Resource, not a requirement</a:t>
            </a:r>
          </a:p>
        </p:txBody>
      </p:sp>
    </p:spTree>
    <p:extLst>
      <p:ext uri="{BB962C8B-B14F-4D97-AF65-F5344CB8AC3E}">
        <p14:creationId xmlns:p14="http://schemas.microsoft.com/office/powerpoint/2010/main" val="1077245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sz="4800" dirty="0">
                <a:solidFill>
                  <a:schemeClr val="bg1"/>
                </a:solidFill>
                <a:cs typeface="Calibri"/>
              </a:rPr>
              <a:t>Self-Assessment Teams</a:t>
            </a:r>
            <a:endParaRPr lang="en-US" sz="4800" dirty="0">
              <a:solidFill>
                <a:schemeClr val="bg1"/>
              </a:solidFill>
            </a:endParaRPr>
          </a:p>
        </p:txBody>
      </p:sp>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27</a:t>
            </a:fld>
            <a:endParaRPr lang="en-US"/>
          </a:p>
        </p:txBody>
      </p:sp>
      <p:graphicFrame>
        <p:nvGraphicFramePr>
          <p:cNvPr id="6" name="Content Placeholder 4" descr="Smart Art with 3 boxes with following text:&#10;-Local board is responsible for forming self-assessment team&#10;-Flexibility to determine number and representation of self-assessment team members. (Local board staff are encouraged to participate as members of self-assessment team).&#10;-All 5 local core partner programs must be represented as members of either the self-assessment team or the center evaluation team (Titles I-IV, including IVRS and IDB).">
            <a:extLst>
              <a:ext uri="{FF2B5EF4-FFF2-40B4-BE49-F238E27FC236}">
                <a16:creationId xmlns:a16="http://schemas.microsoft.com/office/drawing/2014/main" id="{B11635A4-3C4A-4C44-BADB-FE30263CC32F}"/>
              </a:ext>
            </a:extLst>
          </p:cNvPr>
          <p:cNvGraphicFramePr>
            <a:graphicFrameLocks/>
          </p:cNvGraphicFramePr>
          <p:nvPr>
            <p:extLst>
              <p:ext uri="{D42A27DB-BD31-4B8C-83A1-F6EECF244321}">
                <p14:modId xmlns:p14="http://schemas.microsoft.com/office/powerpoint/2010/main" val="1528483194"/>
              </p:ext>
            </p:extLst>
          </p:nvPr>
        </p:nvGraphicFramePr>
        <p:xfrm>
          <a:off x="3585029" y="211634"/>
          <a:ext cx="8126185" cy="5671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1451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dirty="0">
                <a:cs typeface="Calibri"/>
              </a:rPr>
              <a:t>Self-Assessment Tool</a:t>
            </a:r>
            <a:endParaRPr lang="en-US" dirty="0"/>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ormAutofit/>
          </a:bodyPr>
          <a:lstStyle/>
          <a:p>
            <a:pPr fontAlgn="base"/>
            <a:r>
              <a:rPr lang="en-US" sz="2400">
                <a:latin typeface="Calibri" panose="020F0502020204030204" pitchFamily="34" charset="0"/>
              </a:rPr>
              <a:t>For Self-Assessment review team members</a:t>
            </a:r>
          </a:p>
          <a:p>
            <a:pPr fontAlgn="base"/>
            <a:r>
              <a:rPr lang="en-US" sz="2400" b="0" i="0">
                <a:effectLst/>
                <a:latin typeface="Calibri" panose="020F0502020204030204" pitchFamily="34" charset="0"/>
              </a:rPr>
              <a:t>Includes</a:t>
            </a:r>
            <a:endParaRPr lang="en-US" sz="2400">
              <a:latin typeface="Calibri" panose="020F0502020204030204" pitchFamily="34" charset="0"/>
            </a:endParaRPr>
          </a:p>
          <a:p>
            <a:pPr lvl="1" fontAlgn="base"/>
            <a:r>
              <a:rPr lang="en-US" sz="2200">
                <a:latin typeface="Calibri" panose="020F0502020204030204" pitchFamily="34" charset="0"/>
              </a:rPr>
              <a:t>Standard</a:t>
            </a:r>
          </a:p>
          <a:p>
            <a:pPr lvl="1" fontAlgn="base"/>
            <a:r>
              <a:rPr lang="en-US" sz="2200">
                <a:latin typeface="Calibri" panose="020F0502020204030204" pitchFamily="34" charset="0"/>
              </a:rPr>
              <a:t>Example Certification Indicator Checklist</a:t>
            </a:r>
          </a:p>
          <a:p>
            <a:pPr lvl="1" fontAlgn="base"/>
            <a:r>
              <a:rPr lang="en-US" sz="2200">
                <a:latin typeface="Calibri" panose="020F0502020204030204" pitchFamily="34" charset="0"/>
              </a:rPr>
              <a:t>Score</a:t>
            </a:r>
          </a:p>
          <a:p>
            <a:pPr lvl="1" fontAlgn="base"/>
            <a:r>
              <a:rPr lang="en-US" sz="2200">
                <a:latin typeface="Calibri" panose="020F0502020204030204" pitchFamily="34" charset="0"/>
              </a:rPr>
              <a:t>Notes</a:t>
            </a:r>
            <a:endParaRPr lang="en-US" sz="2200" b="0" i="0">
              <a:effectLst/>
              <a:latin typeface="Calibri" panose="020F0502020204030204" pitchFamily="34" charset="0"/>
            </a:endParaRPr>
          </a:p>
        </p:txBody>
      </p:sp>
    </p:spTree>
    <p:extLst>
      <p:ext uri="{BB962C8B-B14F-4D97-AF65-F5344CB8AC3E}">
        <p14:creationId xmlns:p14="http://schemas.microsoft.com/office/powerpoint/2010/main" val="4294152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sz="4800" dirty="0">
                <a:solidFill>
                  <a:schemeClr val="bg1"/>
                </a:solidFill>
                <a:cs typeface="Calibri"/>
              </a:rPr>
              <a:t>Evaluation Teams</a:t>
            </a:r>
            <a:endParaRPr lang="en-US" sz="4800" dirty="0">
              <a:solidFill>
                <a:schemeClr val="bg1"/>
              </a:solidFill>
            </a:endParaRPr>
          </a:p>
        </p:txBody>
      </p:sp>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29</a:t>
            </a:fld>
            <a:endParaRPr lang="en-US"/>
          </a:p>
        </p:txBody>
      </p:sp>
      <p:graphicFrame>
        <p:nvGraphicFramePr>
          <p:cNvPr id="5" name="Content Placeholder 4" descr="Smart Art list of 6 boxes with text:&#10;Local board is responsible for forming evaluation team&#10;Must include a minimum of 3 members (odd number required)&#10; Include local business member from the Local Board&#10;Must not include co-located staff member of center being reviewed or local area board staff member&#10;Local areas may add additional members to evaluation team&#10;All 5 local core partner programs must be represented as members of either the self-assessment team or the center evaluation team (Titles I-IV, including IVRS and IDB).&#10;Core partner program representatives who are not evaluation team members should be available to consult with the team related to areas of the center review requiring their subject matter expertise.">
            <a:extLst>
              <a:ext uri="{FF2B5EF4-FFF2-40B4-BE49-F238E27FC236}">
                <a16:creationId xmlns:a16="http://schemas.microsoft.com/office/drawing/2014/main" id="{B9AEC430-9320-426B-82FA-D089902BEC4E}"/>
              </a:ext>
            </a:extLst>
          </p:cNvPr>
          <p:cNvGraphicFramePr>
            <a:graphicFrameLocks/>
          </p:cNvGraphicFramePr>
          <p:nvPr>
            <p:extLst>
              <p:ext uri="{D42A27DB-BD31-4B8C-83A1-F6EECF244321}">
                <p14:modId xmlns:p14="http://schemas.microsoft.com/office/powerpoint/2010/main" val="2350395477"/>
              </p:ext>
            </p:extLst>
          </p:nvPr>
        </p:nvGraphicFramePr>
        <p:xfrm>
          <a:off x="3860801" y="221024"/>
          <a:ext cx="8039100" cy="5684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9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2B43-5A11-A37B-3DDE-5F60D3BC074B}"/>
              </a:ext>
            </a:extLst>
          </p:cNvPr>
          <p:cNvSpPr>
            <a:spLocks noGrp="1"/>
          </p:cNvSpPr>
          <p:nvPr>
            <p:ph type="title"/>
          </p:nvPr>
        </p:nvSpPr>
        <p:spPr/>
        <p:txBody>
          <a:bodyPr/>
          <a:lstStyle/>
          <a:p>
            <a:r>
              <a:rPr lang="en-US" dirty="0">
                <a:cs typeface="Calibri"/>
              </a:rPr>
              <a:t>Welcome!</a:t>
            </a:r>
            <a:endParaRPr lang="en-US" dirty="0"/>
          </a:p>
        </p:txBody>
      </p:sp>
      <p:pic>
        <p:nvPicPr>
          <p:cNvPr id="8" name="Picture 8" descr="A person wearing glasses&#10;&#10;Description automatically generated with low confidence">
            <a:extLst>
              <a:ext uri="{FF2B5EF4-FFF2-40B4-BE49-F238E27FC236}">
                <a16:creationId xmlns:a16="http://schemas.microsoft.com/office/drawing/2014/main" id="{A1F19A44-A45C-F6B0-F656-686870680A21}"/>
              </a:ext>
            </a:extLst>
          </p:cNvPr>
          <p:cNvPicPr>
            <a:picLocks noGrp="1" noChangeAspect="1"/>
          </p:cNvPicPr>
          <p:nvPr>
            <p:ph type="pic" idx="10"/>
          </p:nvPr>
        </p:nvPicPr>
        <p:blipFill rotWithShape="1">
          <a:blip r:embed="rId2"/>
          <a:srcRect t="40" b="40"/>
          <a:stretch/>
        </p:blipFill>
        <p:spPr>
          <a:xfrm>
            <a:off x="1843651" y="1333072"/>
            <a:ext cx="2007028" cy="2007028"/>
          </a:xfrm>
        </p:spPr>
      </p:pic>
      <p:sp>
        <p:nvSpPr>
          <p:cNvPr id="4" name="Content Placeholder 3">
            <a:extLst>
              <a:ext uri="{FF2B5EF4-FFF2-40B4-BE49-F238E27FC236}">
                <a16:creationId xmlns:a16="http://schemas.microsoft.com/office/drawing/2014/main" id="{966AD597-D2E3-6ECF-804B-66915002AF26}"/>
              </a:ext>
            </a:extLst>
          </p:cNvPr>
          <p:cNvSpPr>
            <a:spLocks noGrp="1"/>
          </p:cNvSpPr>
          <p:nvPr>
            <p:ph idx="1"/>
          </p:nvPr>
        </p:nvSpPr>
        <p:spPr/>
        <p:txBody>
          <a:bodyPr/>
          <a:lstStyle/>
          <a:p>
            <a:r>
              <a:rPr lang="en-US">
                <a:ea typeface="+mj-lt"/>
                <a:cs typeface="+mj-lt"/>
              </a:rPr>
              <a:t>Gretchen Sullivan</a:t>
            </a:r>
            <a:endParaRPr lang="en-US" b="0">
              <a:ea typeface="+mj-lt"/>
              <a:cs typeface="+mj-lt"/>
            </a:endParaRPr>
          </a:p>
          <a:p>
            <a:pPr lvl="1"/>
            <a:r>
              <a:rPr lang="en-US">
                <a:latin typeface="+mj-lt"/>
                <a:ea typeface="+mj-lt"/>
                <a:cs typeface="+mj-lt"/>
              </a:rPr>
              <a:t>Senior Technical Assistance Consultant</a:t>
            </a:r>
            <a:endParaRPr lang="en-US" i="0">
              <a:latin typeface="+mj-lt"/>
              <a:ea typeface="+mj-lt"/>
              <a:cs typeface="+mj-lt"/>
            </a:endParaRPr>
          </a:p>
          <a:p>
            <a:pPr lvl="2"/>
            <a:r>
              <a:rPr lang="en-US">
                <a:latin typeface="+mj-lt"/>
                <a:ea typeface="+mj-lt"/>
                <a:cs typeface="+mj-lt"/>
              </a:rPr>
              <a:t>The American Institutes for Research (AIR)</a:t>
            </a:r>
          </a:p>
          <a:p>
            <a:pPr marL="1108710" lvl="3" indent="-285750">
              <a:buClr>
                <a:srgbClr val="49A1A2"/>
              </a:buClr>
              <a:buFont typeface="Wingdings"/>
              <a:buChar char="*"/>
            </a:pPr>
            <a:r>
              <a:rPr lang="en-US">
                <a:latin typeface="+mj-lt"/>
                <a:ea typeface="+mj-lt"/>
                <a:cs typeface="+mj-lt"/>
                <a:hlinkClick r:id="rId3"/>
              </a:rPr>
              <a:t>gsullivan@air.org</a:t>
            </a:r>
            <a:endParaRPr lang="en-US" u="none">
              <a:latin typeface="+mj-lt"/>
              <a:ea typeface="+mj-lt"/>
              <a:cs typeface="+mj-lt"/>
            </a:endParaRPr>
          </a:p>
          <a:p>
            <a:pPr marL="1108710" lvl="4" indent="-285750">
              <a:buClr>
                <a:srgbClr val="3E7951"/>
              </a:buClr>
              <a:buFont typeface="Wingdings"/>
              <a:buChar char=")"/>
            </a:pPr>
            <a:r>
              <a:rPr lang="en-US" spc="0">
                <a:ea typeface="+mj-lt"/>
                <a:cs typeface="+mj-lt"/>
              </a:rPr>
              <a:t>203.361.8770</a:t>
            </a:r>
            <a:endParaRPr lang="en-US" b="0" spc="0">
              <a:ea typeface="+mj-lt"/>
              <a:cs typeface="+mj-lt"/>
            </a:endParaRPr>
          </a:p>
        </p:txBody>
      </p:sp>
      <p:pic>
        <p:nvPicPr>
          <p:cNvPr id="9" name="Picture 9" descr="A person wearing glasses&#10;&#10;Description automatically generated with medium confidence">
            <a:extLst>
              <a:ext uri="{FF2B5EF4-FFF2-40B4-BE49-F238E27FC236}">
                <a16:creationId xmlns:a16="http://schemas.microsoft.com/office/drawing/2014/main" id="{3F1038C2-F055-99DA-3EE4-90C17F160044}"/>
              </a:ext>
            </a:extLst>
          </p:cNvPr>
          <p:cNvPicPr>
            <a:picLocks noGrp="1" noChangeAspect="1"/>
          </p:cNvPicPr>
          <p:nvPr>
            <p:ph type="pic" idx="12"/>
          </p:nvPr>
        </p:nvPicPr>
        <p:blipFill rotWithShape="1">
          <a:blip r:embed="rId4"/>
          <a:srcRect/>
          <a:stretch/>
        </p:blipFill>
        <p:spPr>
          <a:xfrm>
            <a:off x="1843651" y="3843756"/>
            <a:ext cx="2007028" cy="2007028"/>
          </a:xfrm>
        </p:spPr>
      </p:pic>
      <p:sp>
        <p:nvSpPr>
          <p:cNvPr id="6" name="Content Placeholder 5">
            <a:extLst>
              <a:ext uri="{FF2B5EF4-FFF2-40B4-BE49-F238E27FC236}">
                <a16:creationId xmlns:a16="http://schemas.microsoft.com/office/drawing/2014/main" id="{944359B1-1DA6-8A4B-B2AA-8CA606ED0EE1}"/>
              </a:ext>
            </a:extLst>
          </p:cNvPr>
          <p:cNvSpPr>
            <a:spLocks noGrp="1"/>
          </p:cNvSpPr>
          <p:nvPr>
            <p:ph idx="11"/>
          </p:nvPr>
        </p:nvSpPr>
        <p:spPr/>
        <p:txBody>
          <a:bodyPr/>
          <a:lstStyle/>
          <a:p>
            <a:r>
              <a:rPr lang="en-US">
                <a:ea typeface="+mj-lt"/>
                <a:cs typeface="+mj-lt"/>
              </a:rPr>
              <a:t>Darcee Simon</a:t>
            </a:r>
            <a:endParaRPr lang="en-US" b="0">
              <a:ea typeface="+mj-lt"/>
              <a:cs typeface="+mj-lt"/>
            </a:endParaRPr>
          </a:p>
          <a:p>
            <a:pPr lvl="1"/>
            <a:r>
              <a:rPr lang="en-US">
                <a:latin typeface="+mj-lt"/>
                <a:ea typeface="+mj-lt"/>
                <a:cs typeface="+mj-lt"/>
              </a:rPr>
              <a:t>Technical Assistance Consultant</a:t>
            </a:r>
            <a:endParaRPr lang="en-US" i="0">
              <a:latin typeface="+mj-lt"/>
              <a:ea typeface="+mj-lt"/>
              <a:cs typeface="+mj-lt"/>
            </a:endParaRPr>
          </a:p>
          <a:p>
            <a:pPr lvl="2"/>
            <a:r>
              <a:rPr lang="en-US">
                <a:latin typeface="+mj-lt"/>
                <a:ea typeface="+mj-lt"/>
                <a:cs typeface="+mj-lt"/>
              </a:rPr>
              <a:t>The American Institutes for Research (AIR)</a:t>
            </a:r>
          </a:p>
          <a:p>
            <a:pPr marL="1108710" lvl="3" indent="-285750">
              <a:buClr>
                <a:srgbClr val="49A1A2"/>
              </a:buClr>
              <a:buFont typeface="Wingdings"/>
              <a:buChar char="*"/>
            </a:pPr>
            <a:r>
              <a:rPr lang="en-US">
                <a:latin typeface="+mj-lt"/>
                <a:ea typeface="+mj-lt"/>
                <a:cs typeface="+mj-lt"/>
                <a:hlinkClick r:id="rId5"/>
              </a:rPr>
              <a:t>dsimon@air.org</a:t>
            </a:r>
            <a:endParaRPr lang="en-US" u="none">
              <a:latin typeface="+mj-lt"/>
              <a:ea typeface="+mj-lt"/>
              <a:cs typeface="+mj-lt"/>
            </a:endParaRPr>
          </a:p>
          <a:p>
            <a:pPr marL="1108710" lvl="4" indent="-285750">
              <a:buClr>
                <a:srgbClr val="3E7951"/>
              </a:buClr>
              <a:buFont typeface="Wingdings"/>
              <a:buChar char=")"/>
            </a:pPr>
            <a:r>
              <a:rPr lang="en-US" spc="0">
                <a:ea typeface="+mj-lt"/>
                <a:cs typeface="+mj-lt"/>
              </a:rPr>
              <a:t>202.403.6088</a:t>
            </a:r>
            <a:endParaRPr lang="en-US"/>
          </a:p>
        </p:txBody>
      </p:sp>
    </p:spTree>
    <p:extLst>
      <p:ext uri="{BB962C8B-B14F-4D97-AF65-F5344CB8AC3E}">
        <p14:creationId xmlns:p14="http://schemas.microsoft.com/office/powerpoint/2010/main" val="3243274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dirty="0">
                <a:cs typeface="Calibri"/>
              </a:rPr>
              <a:t>Evaluation Tool</a:t>
            </a:r>
            <a:endParaRPr lang="en-US" dirty="0"/>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ormAutofit/>
          </a:bodyPr>
          <a:lstStyle/>
          <a:p>
            <a:pPr fontAlgn="base"/>
            <a:r>
              <a:rPr lang="en-US" sz="2400">
                <a:latin typeface="Calibri" panose="020F0502020204030204" pitchFamily="34" charset="0"/>
              </a:rPr>
              <a:t>For Evaluation review team members</a:t>
            </a:r>
          </a:p>
          <a:p>
            <a:pPr fontAlgn="base"/>
            <a:r>
              <a:rPr lang="en-US" sz="2400" b="0" i="0">
                <a:effectLst/>
                <a:latin typeface="Calibri" panose="020F0502020204030204" pitchFamily="34" charset="0"/>
              </a:rPr>
              <a:t>Includes:</a:t>
            </a:r>
          </a:p>
          <a:p>
            <a:pPr lvl="1" fontAlgn="base"/>
            <a:r>
              <a:rPr lang="en-US" sz="2200">
                <a:latin typeface="Calibri" panose="020F0502020204030204" pitchFamily="34" charset="0"/>
              </a:rPr>
              <a:t>Standard</a:t>
            </a:r>
          </a:p>
          <a:p>
            <a:pPr lvl="1" fontAlgn="base"/>
            <a:r>
              <a:rPr lang="en-US" sz="2200">
                <a:latin typeface="Calibri" panose="020F0502020204030204" pitchFamily="34" charset="0"/>
              </a:rPr>
              <a:t>Example Certification Indicator Checklist</a:t>
            </a:r>
          </a:p>
          <a:p>
            <a:pPr lvl="1" fontAlgn="base"/>
            <a:r>
              <a:rPr lang="en-US" sz="2200">
                <a:latin typeface="Calibri" panose="020F0502020204030204" pitchFamily="34" charset="0"/>
              </a:rPr>
              <a:t>Score</a:t>
            </a:r>
          </a:p>
          <a:p>
            <a:pPr lvl="1" fontAlgn="base"/>
            <a:r>
              <a:rPr lang="en-US" sz="2200">
                <a:latin typeface="Calibri" panose="020F0502020204030204" pitchFamily="34" charset="0"/>
              </a:rPr>
              <a:t>Comments</a:t>
            </a:r>
          </a:p>
          <a:p>
            <a:pPr lvl="2" fontAlgn="base"/>
            <a:r>
              <a:rPr lang="en-US" sz="1800">
                <a:latin typeface="Calibri" panose="020F0502020204030204" pitchFamily="34" charset="0"/>
              </a:rPr>
              <a:t>Reviewer can note Promising Practices or Areas of Concern</a:t>
            </a:r>
            <a:endParaRPr lang="en-US" sz="1800" b="0" i="0">
              <a:effectLst/>
              <a:latin typeface="Calibri" panose="020F0502020204030204" pitchFamily="34" charset="0"/>
            </a:endParaRPr>
          </a:p>
        </p:txBody>
      </p:sp>
    </p:spTree>
    <p:extLst>
      <p:ext uri="{BB962C8B-B14F-4D97-AF65-F5344CB8AC3E}">
        <p14:creationId xmlns:p14="http://schemas.microsoft.com/office/powerpoint/2010/main" val="656784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dirty="0">
                <a:cs typeface="Calibri"/>
              </a:rPr>
              <a:t>Evaluator Summary Form</a:t>
            </a:r>
            <a:endParaRPr lang="en-US" dirty="0"/>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ormAutofit/>
          </a:bodyPr>
          <a:lstStyle/>
          <a:p>
            <a:pPr fontAlgn="base"/>
            <a:r>
              <a:rPr lang="en-US" sz="2800">
                <a:latin typeface="Calibri" panose="020F0502020204030204" pitchFamily="34" charset="0"/>
              </a:rPr>
              <a:t>For Evaluation review team members</a:t>
            </a:r>
          </a:p>
          <a:p>
            <a:pPr lvl="1" fontAlgn="base"/>
            <a:r>
              <a:rPr lang="en-US">
                <a:latin typeface="Calibri" panose="020F0502020204030204" pitchFamily="34" charset="0"/>
              </a:rPr>
              <a:t>Could also be used for Self-Assessment teams</a:t>
            </a:r>
          </a:p>
          <a:p>
            <a:pPr fontAlgn="base"/>
            <a:r>
              <a:rPr lang="en-US" sz="2800" b="0" i="0">
                <a:effectLst/>
                <a:latin typeface="Calibri" panose="020F0502020204030204" pitchFamily="34" charset="0"/>
              </a:rPr>
              <a:t>Synthesis of</a:t>
            </a:r>
          </a:p>
          <a:p>
            <a:pPr lvl="1" fontAlgn="base"/>
            <a:r>
              <a:rPr lang="en-US">
                <a:latin typeface="Calibri" panose="020F0502020204030204" pitchFamily="34" charset="0"/>
              </a:rPr>
              <a:t>Category Scores</a:t>
            </a:r>
          </a:p>
          <a:p>
            <a:pPr lvl="1" fontAlgn="base"/>
            <a:r>
              <a:rPr lang="en-US">
                <a:latin typeface="Calibri" panose="020F0502020204030204" pitchFamily="34" charset="0"/>
              </a:rPr>
              <a:t>Team Certification Decision</a:t>
            </a:r>
          </a:p>
          <a:p>
            <a:pPr lvl="1" fontAlgn="base"/>
            <a:r>
              <a:rPr lang="en-US">
                <a:latin typeface="Calibri" panose="020F0502020204030204" pitchFamily="34" charset="0"/>
              </a:rPr>
              <a:t>Additional Notes or Comments</a:t>
            </a:r>
          </a:p>
        </p:txBody>
      </p:sp>
    </p:spTree>
    <p:extLst>
      <p:ext uri="{BB962C8B-B14F-4D97-AF65-F5344CB8AC3E}">
        <p14:creationId xmlns:p14="http://schemas.microsoft.com/office/powerpoint/2010/main" val="2214174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1136428" y="627564"/>
            <a:ext cx="7474172" cy="1325563"/>
          </a:xfrm>
        </p:spPr>
        <p:txBody>
          <a:bodyPr>
            <a:normAutofit/>
          </a:bodyPr>
          <a:lstStyle/>
          <a:p>
            <a:r>
              <a:rPr lang="en-US" sz="3000" dirty="0">
                <a:cs typeface="Calibri"/>
              </a:rPr>
              <a:t>Considerations: Team Members</a:t>
            </a:r>
            <a:endParaRPr lang="en-US" sz="3000" dirty="0"/>
          </a:p>
        </p:txBody>
      </p:sp>
      <p:sp>
        <p:nvSpPr>
          <p:cNvPr id="6" name="Content Placeholder 5">
            <a:extLst>
              <a:ext uri="{FF2B5EF4-FFF2-40B4-BE49-F238E27FC236}">
                <a16:creationId xmlns:a16="http://schemas.microsoft.com/office/drawing/2014/main" id="{BB6331A8-8C85-48A3-8713-592391B35748}"/>
              </a:ext>
            </a:extLst>
          </p:cNvPr>
          <p:cNvSpPr>
            <a:spLocks noGrp="1"/>
          </p:cNvSpPr>
          <p:nvPr>
            <p:ph idx="1"/>
          </p:nvPr>
        </p:nvSpPr>
        <p:spPr>
          <a:xfrm>
            <a:off x="1136429" y="1714501"/>
            <a:ext cx="6864571" cy="4014286"/>
          </a:xfrm>
        </p:spPr>
        <p:txBody>
          <a:bodyPr anchor="ctr">
            <a:normAutofit fontScale="85000" lnSpcReduction="20000"/>
          </a:bodyPr>
          <a:lstStyle/>
          <a:p>
            <a:pPr fontAlgn="base"/>
            <a:r>
              <a:rPr lang="en-US" sz="2800" b="0" i="0">
                <a:solidFill>
                  <a:srgbClr val="000000"/>
                </a:solidFill>
                <a:effectLst/>
                <a:latin typeface="Calibri" panose="020F0502020204030204" pitchFamily="34" charset="0"/>
              </a:rPr>
              <a:t>Will the team members be the same for every center? </a:t>
            </a:r>
          </a:p>
          <a:p>
            <a:pPr fontAlgn="base"/>
            <a:r>
              <a:rPr lang="en-US" sz="2800" b="0" i="0">
                <a:solidFill>
                  <a:srgbClr val="000000"/>
                </a:solidFill>
                <a:effectLst/>
                <a:latin typeface="Calibri" panose="020F0502020204030204" pitchFamily="34" charset="0"/>
              </a:rPr>
              <a:t>For each center, who will serve on the self-assessment team? </a:t>
            </a:r>
          </a:p>
          <a:p>
            <a:pPr fontAlgn="base"/>
            <a:r>
              <a:rPr lang="en-US" sz="2800" b="0" i="0">
                <a:solidFill>
                  <a:srgbClr val="000000"/>
                </a:solidFill>
                <a:effectLst/>
                <a:latin typeface="Calibri" panose="020F0502020204030204" pitchFamily="34" charset="0"/>
              </a:rPr>
              <a:t>For each center, who will serve on the evaluation team? </a:t>
            </a:r>
          </a:p>
          <a:p>
            <a:pPr lvl="1" fontAlgn="base"/>
            <a:r>
              <a:rPr lang="en-US" sz="2600" b="0" i="0">
                <a:solidFill>
                  <a:srgbClr val="000000"/>
                </a:solidFill>
                <a:effectLst/>
                <a:latin typeface="Calibri" panose="020F0502020204030204" pitchFamily="34" charset="0"/>
              </a:rPr>
              <a:t>Which local board business representative(s) will serve on the evaluation team? </a:t>
            </a:r>
          </a:p>
          <a:p>
            <a:pPr fontAlgn="base"/>
            <a:r>
              <a:rPr lang="en-US" sz="2800" b="0" i="0">
                <a:solidFill>
                  <a:srgbClr val="000000"/>
                </a:solidFill>
                <a:effectLst/>
                <a:latin typeface="Calibri" panose="020F0502020204030204" pitchFamily="34" charset="0"/>
              </a:rPr>
              <a:t>Are all 5 local core partner programs represented on either the self-assessment or evaluation teams? </a:t>
            </a:r>
          </a:p>
        </p:txBody>
      </p:sp>
      <p:sp>
        <p:nvSpPr>
          <p:cNvPr id="59" name="Rectangle 5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laybook with solid fill">
            <a:extLst>
              <a:ext uri="{FF2B5EF4-FFF2-40B4-BE49-F238E27FC236}">
                <a16:creationId xmlns:a16="http://schemas.microsoft.com/office/drawing/2014/main" id="{F4828732-ED8E-4D80-A062-A5AA48AB0E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941868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681117" cy="5671776"/>
          </a:xfrm>
          <a:solidFill>
            <a:srgbClr val="114257"/>
          </a:solidFill>
        </p:spPr>
        <p:txBody>
          <a:bodyPr>
            <a:normAutofit/>
          </a:bodyPr>
          <a:lstStyle/>
          <a:p>
            <a:r>
              <a:rPr lang="en-US" sz="4800" dirty="0">
                <a:solidFill>
                  <a:schemeClr val="bg1"/>
                </a:solidFill>
                <a:cs typeface="Calibri"/>
              </a:rPr>
              <a:t>Certification Types - Full</a:t>
            </a:r>
            <a:endParaRPr lang="en-US" sz="4800" dirty="0">
              <a:solidFill>
                <a:schemeClr val="bg1"/>
              </a:solidFill>
            </a:endParaRPr>
          </a:p>
        </p:txBody>
      </p:sp>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33</a:t>
            </a:fld>
            <a:endParaRPr lang="en-US"/>
          </a:p>
        </p:txBody>
      </p:sp>
      <p:graphicFrame>
        <p:nvGraphicFramePr>
          <p:cNvPr id="6" name="Content Placeholder 4" descr="Full Certification is granted for 3 years. Initial certification will be due by September 30, 2023 and then every 3 years afterwards.">
            <a:extLst>
              <a:ext uri="{FF2B5EF4-FFF2-40B4-BE49-F238E27FC236}">
                <a16:creationId xmlns:a16="http://schemas.microsoft.com/office/drawing/2014/main" id="{8CC5438A-869F-4ABE-B957-17A09B8A4F55}"/>
              </a:ext>
            </a:extLst>
          </p:cNvPr>
          <p:cNvGraphicFramePr>
            <a:graphicFrameLocks/>
          </p:cNvGraphicFramePr>
          <p:nvPr>
            <p:extLst>
              <p:ext uri="{D42A27DB-BD31-4B8C-83A1-F6EECF244321}">
                <p14:modId xmlns:p14="http://schemas.microsoft.com/office/powerpoint/2010/main" val="1722894789"/>
              </p:ext>
            </p:extLst>
          </p:nvPr>
        </p:nvGraphicFramePr>
        <p:xfrm>
          <a:off x="4224979" y="221024"/>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479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sz="4800" dirty="0">
                <a:solidFill>
                  <a:schemeClr val="bg1"/>
                </a:solidFill>
                <a:cs typeface="Calibri"/>
              </a:rPr>
              <a:t>Certification Types - Provisional</a:t>
            </a:r>
            <a:endParaRPr lang="en-US" sz="4800" dirty="0">
              <a:solidFill>
                <a:schemeClr val="bg1"/>
              </a:solidFill>
            </a:endParaRPr>
          </a:p>
        </p:txBody>
      </p:sp>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34</a:t>
            </a:fld>
            <a:endParaRPr lang="en-US"/>
          </a:p>
        </p:txBody>
      </p:sp>
      <p:graphicFrame>
        <p:nvGraphicFramePr>
          <p:cNvPr id="5" name="Content Placeholder 4" descr="Provisional Certification:&#10;Not to exceed 1 year&#10;Must be re-evaluated within 6 months of initial review. At 6-month review, a decision can be made to remain provisionally certified for up to 6 months, grant full certification, or de-certify.&#10;The local area is encouraged to re-evaluate a provisionally certified center as soon as the issues identified by the review team have been resolved.">
            <a:extLst>
              <a:ext uri="{FF2B5EF4-FFF2-40B4-BE49-F238E27FC236}">
                <a16:creationId xmlns:a16="http://schemas.microsoft.com/office/drawing/2014/main" id="{471AAF65-3D5F-43B3-8E31-66AE7EF265C3}"/>
              </a:ext>
            </a:extLst>
          </p:cNvPr>
          <p:cNvGraphicFramePr>
            <a:graphicFrameLocks/>
          </p:cNvGraphicFramePr>
          <p:nvPr>
            <p:extLst>
              <p:ext uri="{D42A27DB-BD31-4B8C-83A1-F6EECF244321}">
                <p14:modId xmlns:p14="http://schemas.microsoft.com/office/powerpoint/2010/main" val="30826306"/>
              </p:ext>
            </p:extLst>
          </p:nvPr>
        </p:nvGraphicFramePr>
        <p:xfrm>
          <a:off x="4309937" y="221024"/>
          <a:ext cx="7087458" cy="5671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81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sz="4800" dirty="0">
                <a:solidFill>
                  <a:schemeClr val="bg1"/>
                </a:solidFill>
                <a:cs typeface="Calibri"/>
              </a:rPr>
              <a:t>Certification Types – Not Certified</a:t>
            </a:r>
            <a:endParaRPr lang="en-US" sz="4800" dirty="0">
              <a:solidFill>
                <a:schemeClr val="bg1"/>
              </a:solidFill>
            </a:endParaRPr>
          </a:p>
        </p:txBody>
      </p:sp>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35</a:t>
            </a:fld>
            <a:endParaRPr lang="en-US"/>
          </a:p>
        </p:txBody>
      </p:sp>
      <p:graphicFrame>
        <p:nvGraphicFramePr>
          <p:cNvPr id="6" name="Content Placeholder 4" descr="Not Certified/Decertified:&#10;A 3-month corrective action plan to either achieve provisional certification or to close/transition service to another center must be submitted to SWDB.&#10;Center must achieve full certification within 6 months of being not certified/de-certified&#10;State core partners will be available to consult on corrective action and provide technical assistance throughout 6-month period.">
            <a:extLst>
              <a:ext uri="{FF2B5EF4-FFF2-40B4-BE49-F238E27FC236}">
                <a16:creationId xmlns:a16="http://schemas.microsoft.com/office/drawing/2014/main" id="{9EAAA71A-670C-4568-BE32-3FB984AC6EDC}"/>
              </a:ext>
            </a:extLst>
          </p:cNvPr>
          <p:cNvGraphicFramePr>
            <a:graphicFrameLocks/>
          </p:cNvGraphicFramePr>
          <p:nvPr>
            <p:extLst>
              <p:ext uri="{D42A27DB-BD31-4B8C-83A1-F6EECF244321}">
                <p14:modId xmlns:p14="http://schemas.microsoft.com/office/powerpoint/2010/main" val="824929924"/>
              </p:ext>
            </p:extLst>
          </p:nvPr>
        </p:nvGraphicFramePr>
        <p:xfrm>
          <a:off x="4234674" y="221024"/>
          <a:ext cx="7333212" cy="5671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3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03E7-D0CC-4C46-9CEA-CA2572D33C25}"/>
              </a:ext>
            </a:extLst>
          </p:cNvPr>
          <p:cNvSpPr>
            <a:spLocks noGrp="1"/>
          </p:cNvSpPr>
          <p:nvPr>
            <p:ph type="title"/>
          </p:nvPr>
        </p:nvSpPr>
        <p:spPr>
          <a:xfrm>
            <a:off x="292100" y="221023"/>
            <a:ext cx="4700814" cy="5760239"/>
          </a:xfrm>
          <a:solidFill>
            <a:schemeClr val="accent1"/>
          </a:solidFill>
        </p:spPr>
        <p:txBody>
          <a:bodyPr>
            <a:normAutofit/>
          </a:bodyPr>
          <a:lstStyle/>
          <a:p>
            <a:r>
              <a:rPr lang="en-US" sz="5400">
                <a:solidFill>
                  <a:schemeClr val="bg1"/>
                </a:solidFill>
              </a:rPr>
              <a:t>New &amp; Relocating Centers</a:t>
            </a:r>
          </a:p>
        </p:txBody>
      </p:sp>
      <p:sp>
        <p:nvSpPr>
          <p:cNvPr id="3" name="Content Placeholder 2">
            <a:extLst>
              <a:ext uri="{FF2B5EF4-FFF2-40B4-BE49-F238E27FC236}">
                <a16:creationId xmlns:a16="http://schemas.microsoft.com/office/drawing/2014/main" id="{9B43E257-4D00-4418-9AF1-58F916C4642B}"/>
              </a:ext>
            </a:extLst>
          </p:cNvPr>
          <p:cNvSpPr>
            <a:spLocks noGrp="1"/>
          </p:cNvSpPr>
          <p:nvPr>
            <p:ph idx="1"/>
          </p:nvPr>
        </p:nvSpPr>
        <p:spPr>
          <a:xfrm>
            <a:off x="5210628" y="1886857"/>
            <a:ext cx="6689271" cy="4094406"/>
          </a:xfrm>
        </p:spPr>
        <p:txBody>
          <a:bodyPr/>
          <a:lstStyle/>
          <a:p>
            <a:pPr marL="0" indent="0">
              <a:buNone/>
            </a:pPr>
            <a:r>
              <a:rPr lang="en-US" b="0" i="0" dirty="0">
                <a:solidFill>
                  <a:srgbClr val="000000"/>
                </a:solidFill>
                <a:effectLst/>
                <a:latin typeface="Calibri" panose="020F0502020204030204" pitchFamily="34" charset="0"/>
              </a:rPr>
              <a:t>LWDBs must ensure that centers that are new or have re-located complete the center certification process, including evaluation and submission of documents to IWD, within 90 days of opening to the public for services. </a:t>
            </a:r>
            <a:endParaRPr lang="en-US" dirty="0"/>
          </a:p>
        </p:txBody>
      </p:sp>
    </p:spTree>
    <p:extLst>
      <p:ext uri="{BB962C8B-B14F-4D97-AF65-F5344CB8AC3E}">
        <p14:creationId xmlns:p14="http://schemas.microsoft.com/office/powerpoint/2010/main" val="84172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1136428" y="627564"/>
            <a:ext cx="7474172" cy="1325563"/>
          </a:xfrm>
        </p:spPr>
        <p:txBody>
          <a:bodyPr>
            <a:normAutofit/>
          </a:bodyPr>
          <a:lstStyle/>
          <a:p>
            <a:r>
              <a:rPr lang="en-US" sz="3000" dirty="0">
                <a:cs typeface="Calibri"/>
              </a:rPr>
              <a:t>Considerations: Contingencies</a:t>
            </a:r>
            <a:endParaRPr lang="en-US" sz="3000" dirty="0"/>
          </a:p>
        </p:txBody>
      </p:sp>
      <p:sp>
        <p:nvSpPr>
          <p:cNvPr id="6" name="Content Placeholder 5">
            <a:extLst>
              <a:ext uri="{FF2B5EF4-FFF2-40B4-BE49-F238E27FC236}">
                <a16:creationId xmlns:a16="http://schemas.microsoft.com/office/drawing/2014/main" id="{BB6331A8-8C85-48A3-8713-592391B35748}"/>
              </a:ext>
            </a:extLst>
          </p:cNvPr>
          <p:cNvSpPr>
            <a:spLocks noGrp="1"/>
          </p:cNvSpPr>
          <p:nvPr>
            <p:ph idx="1"/>
          </p:nvPr>
        </p:nvSpPr>
        <p:spPr>
          <a:xfrm>
            <a:off x="1136429" y="1700784"/>
            <a:ext cx="6933151" cy="4529651"/>
          </a:xfrm>
        </p:spPr>
        <p:txBody>
          <a:bodyPr anchor="ctr">
            <a:normAutofit lnSpcReduction="10000"/>
          </a:bodyPr>
          <a:lstStyle/>
          <a:p>
            <a:pPr fontAlgn="base"/>
            <a:r>
              <a:rPr lang="en-US" sz="1600" b="0" i="0">
                <a:solidFill>
                  <a:srgbClr val="000000"/>
                </a:solidFill>
                <a:effectLst/>
                <a:latin typeface="Calibri" panose="020F0502020204030204" pitchFamily="34" charset="0"/>
              </a:rPr>
              <a:t>For Provisionally-Certified, Not Certified/De-Certified</a:t>
            </a:r>
          </a:p>
          <a:p>
            <a:pPr lvl="1" fontAlgn="base"/>
            <a:r>
              <a:rPr lang="en-US" sz="1600">
                <a:solidFill>
                  <a:srgbClr val="000000"/>
                </a:solidFill>
                <a:latin typeface="Calibri" panose="020F0502020204030204" pitchFamily="34" charset="0"/>
              </a:rPr>
              <a:t>What areas for improvement and/or areas of concern were identified by the evaluation team?</a:t>
            </a:r>
          </a:p>
          <a:p>
            <a:pPr lvl="1" fontAlgn="base"/>
            <a:r>
              <a:rPr lang="en-US" sz="1600">
                <a:solidFill>
                  <a:srgbClr val="000000"/>
                </a:solidFill>
                <a:latin typeface="Calibri" panose="020F0502020204030204" pitchFamily="34" charset="0"/>
              </a:rPr>
              <a:t>Who will be managing the process to address areas for improvement?</a:t>
            </a:r>
          </a:p>
          <a:p>
            <a:pPr lvl="1" fontAlgn="base"/>
            <a:r>
              <a:rPr lang="en-US" sz="1600">
                <a:solidFill>
                  <a:srgbClr val="000000"/>
                </a:solidFill>
                <a:latin typeface="Calibri" panose="020F0502020204030204" pitchFamily="34" charset="0"/>
              </a:rPr>
              <a:t>Who will be responsible for developing the 3-month corrective action plan? What is the target outcome of the corrective action plan? (Not Certified/De-Certified Centers)</a:t>
            </a:r>
            <a:endParaRPr lang="en-US" sz="1400">
              <a:solidFill>
                <a:srgbClr val="000000"/>
              </a:solidFill>
              <a:latin typeface="Calibri" panose="020F0502020204030204" pitchFamily="34" charset="0"/>
            </a:endParaRPr>
          </a:p>
          <a:p>
            <a:pPr lvl="1" fontAlgn="base"/>
            <a:r>
              <a:rPr lang="en-US" sz="1600" b="0" i="0">
                <a:solidFill>
                  <a:srgbClr val="000000"/>
                </a:solidFill>
                <a:effectLst/>
                <a:latin typeface="Calibri" panose="020F0502020204030204" pitchFamily="34" charset="0"/>
              </a:rPr>
              <a:t>When will the re-evaluation occur? (within 6 months)</a:t>
            </a:r>
          </a:p>
          <a:p>
            <a:pPr lvl="1" fontAlgn="base"/>
            <a:r>
              <a:rPr lang="en-US" sz="1600">
                <a:solidFill>
                  <a:srgbClr val="000000"/>
                </a:solidFill>
                <a:latin typeface="Calibri" panose="020F0502020204030204" pitchFamily="34" charset="0"/>
              </a:rPr>
              <a:t>When will the local board review and vote on the results of the re-evaluation?</a:t>
            </a:r>
            <a:endParaRPr lang="en-US" sz="1600" b="0" i="0">
              <a:solidFill>
                <a:srgbClr val="000000"/>
              </a:solidFill>
              <a:effectLst/>
              <a:latin typeface="Calibri" panose="020F0502020204030204" pitchFamily="34" charset="0"/>
            </a:endParaRPr>
          </a:p>
          <a:p>
            <a:pPr fontAlgn="base"/>
            <a:r>
              <a:rPr lang="en-US" sz="1600" b="0" i="0">
                <a:solidFill>
                  <a:srgbClr val="000000"/>
                </a:solidFill>
                <a:effectLst/>
                <a:latin typeface="Calibri" panose="020F0502020204030204" pitchFamily="34" charset="0"/>
              </a:rPr>
              <a:t>For New/Re-Locating Centers</a:t>
            </a:r>
          </a:p>
          <a:p>
            <a:pPr lvl="1" fontAlgn="base"/>
            <a:r>
              <a:rPr lang="en-US" sz="1600">
                <a:solidFill>
                  <a:srgbClr val="000000"/>
                </a:solidFill>
                <a:latin typeface="Calibri" panose="020F0502020204030204" pitchFamily="34" charset="0"/>
              </a:rPr>
              <a:t>When will the center open to the public for services?</a:t>
            </a:r>
          </a:p>
          <a:p>
            <a:pPr lvl="1" fontAlgn="base"/>
            <a:r>
              <a:rPr lang="en-US" sz="1600">
                <a:solidFill>
                  <a:srgbClr val="000000"/>
                </a:solidFill>
                <a:latin typeface="Calibri" panose="020F0502020204030204" pitchFamily="34" charset="0"/>
              </a:rPr>
              <a:t>When will the local board review and vote on the results of the evaluation?</a:t>
            </a:r>
          </a:p>
          <a:p>
            <a:pPr lvl="1" fontAlgn="base"/>
            <a:r>
              <a:rPr lang="en-US" sz="1600">
                <a:solidFill>
                  <a:srgbClr val="000000"/>
                </a:solidFill>
                <a:latin typeface="Calibri" panose="020F0502020204030204" pitchFamily="34" charset="0"/>
              </a:rPr>
              <a:t>When will the on-site evaluation occur?</a:t>
            </a:r>
          </a:p>
          <a:p>
            <a:pPr lvl="1" fontAlgn="base"/>
            <a:r>
              <a:rPr lang="en-US" sz="1600">
                <a:solidFill>
                  <a:srgbClr val="000000"/>
                </a:solidFill>
                <a:latin typeface="Calibri" panose="020F0502020204030204" pitchFamily="34" charset="0"/>
              </a:rPr>
              <a:t>When will the self-assessment occur?</a:t>
            </a:r>
          </a:p>
        </p:txBody>
      </p:sp>
      <p:sp>
        <p:nvSpPr>
          <p:cNvPr id="59" name="Rectangle 5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laybook with solid fill">
            <a:extLst>
              <a:ext uri="{FF2B5EF4-FFF2-40B4-BE49-F238E27FC236}">
                <a16:creationId xmlns:a16="http://schemas.microsoft.com/office/drawing/2014/main" id="{F4828732-ED8E-4D80-A062-A5AA48AB0E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915699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solidFill>
            <a:srgbClr val="114257"/>
          </a:solidFill>
        </p:spPr>
        <p:txBody>
          <a:bodyPr vert="horz" lIns="91440" tIns="45720" rIns="91440" bIns="45720" rtlCol="0" anchor="ctr">
            <a:normAutofit fontScale="90000"/>
          </a:bodyPr>
          <a:lstStyle/>
          <a:p>
            <a:pPr>
              <a:lnSpc>
                <a:spcPct val="90000"/>
              </a:lnSpc>
            </a:pPr>
            <a:r>
              <a:rPr lang="en-US" sz="5200" kern="1200" dirty="0">
                <a:solidFill>
                  <a:schemeClr val="bg1"/>
                </a:solidFill>
                <a:latin typeface="+mj-lt"/>
                <a:ea typeface="+mj-ea"/>
                <a:cs typeface="+mj-cs"/>
              </a:rPr>
              <a:t>What is the Scoring Approach?</a:t>
            </a:r>
          </a:p>
        </p:txBody>
      </p:sp>
      <p:graphicFrame>
        <p:nvGraphicFramePr>
          <p:cNvPr id="8" name="Content Placeholder 2" descr="SmartArt list of 4 boxes with text:&#10;Yes/No Standards for each category&#10; Continuous Improvement&#10; Effectiveness&#10; Physical &amp; Programmatic Accessibility&#10;Evaluation team members will individually score each standard.&#10;Final determination for the category will be based on the number of standards successfully achieved.&#10;The evaluation team must reach a consensus on the category decision for the determination of certification status.">
            <a:extLst>
              <a:ext uri="{FF2B5EF4-FFF2-40B4-BE49-F238E27FC236}">
                <a16:creationId xmlns:a16="http://schemas.microsoft.com/office/drawing/2014/main" id="{C32D7D00-0BA7-4959-41E9-88A22217E12D}"/>
              </a:ext>
            </a:extLst>
          </p:cNvPr>
          <p:cNvGraphicFramePr>
            <a:graphicFrameLocks noGrp="1"/>
          </p:cNvGraphicFramePr>
          <p:nvPr>
            <p:ph idx="1"/>
            <p:extLst>
              <p:ext uri="{D42A27DB-BD31-4B8C-83A1-F6EECF244321}">
                <p14:modId xmlns:p14="http://schemas.microsoft.com/office/powerpoint/2010/main" val="4168760324"/>
              </p:ext>
            </p:extLst>
          </p:nvPr>
        </p:nvGraphicFramePr>
        <p:xfrm>
          <a:off x="292100" y="1028700"/>
          <a:ext cx="11607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27E18736-04C1-41D0-8AC8-AF0881BBDF26}"/>
              </a:ext>
            </a:extLst>
          </p:cNvPr>
          <p:cNvSpPr>
            <a:spLocks noGrp="1"/>
          </p:cNvSpPr>
          <p:nvPr>
            <p:ph type="sldNum" sz="quarter" idx="4294967295"/>
          </p:nvPr>
        </p:nvSpPr>
        <p:spPr>
          <a:xfrm>
            <a:off x="11720513" y="6470650"/>
            <a:ext cx="471487" cy="212725"/>
          </a:xfrm>
        </p:spPr>
        <p:txBody>
          <a:bodyPr/>
          <a:lstStyle/>
          <a:p>
            <a:fld id="{D307F087-50E8-4976-AA50-2FC07D62CDFA}" type="slidenum">
              <a:rPr lang="en-US" smtClean="0"/>
              <a:t>38</a:t>
            </a:fld>
            <a:endParaRPr lang="en-US"/>
          </a:p>
        </p:txBody>
      </p:sp>
    </p:spTree>
    <p:extLst>
      <p:ext uri="{BB962C8B-B14F-4D97-AF65-F5344CB8AC3E}">
        <p14:creationId xmlns:p14="http://schemas.microsoft.com/office/powerpoint/2010/main" val="3120108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7146D-E638-1E26-B484-741DC0721874}"/>
              </a:ext>
            </a:extLst>
          </p:cNvPr>
          <p:cNvSpPr>
            <a:spLocks noGrp="1"/>
          </p:cNvSpPr>
          <p:nvPr>
            <p:ph type="title"/>
          </p:nvPr>
        </p:nvSpPr>
        <p:spPr>
          <a:solidFill>
            <a:srgbClr val="114257"/>
          </a:solidFill>
        </p:spPr>
        <p:txBody>
          <a:bodyPr anchor="ctr">
            <a:normAutofit/>
          </a:bodyPr>
          <a:lstStyle/>
          <a:p>
            <a:r>
              <a:rPr lang="en-US" sz="4000" dirty="0">
                <a:solidFill>
                  <a:srgbClr val="FFFFFF"/>
                </a:solidFill>
                <a:cs typeface="Calibri"/>
              </a:rPr>
              <a:t>Scoring Requirements by Category</a:t>
            </a:r>
            <a:endParaRPr lang="en-US" sz="4000" dirty="0">
              <a:solidFill>
                <a:srgbClr val="FFFFFF"/>
              </a:solidFill>
            </a:endParaRPr>
          </a:p>
        </p:txBody>
      </p:sp>
      <p:graphicFrame>
        <p:nvGraphicFramePr>
          <p:cNvPr id="8" name="Content Placeholder 4" descr="SmartArt list of 3 boxes with text:&#10;Physical and Programmatic Accessibility &#10;Comprehensive Centers (9 standards);&#10;-Full certification –successful achievement of 8 or more standards;&#10;-Provisional certification – successful achievement of 5-7 standards;&#10;-Not certified – 4 or fewer standards successfully achieved.&#10;&#10;Affiliate Centers (9 standards);&#10;-Full certification – successful achievement of 8 or more standards; &#10;-Provisional certification – successful achievement of 5-7 standards;&#10;-Not certified – 4 or fewer standards successfully achieved.&#10;Effectiveness;&#10;Comprehensive Centers (14 standards);&#10;-=Full certification – successful achievement of 12 or more standards;&#10;-Provisional certification – successful achievement of 9-11 standards;&#10;-Not certified – 8 or fewer standards successfully achieved.&#10;Affiliate Centers (13 standards);&#10;-Full certification – successful achievement of 11 or more standards;&#10;-Provisional certification – successful achievement of 8-10 standards;&#10;-Not certified – 7 or fewer standards successfully achieved &#10;Continuous Improvement.&#10;Comprehensive Centers (9 standards);&#10;-Full certification – successful achievement of 8 or more standards;&#10;-Provisional certification – successful achievement of 5-7 standards;&#10;-Not certified – 4 or fewer standards successfully achieved.&#10;Affiliate Centers (9 standards);&#10;-Full certification – successful achievement of 8 or more standards;&#10;-Provisional certification – successful achievement of 5-7 standards; &#10;-Not certified – 4 or fewer standards successfully achieved.">
            <a:extLst>
              <a:ext uri="{FF2B5EF4-FFF2-40B4-BE49-F238E27FC236}">
                <a16:creationId xmlns:a16="http://schemas.microsoft.com/office/drawing/2014/main" id="{450417C6-C871-9F2E-1C47-1BF48C3456DF}"/>
              </a:ext>
            </a:extLst>
          </p:cNvPr>
          <p:cNvGraphicFramePr>
            <a:graphicFrameLocks noGrp="1"/>
          </p:cNvGraphicFramePr>
          <p:nvPr>
            <p:ph idx="1"/>
            <p:extLst>
              <p:ext uri="{D42A27DB-BD31-4B8C-83A1-F6EECF244321}">
                <p14:modId xmlns:p14="http://schemas.microsoft.com/office/powerpoint/2010/main" val="1217214916"/>
              </p:ext>
            </p:extLst>
          </p:nvPr>
        </p:nvGraphicFramePr>
        <p:xfrm>
          <a:off x="292100" y="912585"/>
          <a:ext cx="11607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70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3180-116C-4C7F-9DDE-7B6511D9453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D555439-E334-41AF-A643-639FD10C4AB5}"/>
              </a:ext>
            </a:extLst>
          </p:cNvPr>
          <p:cNvSpPr>
            <a:spLocks noGrp="1"/>
          </p:cNvSpPr>
          <p:nvPr>
            <p:ph idx="1"/>
          </p:nvPr>
        </p:nvSpPr>
        <p:spPr/>
        <p:txBody>
          <a:bodyPr/>
          <a:lstStyle/>
          <a:p>
            <a:r>
              <a:rPr lang="en-US" dirty="0"/>
              <a:t>Review goals and requirements for One-Stop Center certification</a:t>
            </a:r>
          </a:p>
          <a:p>
            <a:r>
              <a:rPr lang="en-US" dirty="0"/>
              <a:t>Review process and timeline for development of Iowa’s One-Stop certification system</a:t>
            </a:r>
          </a:p>
          <a:p>
            <a:r>
              <a:rPr lang="en-US" dirty="0"/>
              <a:t>Share One-Stop certification process, tools, and supporting resources</a:t>
            </a:r>
          </a:p>
          <a:p>
            <a:r>
              <a:rPr lang="en-US" dirty="0"/>
              <a:t>Answer your questions</a:t>
            </a:r>
          </a:p>
          <a:p>
            <a:r>
              <a:rPr lang="en-US" dirty="0"/>
              <a:t>Help you plan your next steps</a:t>
            </a:r>
          </a:p>
        </p:txBody>
      </p:sp>
    </p:spTree>
    <p:extLst>
      <p:ext uri="{BB962C8B-B14F-4D97-AF65-F5344CB8AC3E}">
        <p14:creationId xmlns:p14="http://schemas.microsoft.com/office/powerpoint/2010/main" val="2947541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681117" cy="5671776"/>
          </a:xfrm>
          <a:solidFill>
            <a:srgbClr val="114257"/>
          </a:solidFill>
        </p:spPr>
        <p:txBody>
          <a:bodyPr>
            <a:normAutofit/>
          </a:bodyPr>
          <a:lstStyle/>
          <a:p>
            <a:r>
              <a:rPr lang="en-US" sz="4800" dirty="0">
                <a:solidFill>
                  <a:schemeClr val="bg1"/>
                </a:solidFill>
                <a:cs typeface="Calibri"/>
              </a:rPr>
              <a:t>Certification outcomes</a:t>
            </a:r>
            <a:endParaRPr lang="en-US" sz="4800" dirty="0">
              <a:solidFill>
                <a:schemeClr val="bg1"/>
              </a:solidFill>
            </a:endParaRPr>
          </a:p>
        </p:txBody>
      </p:sp>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40</a:t>
            </a:fld>
            <a:endParaRPr lang="en-US"/>
          </a:p>
        </p:txBody>
      </p:sp>
      <p:graphicFrame>
        <p:nvGraphicFramePr>
          <p:cNvPr id="5" name="Content Placeholder 4" descr="SmartArt list of 3 boxes with text:&#10;Full Certification - Full certification requirements have been met for each of the three categories as determined by the evaluation team.&#10;Provisional Certification - A combination of full, provisional, and/or not certified requirements have been met across the three categories as determined by the evaluation team.&#10;Not Certified / De-certified - Evaluation of each of the three categories results in a not certified outcome as determined by the evaluation team.">
            <a:extLst>
              <a:ext uri="{FF2B5EF4-FFF2-40B4-BE49-F238E27FC236}">
                <a16:creationId xmlns:a16="http://schemas.microsoft.com/office/drawing/2014/main" id="{792D604A-4655-40FD-81E9-F155B0DE708E}"/>
              </a:ext>
            </a:extLst>
          </p:cNvPr>
          <p:cNvGraphicFramePr>
            <a:graphicFrameLocks/>
          </p:cNvGraphicFramePr>
          <p:nvPr>
            <p:extLst>
              <p:ext uri="{D42A27DB-BD31-4B8C-83A1-F6EECF244321}">
                <p14:modId xmlns:p14="http://schemas.microsoft.com/office/powerpoint/2010/main" val="3368203077"/>
              </p:ext>
            </p:extLst>
          </p:nvPr>
        </p:nvGraphicFramePr>
        <p:xfrm>
          <a:off x="3875314" y="221024"/>
          <a:ext cx="8024585" cy="576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559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dirty="0">
                <a:cs typeface="Calibri"/>
              </a:rPr>
              <a:t>Evaluation Team Summary Form</a:t>
            </a:r>
            <a:endParaRPr lang="en-US" dirty="0"/>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ormAutofit fontScale="92500" lnSpcReduction="20000"/>
          </a:bodyPr>
          <a:lstStyle/>
          <a:p>
            <a:pPr fontAlgn="base"/>
            <a:r>
              <a:rPr lang="en-US" sz="2800">
                <a:latin typeface="Calibri" panose="020F0502020204030204" pitchFamily="34" charset="0"/>
              </a:rPr>
              <a:t>For Evaluation review team members</a:t>
            </a:r>
          </a:p>
          <a:p>
            <a:pPr lvl="1" fontAlgn="base"/>
            <a:r>
              <a:rPr lang="en-US">
                <a:latin typeface="Calibri" panose="020F0502020204030204" pitchFamily="34" charset="0"/>
              </a:rPr>
              <a:t>Could also be used for Self-Assessment teams</a:t>
            </a:r>
          </a:p>
          <a:p>
            <a:pPr fontAlgn="base"/>
            <a:r>
              <a:rPr lang="en-US" sz="2800" b="0" i="0">
                <a:effectLst/>
                <a:latin typeface="Calibri" panose="020F0502020204030204" pitchFamily="34" charset="0"/>
              </a:rPr>
              <a:t>Synthesis of</a:t>
            </a:r>
          </a:p>
          <a:p>
            <a:pPr lvl="1" fontAlgn="base"/>
            <a:r>
              <a:rPr lang="en-US">
                <a:latin typeface="Calibri" panose="020F0502020204030204" pitchFamily="34" charset="0"/>
              </a:rPr>
              <a:t>Category Scores</a:t>
            </a:r>
          </a:p>
          <a:p>
            <a:pPr lvl="1" fontAlgn="base"/>
            <a:r>
              <a:rPr lang="en-US">
                <a:latin typeface="Calibri" panose="020F0502020204030204" pitchFamily="34" charset="0"/>
              </a:rPr>
              <a:t>Team Certification Decision</a:t>
            </a:r>
          </a:p>
          <a:p>
            <a:pPr lvl="1" fontAlgn="base"/>
            <a:r>
              <a:rPr lang="en-US">
                <a:latin typeface="Calibri" panose="020F0502020204030204" pitchFamily="34" charset="0"/>
              </a:rPr>
              <a:t>Additional Notes or Comments</a:t>
            </a:r>
          </a:p>
          <a:p>
            <a:pPr fontAlgn="base"/>
            <a:r>
              <a:rPr lang="en-US">
                <a:latin typeface="Calibri" panose="020F0502020204030204" pitchFamily="34" charset="0"/>
              </a:rPr>
              <a:t>For LWDB Review and Approval of Certification Determinations</a:t>
            </a:r>
          </a:p>
        </p:txBody>
      </p:sp>
    </p:spTree>
    <p:extLst>
      <p:ext uri="{BB962C8B-B14F-4D97-AF65-F5344CB8AC3E}">
        <p14:creationId xmlns:p14="http://schemas.microsoft.com/office/powerpoint/2010/main" val="3185271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A97-20BF-2358-3307-500A3CE86E2D}"/>
              </a:ext>
            </a:extLst>
          </p:cNvPr>
          <p:cNvSpPr>
            <a:spLocks noGrp="1"/>
          </p:cNvSpPr>
          <p:nvPr>
            <p:ph type="title"/>
          </p:nvPr>
        </p:nvSpPr>
        <p:spPr/>
        <p:txBody>
          <a:bodyPr/>
          <a:lstStyle/>
          <a:p>
            <a:r>
              <a:rPr lang="en-US" dirty="0">
                <a:cs typeface="Calibri"/>
              </a:rPr>
              <a:t>What is the timeline for the Certification Process?</a:t>
            </a:r>
            <a:endParaRPr lang="en-US" dirty="0"/>
          </a:p>
        </p:txBody>
      </p:sp>
      <p:graphicFrame>
        <p:nvGraphicFramePr>
          <p:cNvPr id="10" name="Content Placeholder 2" descr="SmartArt timeline:&#10;October 1, 2022 -  Official launch of the certification system;&#10;October 1, 2022 – September 30, 2023- LWDBs certify their comprehensive and affiliated Centers (initial round of certification);&#10;Late Winter-Early Spring 2024 - SWDB updates certification system as part of the WIOA State Plan review and modification process (the SWDB must review and update certification criteria every two years);&#10;July 1, 2025  – September 30. 2025 - Centers conduct self-assessment to prepare for second round of certification (particularly important if the SWDB has changed or updated the certification standards, but valuable even if not);&#10;October 1, 2025 – September 30, 2026 - LWDBs certify their comprehensive and affiliate Centers (certification reassessment and renewal).">
            <a:extLst>
              <a:ext uri="{FF2B5EF4-FFF2-40B4-BE49-F238E27FC236}">
                <a16:creationId xmlns:a16="http://schemas.microsoft.com/office/drawing/2014/main" id="{67E9D149-576B-4C27-DF94-D69E4BD7F43B}"/>
              </a:ext>
            </a:extLst>
          </p:cNvPr>
          <p:cNvGraphicFramePr>
            <a:graphicFrameLocks noGrp="1"/>
          </p:cNvGraphicFramePr>
          <p:nvPr>
            <p:ph idx="1"/>
            <p:extLst>
              <p:ext uri="{D42A27DB-BD31-4B8C-83A1-F6EECF244321}">
                <p14:modId xmlns:p14="http://schemas.microsoft.com/office/powerpoint/2010/main" val="1309659502"/>
              </p:ext>
            </p:extLst>
          </p:nvPr>
        </p:nvGraphicFramePr>
        <p:xfrm>
          <a:off x="292100" y="1028708"/>
          <a:ext cx="11607800" cy="4952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019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6E1A05-15C1-1DEB-01C6-F1EFEAF01ADF}"/>
              </a:ext>
            </a:extLst>
          </p:cNvPr>
          <p:cNvSpPr>
            <a:spLocks noGrp="1"/>
          </p:cNvSpPr>
          <p:nvPr>
            <p:ph type="sldNum" sz="quarter" idx="12"/>
          </p:nvPr>
        </p:nvSpPr>
        <p:spPr/>
        <p:txBody>
          <a:bodyPr/>
          <a:lstStyle/>
          <a:p>
            <a:fld id="{D307F087-50E8-4976-AA50-2FC07D62CDFA}" type="slidenum">
              <a:rPr lang="en-US" smtClean="0"/>
              <a:t>43</a:t>
            </a:fld>
            <a:endParaRPr lang="en-US"/>
          </a:p>
        </p:txBody>
      </p:sp>
      <p:sp>
        <p:nvSpPr>
          <p:cNvPr id="3" name="Title 2">
            <a:extLst>
              <a:ext uri="{FF2B5EF4-FFF2-40B4-BE49-F238E27FC236}">
                <a16:creationId xmlns:a16="http://schemas.microsoft.com/office/drawing/2014/main" id="{5F341C35-F08E-1050-F0D8-CDB530D11231}"/>
              </a:ext>
            </a:extLst>
          </p:cNvPr>
          <p:cNvSpPr>
            <a:spLocks noGrp="1"/>
          </p:cNvSpPr>
          <p:nvPr>
            <p:ph type="title"/>
          </p:nvPr>
        </p:nvSpPr>
        <p:spPr/>
        <p:txBody>
          <a:bodyPr/>
          <a:lstStyle/>
          <a:p>
            <a:r>
              <a:rPr lang="en-US" dirty="0">
                <a:cs typeface="Calibri"/>
              </a:rPr>
              <a:t>Questions &amp; Discussion</a:t>
            </a:r>
            <a:endParaRPr lang="en-US" dirty="0"/>
          </a:p>
        </p:txBody>
      </p:sp>
    </p:spTree>
    <p:extLst>
      <p:ext uri="{BB962C8B-B14F-4D97-AF65-F5344CB8AC3E}">
        <p14:creationId xmlns:p14="http://schemas.microsoft.com/office/powerpoint/2010/main" val="428991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4E4E92-2C53-6A1D-9659-AB49D64613D4}"/>
              </a:ext>
            </a:extLst>
          </p:cNvPr>
          <p:cNvSpPr>
            <a:spLocks noGrp="1"/>
          </p:cNvSpPr>
          <p:nvPr>
            <p:ph type="sldNum" sz="quarter" idx="12"/>
          </p:nvPr>
        </p:nvSpPr>
        <p:spPr/>
        <p:txBody>
          <a:bodyPr/>
          <a:lstStyle/>
          <a:p>
            <a:fld id="{D307F087-50E8-4976-AA50-2FC07D62CDFA}" type="slidenum">
              <a:rPr lang="en-US" smtClean="0"/>
              <a:t>44</a:t>
            </a:fld>
            <a:endParaRPr lang="en-US"/>
          </a:p>
        </p:txBody>
      </p:sp>
      <p:sp>
        <p:nvSpPr>
          <p:cNvPr id="3" name="Title 2">
            <a:extLst>
              <a:ext uri="{FF2B5EF4-FFF2-40B4-BE49-F238E27FC236}">
                <a16:creationId xmlns:a16="http://schemas.microsoft.com/office/drawing/2014/main" id="{6D2A4BA1-FA28-BB61-54AB-654132C2B7B6}"/>
              </a:ext>
            </a:extLst>
          </p:cNvPr>
          <p:cNvSpPr>
            <a:spLocks noGrp="1"/>
          </p:cNvSpPr>
          <p:nvPr>
            <p:ph type="title"/>
          </p:nvPr>
        </p:nvSpPr>
        <p:spPr>
          <a:xfrm>
            <a:off x="281835" y="472806"/>
            <a:ext cx="8904080" cy="5572394"/>
          </a:xfrm>
        </p:spPr>
        <p:txBody>
          <a:bodyPr/>
          <a:lstStyle/>
          <a:p>
            <a:pPr>
              <a:lnSpc>
                <a:spcPct val="100000"/>
              </a:lnSpc>
            </a:pPr>
            <a:r>
              <a:rPr lang="en-US" sz="4400" dirty="0">
                <a:ea typeface="+mj-lt"/>
                <a:cs typeface="+mj-lt"/>
              </a:rPr>
              <a:t>Rank your comfort level with the following components of the one-stop certification process?</a:t>
            </a:r>
            <a:br>
              <a:rPr lang="en-US" sz="4400" dirty="0">
                <a:ea typeface="+mj-lt"/>
                <a:cs typeface="+mj-lt"/>
              </a:rPr>
            </a:br>
            <a:r>
              <a:rPr lang="en-US" sz="4400" dirty="0">
                <a:ea typeface="+mj-lt"/>
                <a:cs typeface="+mj-lt"/>
              </a:rPr>
              <a:t>(1 = most comfortable to 5 = least comfortable)</a:t>
            </a:r>
            <a:br>
              <a:rPr lang="en-US" sz="4400" dirty="0">
                <a:cs typeface="Calibri"/>
              </a:rPr>
            </a:br>
            <a:br>
              <a:rPr lang="en-US" sz="4400" dirty="0">
                <a:cs typeface="Calibri"/>
              </a:rPr>
            </a:br>
            <a:r>
              <a:rPr lang="en-US" sz="2800" b="0" dirty="0">
                <a:solidFill>
                  <a:srgbClr val="17406D"/>
                </a:solidFill>
                <a:latin typeface="Arial"/>
                <a:cs typeface="Arial"/>
              </a:rPr>
              <a:t>Go to </a:t>
            </a:r>
            <a:r>
              <a:rPr lang="en-US" sz="2800" dirty="0">
                <a:solidFill>
                  <a:srgbClr val="17406D"/>
                </a:solidFill>
                <a:latin typeface="Arial"/>
                <a:cs typeface="Arial"/>
              </a:rPr>
              <a:t>slido.com</a:t>
            </a:r>
            <a:r>
              <a:rPr lang="en-US" sz="2800" b="0" dirty="0">
                <a:solidFill>
                  <a:srgbClr val="17406D"/>
                </a:solidFill>
                <a:latin typeface="Arial"/>
                <a:cs typeface="Arial"/>
              </a:rPr>
              <a:t> and enter code </a:t>
            </a:r>
            <a:r>
              <a:rPr lang="en-US" sz="2800" dirty="0">
                <a:solidFill>
                  <a:srgbClr val="17406D"/>
                </a:solidFill>
                <a:latin typeface="Arial"/>
                <a:cs typeface="Arial"/>
              </a:rPr>
              <a:t>#</a:t>
            </a:r>
            <a:r>
              <a:rPr lang="en-US" sz="2800" dirty="0">
                <a:solidFill>
                  <a:srgbClr val="17406D"/>
                </a:solidFill>
                <a:latin typeface="Gill Sans MT"/>
                <a:cs typeface="Calibri"/>
              </a:rPr>
              <a:t>3029982</a:t>
            </a:r>
            <a:endParaRPr lang="en-US" sz="2800" dirty="0">
              <a:cs typeface="Calibri" panose="020F0502020204030204"/>
            </a:endParaRPr>
          </a:p>
        </p:txBody>
      </p:sp>
    </p:spTree>
    <p:extLst>
      <p:ext uri="{BB962C8B-B14F-4D97-AF65-F5344CB8AC3E}">
        <p14:creationId xmlns:p14="http://schemas.microsoft.com/office/powerpoint/2010/main" val="3529523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4390D6-7693-2018-8D42-A40282A7C768}"/>
              </a:ext>
            </a:extLst>
          </p:cNvPr>
          <p:cNvSpPr>
            <a:spLocks noGrp="1"/>
          </p:cNvSpPr>
          <p:nvPr>
            <p:ph type="sldNum" sz="quarter" idx="12"/>
          </p:nvPr>
        </p:nvSpPr>
        <p:spPr/>
        <p:txBody>
          <a:bodyPr/>
          <a:lstStyle/>
          <a:p>
            <a:fld id="{D307F087-50E8-4976-AA50-2FC07D62CDFA}" type="slidenum">
              <a:rPr lang="en-US" smtClean="0"/>
              <a:t>45</a:t>
            </a:fld>
            <a:endParaRPr lang="en-US"/>
          </a:p>
        </p:txBody>
      </p:sp>
      <p:sp>
        <p:nvSpPr>
          <p:cNvPr id="3" name="Title 2">
            <a:extLst>
              <a:ext uri="{FF2B5EF4-FFF2-40B4-BE49-F238E27FC236}">
                <a16:creationId xmlns:a16="http://schemas.microsoft.com/office/drawing/2014/main" id="{F802599F-FD93-E644-B03C-60E22E7B53BC}"/>
              </a:ext>
            </a:extLst>
          </p:cNvPr>
          <p:cNvSpPr>
            <a:spLocks noGrp="1"/>
          </p:cNvSpPr>
          <p:nvPr>
            <p:ph type="title"/>
          </p:nvPr>
        </p:nvSpPr>
        <p:spPr/>
        <p:txBody>
          <a:bodyPr/>
          <a:lstStyle/>
          <a:p>
            <a:r>
              <a:rPr lang="en-US" sz="5400" dirty="0">
                <a:cs typeface="Calibri"/>
              </a:rPr>
              <a:t>What opportunities might there be for local area collaboration to complete the certification process?</a:t>
            </a:r>
            <a:br>
              <a:rPr lang="en-US" sz="5400" dirty="0">
                <a:cs typeface="Calibri"/>
              </a:rPr>
            </a:br>
            <a:br>
              <a:rPr lang="en-US" sz="5400" dirty="0">
                <a:cs typeface="Calibri"/>
              </a:rPr>
            </a:br>
            <a:r>
              <a:rPr lang="en-US" sz="2800" b="0" dirty="0">
                <a:solidFill>
                  <a:srgbClr val="17406D"/>
                </a:solidFill>
                <a:latin typeface="Arial"/>
                <a:cs typeface="Arial"/>
              </a:rPr>
              <a:t>Go to </a:t>
            </a:r>
            <a:r>
              <a:rPr lang="en-US" sz="2800" dirty="0">
                <a:solidFill>
                  <a:srgbClr val="17406D"/>
                </a:solidFill>
                <a:latin typeface="Arial"/>
                <a:cs typeface="Arial"/>
              </a:rPr>
              <a:t>slido.com</a:t>
            </a:r>
            <a:r>
              <a:rPr lang="en-US" sz="2800" b="0" dirty="0">
                <a:solidFill>
                  <a:srgbClr val="17406D"/>
                </a:solidFill>
                <a:latin typeface="Arial"/>
                <a:cs typeface="Arial"/>
              </a:rPr>
              <a:t> and enter code </a:t>
            </a:r>
            <a:r>
              <a:rPr lang="en-US" sz="2800" dirty="0">
                <a:solidFill>
                  <a:srgbClr val="17406D"/>
                </a:solidFill>
                <a:latin typeface="Arial"/>
                <a:cs typeface="Arial"/>
              </a:rPr>
              <a:t>#</a:t>
            </a:r>
            <a:r>
              <a:rPr lang="en-US" sz="2800" dirty="0">
                <a:solidFill>
                  <a:srgbClr val="17406D"/>
                </a:solidFill>
                <a:latin typeface="Gill Sans MT"/>
                <a:cs typeface="Calibri"/>
              </a:rPr>
              <a:t>3029982</a:t>
            </a:r>
            <a:endParaRPr lang="en-US" sz="2800" b="0" dirty="0">
              <a:ea typeface="+mj-lt"/>
              <a:cs typeface="+mj-lt"/>
            </a:endParaRPr>
          </a:p>
        </p:txBody>
      </p:sp>
    </p:spTree>
    <p:extLst>
      <p:ext uri="{BB962C8B-B14F-4D97-AF65-F5344CB8AC3E}">
        <p14:creationId xmlns:p14="http://schemas.microsoft.com/office/powerpoint/2010/main" val="1264285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EFE92-FCE5-02C6-725B-DE0877385008}"/>
              </a:ext>
            </a:extLst>
          </p:cNvPr>
          <p:cNvSpPr>
            <a:spLocks noGrp="1"/>
          </p:cNvSpPr>
          <p:nvPr>
            <p:ph type="sldNum" sz="quarter" idx="12"/>
          </p:nvPr>
        </p:nvSpPr>
        <p:spPr/>
        <p:txBody>
          <a:bodyPr/>
          <a:lstStyle/>
          <a:p>
            <a:fld id="{D307F087-50E8-4976-AA50-2FC07D62CDFA}" type="slidenum">
              <a:rPr lang="en-US" smtClean="0"/>
              <a:t>46</a:t>
            </a:fld>
            <a:endParaRPr lang="en-US"/>
          </a:p>
        </p:txBody>
      </p:sp>
      <p:sp>
        <p:nvSpPr>
          <p:cNvPr id="3" name="Title 2">
            <a:extLst>
              <a:ext uri="{FF2B5EF4-FFF2-40B4-BE49-F238E27FC236}">
                <a16:creationId xmlns:a16="http://schemas.microsoft.com/office/drawing/2014/main" id="{9822BB50-4622-546F-0B2C-F42624E060EE}"/>
              </a:ext>
            </a:extLst>
          </p:cNvPr>
          <p:cNvSpPr>
            <a:spLocks noGrp="1"/>
          </p:cNvSpPr>
          <p:nvPr>
            <p:ph type="title"/>
          </p:nvPr>
        </p:nvSpPr>
        <p:spPr>
          <a:xfrm>
            <a:off x="759507" y="969790"/>
            <a:ext cx="7634367" cy="4256544"/>
          </a:xfrm>
        </p:spPr>
        <p:txBody>
          <a:bodyPr/>
          <a:lstStyle/>
          <a:p>
            <a:r>
              <a:rPr lang="en-US" sz="5400" dirty="0">
                <a:cs typeface="Calibri"/>
              </a:rPr>
              <a:t>What additional information or support would be helpful?</a:t>
            </a:r>
            <a:br>
              <a:rPr lang="en-US" sz="5400" dirty="0">
                <a:cs typeface="Calibri"/>
              </a:rPr>
            </a:br>
            <a:br>
              <a:rPr lang="en-US" sz="5400" dirty="0">
                <a:cs typeface="Calibri"/>
              </a:rPr>
            </a:br>
            <a:r>
              <a:rPr lang="en-US" sz="2800" b="0" dirty="0">
                <a:solidFill>
                  <a:srgbClr val="17406D"/>
                </a:solidFill>
                <a:latin typeface="Arial"/>
                <a:cs typeface="Arial"/>
              </a:rPr>
              <a:t>Go to </a:t>
            </a:r>
            <a:r>
              <a:rPr lang="en-US" sz="2800" dirty="0">
                <a:solidFill>
                  <a:srgbClr val="17406D"/>
                </a:solidFill>
                <a:latin typeface="Arial"/>
                <a:cs typeface="Arial"/>
              </a:rPr>
              <a:t>slido.com</a:t>
            </a:r>
            <a:r>
              <a:rPr lang="en-US" sz="2800" b="0" dirty="0">
                <a:solidFill>
                  <a:srgbClr val="17406D"/>
                </a:solidFill>
                <a:latin typeface="Arial"/>
                <a:cs typeface="Arial"/>
              </a:rPr>
              <a:t> and enter code </a:t>
            </a:r>
            <a:r>
              <a:rPr lang="en-US" sz="2800" dirty="0">
                <a:solidFill>
                  <a:srgbClr val="17406D"/>
                </a:solidFill>
                <a:latin typeface="Arial"/>
                <a:cs typeface="Arial"/>
              </a:rPr>
              <a:t>#</a:t>
            </a:r>
            <a:r>
              <a:rPr lang="en-US" sz="2800" dirty="0">
                <a:solidFill>
                  <a:srgbClr val="17406D"/>
                </a:solidFill>
                <a:latin typeface="Gill Sans MT"/>
                <a:cs typeface="Calibri"/>
              </a:rPr>
              <a:t>3029982</a:t>
            </a:r>
            <a:endParaRPr lang="en-US" sz="2800" b="0" dirty="0">
              <a:ea typeface="+mj-lt"/>
              <a:cs typeface="+mj-lt"/>
            </a:endParaRPr>
          </a:p>
        </p:txBody>
      </p:sp>
    </p:spTree>
    <p:extLst>
      <p:ext uri="{BB962C8B-B14F-4D97-AF65-F5344CB8AC3E}">
        <p14:creationId xmlns:p14="http://schemas.microsoft.com/office/powerpoint/2010/main" val="3446582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2C125F-4819-1A7C-B02E-650FF3B4833F}"/>
              </a:ext>
            </a:extLst>
          </p:cNvPr>
          <p:cNvSpPr>
            <a:spLocks noGrp="1"/>
          </p:cNvSpPr>
          <p:nvPr>
            <p:ph type="sldNum" sz="quarter" idx="12"/>
          </p:nvPr>
        </p:nvSpPr>
        <p:spPr/>
        <p:txBody>
          <a:bodyPr/>
          <a:lstStyle/>
          <a:p>
            <a:fld id="{D307F087-50E8-4976-AA50-2FC07D62CDFA}" type="slidenum">
              <a:rPr lang="en-US" smtClean="0"/>
              <a:t>47</a:t>
            </a:fld>
            <a:endParaRPr lang="en-US"/>
          </a:p>
        </p:txBody>
      </p:sp>
      <p:sp>
        <p:nvSpPr>
          <p:cNvPr id="3" name="Title 2">
            <a:extLst>
              <a:ext uri="{FF2B5EF4-FFF2-40B4-BE49-F238E27FC236}">
                <a16:creationId xmlns:a16="http://schemas.microsoft.com/office/drawing/2014/main" id="{31993760-14A1-A97B-EF00-C3E06206BA9C}"/>
              </a:ext>
            </a:extLst>
          </p:cNvPr>
          <p:cNvSpPr>
            <a:spLocks noGrp="1"/>
          </p:cNvSpPr>
          <p:nvPr>
            <p:ph type="title"/>
          </p:nvPr>
        </p:nvSpPr>
        <p:spPr/>
        <p:txBody>
          <a:bodyPr/>
          <a:lstStyle/>
          <a:p>
            <a:r>
              <a:rPr lang="en-US" dirty="0">
                <a:cs typeface="Calibri"/>
              </a:rPr>
              <a:t>Next Steps</a:t>
            </a:r>
            <a:endParaRPr lang="en-US" dirty="0"/>
          </a:p>
        </p:txBody>
      </p:sp>
    </p:spTree>
    <p:extLst>
      <p:ext uri="{BB962C8B-B14F-4D97-AF65-F5344CB8AC3E}">
        <p14:creationId xmlns:p14="http://schemas.microsoft.com/office/powerpoint/2010/main" val="1005425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0867C4-1DA4-4E3D-BC9D-88D560752EF8}"/>
              </a:ext>
            </a:extLst>
          </p:cNvPr>
          <p:cNvSpPr>
            <a:spLocks noGrp="1"/>
          </p:cNvSpPr>
          <p:nvPr>
            <p:ph type="title"/>
          </p:nvPr>
        </p:nvSpPr>
        <p:spPr/>
        <p:txBody>
          <a:bodyPr/>
          <a:lstStyle/>
          <a:p>
            <a:r>
              <a:rPr lang="en-US" dirty="0"/>
              <a:t>Next Steps</a:t>
            </a:r>
          </a:p>
        </p:txBody>
      </p:sp>
      <p:sp>
        <p:nvSpPr>
          <p:cNvPr id="6" name="Content Placeholder 5">
            <a:extLst>
              <a:ext uri="{FF2B5EF4-FFF2-40B4-BE49-F238E27FC236}">
                <a16:creationId xmlns:a16="http://schemas.microsoft.com/office/drawing/2014/main" id="{4F92CDED-E5DD-4B99-9703-2EA40C9F49B3}"/>
              </a:ext>
            </a:extLst>
          </p:cNvPr>
          <p:cNvSpPr>
            <a:spLocks noGrp="1"/>
          </p:cNvSpPr>
          <p:nvPr>
            <p:ph idx="1"/>
          </p:nvPr>
        </p:nvSpPr>
        <p:spPr>
          <a:xfrm>
            <a:off x="292100" y="1028708"/>
            <a:ext cx="11283950" cy="4952555"/>
          </a:xfrm>
        </p:spPr>
        <p:txBody>
          <a:bodyPr vert="horz" lIns="91440" tIns="45720" rIns="91440" bIns="45720" rtlCol="0" anchor="t">
            <a:normAutofit/>
          </a:bodyPr>
          <a:lstStyle/>
          <a:p>
            <a:r>
              <a:rPr lang="en-US" dirty="0">
                <a:cs typeface="Calibri"/>
              </a:rPr>
              <a:t>Review certification documents, tools, and resources posted at </a:t>
            </a:r>
            <a:r>
              <a:rPr lang="en-US" dirty="0">
                <a:cs typeface="Calibri"/>
                <a:hlinkClick r:id="rId3"/>
              </a:rPr>
              <a:t>https://www.iowawdb.gov/one-stop-certification</a:t>
            </a:r>
            <a:r>
              <a:rPr lang="en-US" dirty="0">
                <a:cs typeface="Calibri"/>
              </a:rPr>
              <a:t> </a:t>
            </a:r>
          </a:p>
          <a:p>
            <a:r>
              <a:rPr lang="en-US" dirty="0">
                <a:cs typeface="Calibri"/>
              </a:rPr>
              <a:t>Start action planning using the questions in the “One-Stop Certification Action Planning Considerations” resource</a:t>
            </a:r>
          </a:p>
          <a:p>
            <a:r>
              <a:rPr lang="en-US" dirty="0">
                <a:cs typeface="Calibri"/>
                <a:hlinkClick r:id="rId4"/>
              </a:rPr>
              <a:t>Slido link</a:t>
            </a:r>
            <a:r>
              <a:rPr lang="en-US" dirty="0">
                <a:cs typeface="Calibri"/>
              </a:rPr>
              <a:t> will be open through Monday, 6/27 for follow-up questions (Go to </a:t>
            </a:r>
            <a:r>
              <a:rPr lang="en-US">
                <a:cs typeface="Calibri"/>
              </a:rPr>
              <a:t>Slido.com and enter code</a:t>
            </a:r>
            <a:r>
              <a:rPr lang="en-US" dirty="0">
                <a:solidFill>
                  <a:srgbClr val="000000"/>
                </a:solidFill>
                <a:latin typeface="Calibri"/>
                <a:cs typeface="Calibri"/>
              </a:rPr>
              <a:t> </a:t>
            </a:r>
            <a:r>
              <a:rPr lang="en-US" b="1" cap="small">
                <a:solidFill>
                  <a:srgbClr val="17406D"/>
                </a:solidFill>
                <a:latin typeface="Calibri"/>
                <a:cs typeface="Arial"/>
              </a:rPr>
              <a:t>#</a:t>
            </a:r>
            <a:r>
              <a:rPr lang="en-US" b="1" cap="small">
                <a:solidFill>
                  <a:srgbClr val="17406D"/>
                </a:solidFill>
                <a:latin typeface="Calibri"/>
                <a:cs typeface="Calibri"/>
              </a:rPr>
              <a:t>3029982</a:t>
            </a:r>
            <a:r>
              <a:rPr lang="en-US" cap="small" dirty="0">
                <a:latin typeface="Calibri"/>
                <a:cs typeface="Calibri"/>
              </a:rPr>
              <a:t>)</a:t>
            </a:r>
          </a:p>
          <a:p>
            <a:r>
              <a:rPr lang="en-US" dirty="0">
                <a:cs typeface="Calibri"/>
              </a:rPr>
              <a:t>We will be developing a FAQ resource from the </a:t>
            </a:r>
            <a:r>
              <a:rPr lang="en-US" dirty="0" err="1">
                <a:cs typeface="Calibri"/>
              </a:rPr>
              <a:t>Slido</a:t>
            </a:r>
            <a:r>
              <a:rPr lang="en-US" dirty="0">
                <a:cs typeface="Calibri"/>
              </a:rPr>
              <a:t> parking lot to share after this session</a:t>
            </a:r>
          </a:p>
        </p:txBody>
      </p:sp>
      <p:sp>
        <p:nvSpPr>
          <p:cNvPr id="2" name="Slide Number Placeholder 1">
            <a:extLst>
              <a:ext uri="{FF2B5EF4-FFF2-40B4-BE49-F238E27FC236}">
                <a16:creationId xmlns:a16="http://schemas.microsoft.com/office/drawing/2014/main" id="{7A663989-B51E-4C47-BF0B-EE69980A682F}"/>
              </a:ext>
            </a:extLst>
          </p:cNvPr>
          <p:cNvSpPr>
            <a:spLocks noGrp="1"/>
          </p:cNvSpPr>
          <p:nvPr>
            <p:ph type="sldNum" sz="quarter" idx="4294967295"/>
          </p:nvPr>
        </p:nvSpPr>
        <p:spPr>
          <a:xfrm>
            <a:off x="11720513" y="6470650"/>
            <a:ext cx="471487" cy="212725"/>
          </a:xfrm>
        </p:spPr>
        <p:txBody>
          <a:bodyPr/>
          <a:lstStyle/>
          <a:p>
            <a:fld id="{D307F087-50E8-4976-AA50-2FC07D62CDFA}" type="slidenum">
              <a:rPr lang="en-US" smtClean="0"/>
              <a:t>48</a:t>
            </a:fld>
            <a:endParaRPr lang="en-US"/>
          </a:p>
        </p:txBody>
      </p:sp>
    </p:spTree>
    <p:extLst>
      <p:ext uri="{BB962C8B-B14F-4D97-AF65-F5344CB8AC3E}">
        <p14:creationId xmlns:p14="http://schemas.microsoft.com/office/powerpoint/2010/main" val="2113083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9EFEC7-2FD5-DE74-BE51-191EFB6F2A74}"/>
              </a:ext>
            </a:extLst>
          </p:cNvPr>
          <p:cNvSpPr>
            <a:spLocks noGrp="1"/>
          </p:cNvSpPr>
          <p:nvPr>
            <p:ph type="sldNum" sz="quarter" idx="12"/>
          </p:nvPr>
        </p:nvSpPr>
        <p:spPr/>
        <p:txBody>
          <a:bodyPr/>
          <a:lstStyle/>
          <a:p>
            <a:fld id="{D307F087-50E8-4976-AA50-2FC07D62CDFA}" type="slidenum">
              <a:rPr lang="en-US" smtClean="0"/>
              <a:t>49</a:t>
            </a:fld>
            <a:endParaRPr lang="en-US"/>
          </a:p>
        </p:txBody>
      </p:sp>
      <p:sp>
        <p:nvSpPr>
          <p:cNvPr id="3" name="Title 2">
            <a:extLst>
              <a:ext uri="{FF2B5EF4-FFF2-40B4-BE49-F238E27FC236}">
                <a16:creationId xmlns:a16="http://schemas.microsoft.com/office/drawing/2014/main" id="{8238CC94-449E-61F5-4E3E-41B97161E346}"/>
              </a:ext>
            </a:extLst>
          </p:cNvPr>
          <p:cNvSpPr>
            <a:spLocks noGrp="1"/>
          </p:cNvSpPr>
          <p:nvPr>
            <p:ph type="title"/>
          </p:nvPr>
        </p:nvSpPr>
        <p:spPr/>
        <p:txBody>
          <a:bodyPr/>
          <a:lstStyle/>
          <a:p>
            <a:r>
              <a:rPr lang="en-US" dirty="0">
                <a:ea typeface="Calibri"/>
                <a:cs typeface="Calibri"/>
              </a:rPr>
              <a:t>IWD Contact</a:t>
            </a:r>
          </a:p>
        </p:txBody>
      </p:sp>
      <p:sp>
        <p:nvSpPr>
          <p:cNvPr id="5" name="Content Placeholder 4">
            <a:extLst>
              <a:ext uri="{FF2B5EF4-FFF2-40B4-BE49-F238E27FC236}">
                <a16:creationId xmlns:a16="http://schemas.microsoft.com/office/drawing/2014/main" id="{4C6BF122-05CB-1A1A-C778-EDC0F4D772BE}"/>
              </a:ext>
            </a:extLst>
          </p:cNvPr>
          <p:cNvSpPr>
            <a:spLocks noGrp="1"/>
          </p:cNvSpPr>
          <p:nvPr>
            <p:ph idx="13"/>
          </p:nvPr>
        </p:nvSpPr>
        <p:spPr>
          <a:xfrm>
            <a:off x="4256144" y="2010228"/>
            <a:ext cx="7611921" cy="4216399"/>
          </a:xfrm>
        </p:spPr>
        <p:txBody>
          <a:bodyPr>
            <a:normAutofit/>
          </a:bodyPr>
          <a:lstStyle/>
          <a:p>
            <a:r>
              <a:rPr lang="en-US" sz="4000" dirty="0"/>
              <a:t>Wendy Greenman</a:t>
            </a:r>
          </a:p>
          <a:p>
            <a:r>
              <a:rPr lang="en-US" i="1" dirty="0"/>
              <a:t>Bureau Chief WIOA Title I | Trade</a:t>
            </a:r>
            <a:endParaRPr lang="en-US" dirty="0"/>
          </a:p>
          <a:p>
            <a:r>
              <a:rPr lang="en-US" u="sng" dirty="0">
                <a:hlinkClick r:id="rId2"/>
              </a:rPr>
              <a:t>wendy.greenman@iwd.iowa.gov</a:t>
            </a:r>
            <a:endParaRPr lang="en-US" u="sng" dirty="0"/>
          </a:p>
          <a:p>
            <a:r>
              <a:rPr lang="en-US" dirty="0"/>
              <a:t>Phone: 641-782-2119 Ext.48023</a:t>
            </a:r>
          </a:p>
          <a:p>
            <a:r>
              <a:rPr lang="en-US" dirty="0"/>
              <a:t>Cell: 641-278-6618 </a:t>
            </a:r>
          </a:p>
        </p:txBody>
      </p:sp>
    </p:spTree>
    <p:extLst>
      <p:ext uri="{BB962C8B-B14F-4D97-AF65-F5344CB8AC3E}">
        <p14:creationId xmlns:p14="http://schemas.microsoft.com/office/powerpoint/2010/main" val="262415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4ACCDC-A180-4272-B02E-DA0A432CFC22}"/>
              </a:ext>
            </a:extLst>
          </p:cNvPr>
          <p:cNvSpPr>
            <a:spLocks noGrp="1"/>
          </p:cNvSpPr>
          <p:nvPr>
            <p:ph type="title"/>
          </p:nvPr>
        </p:nvSpPr>
        <p:spPr/>
        <p:txBody>
          <a:bodyPr/>
          <a:lstStyle/>
          <a:p>
            <a:r>
              <a:rPr lang="en-US" dirty="0"/>
              <a:t>Our Agenda</a:t>
            </a:r>
          </a:p>
        </p:txBody>
      </p:sp>
      <p:sp>
        <p:nvSpPr>
          <p:cNvPr id="10" name="Content Placeholder 9">
            <a:extLst>
              <a:ext uri="{FF2B5EF4-FFF2-40B4-BE49-F238E27FC236}">
                <a16:creationId xmlns:a16="http://schemas.microsoft.com/office/drawing/2014/main" id="{E1E09C89-F772-4F9D-A57B-42BDFEBAD3FC}"/>
              </a:ext>
            </a:extLst>
          </p:cNvPr>
          <p:cNvSpPr>
            <a:spLocks noGrp="1"/>
          </p:cNvSpPr>
          <p:nvPr>
            <p:ph idx="1"/>
          </p:nvPr>
        </p:nvSpPr>
        <p:spPr/>
        <p:txBody>
          <a:bodyPr vert="horz" lIns="91440" tIns="45720" rIns="91440" bIns="45720" rtlCol="0" anchor="t">
            <a:normAutofit/>
          </a:bodyPr>
          <a:lstStyle/>
          <a:p>
            <a:r>
              <a:rPr lang="en-US" dirty="0"/>
              <a:t>12:00 PM: Welcome</a:t>
            </a:r>
            <a:endParaRPr lang="en-US" dirty="0">
              <a:cs typeface="Calibri"/>
            </a:endParaRPr>
          </a:p>
          <a:p>
            <a:r>
              <a:rPr lang="en-US" dirty="0"/>
              <a:t>12:05 PM: One-Stop Center Certification Background</a:t>
            </a:r>
            <a:endParaRPr lang="en-US" dirty="0">
              <a:cs typeface="Calibri" panose="020F0502020204030204"/>
            </a:endParaRPr>
          </a:p>
          <a:p>
            <a:r>
              <a:rPr lang="en-US" dirty="0"/>
              <a:t>12:10 PM: Core Partner Team’s Vision &amp; Context for Certification</a:t>
            </a:r>
            <a:endParaRPr lang="en-US" dirty="0">
              <a:cs typeface="Calibri"/>
            </a:endParaRPr>
          </a:p>
          <a:p>
            <a:r>
              <a:rPr lang="en-US" dirty="0"/>
              <a:t>12:15 PM: Certification Process Guidance &amp; Supporting Tools</a:t>
            </a:r>
            <a:endParaRPr lang="en-US" dirty="0">
              <a:cs typeface="Calibri"/>
            </a:endParaRPr>
          </a:p>
          <a:p>
            <a:r>
              <a:rPr lang="en-US" dirty="0"/>
              <a:t>1:00 PM: Questions &amp; Discussion</a:t>
            </a:r>
            <a:endParaRPr lang="en-US" dirty="0">
              <a:cs typeface="Calibri"/>
            </a:endParaRPr>
          </a:p>
          <a:p>
            <a:r>
              <a:rPr lang="en-US" dirty="0"/>
              <a:t>1:25 PM: Next Steps</a:t>
            </a:r>
            <a:endParaRPr lang="en-US" dirty="0">
              <a:cs typeface="Calibri"/>
            </a:endParaRPr>
          </a:p>
        </p:txBody>
      </p:sp>
    </p:spTree>
    <p:extLst>
      <p:ext uri="{BB962C8B-B14F-4D97-AF65-F5344CB8AC3E}">
        <p14:creationId xmlns:p14="http://schemas.microsoft.com/office/powerpoint/2010/main" val="2158513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9F5D26-3F13-4804-A42D-EBD3E00AC8EC}"/>
              </a:ext>
            </a:extLst>
          </p:cNvPr>
          <p:cNvSpPr>
            <a:spLocks noGrp="1"/>
          </p:cNvSpPr>
          <p:nvPr>
            <p:ph type="sldNum" sz="quarter" idx="12"/>
          </p:nvPr>
        </p:nvSpPr>
        <p:spPr/>
        <p:txBody>
          <a:bodyPr/>
          <a:lstStyle/>
          <a:p>
            <a:fld id="{D307F087-50E8-4976-AA50-2FC07D62CDFA}" type="slidenum">
              <a:rPr lang="en-US" smtClean="0"/>
              <a:pPr/>
              <a:t>50</a:t>
            </a:fld>
            <a:endParaRPr lang="en-US"/>
          </a:p>
        </p:txBody>
      </p:sp>
      <p:sp>
        <p:nvSpPr>
          <p:cNvPr id="2" name="Title 1">
            <a:extLst>
              <a:ext uri="{FF2B5EF4-FFF2-40B4-BE49-F238E27FC236}">
                <a16:creationId xmlns:a16="http://schemas.microsoft.com/office/drawing/2014/main" id="{F053F6CA-EEAA-44C4-A4C3-2E090587831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0471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EC7F8-8635-4078-BFAC-83CD44AF218C}"/>
              </a:ext>
            </a:extLst>
          </p:cNvPr>
          <p:cNvSpPr>
            <a:spLocks noGrp="1"/>
          </p:cNvSpPr>
          <p:nvPr>
            <p:ph type="title"/>
          </p:nvPr>
        </p:nvSpPr>
        <p:spPr/>
        <p:txBody>
          <a:bodyPr/>
          <a:lstStyle/>
          <a:p>
            <a:r>
              <a:rPr lang="en-US" sz="4400" dirty="0"/>
              <a:t>Engaging with Us on </a:t>
            </a:r>
            <a:r>
              <a:rPr lang="en-US" sz="4400" dirty="0" err="1"/>
              <a:t>Slido</a:t>
            </a:r>
            <a:endParaRPr lang="en-US" sz="4400" dirty="0">
              <a:cs typeface="Calibri"/>
            </a:endParaRPr>
          </a:p>
        </p:txBody>
      </p:sp>
      <p:sp>
        <p:nvSpPr>
          <p:cNvPr id="7" name="Text Placeholder 6">
            <a:extLst>
              <a:ext uri="{FF2B5EF4-FFF2-40B4-BE49-F238E27FC236}">
                <a16:creationId xmlns:a16="http://schemas.microsoft.com/office/drawing/2014/main" id="{3DFA518A-9431-4119-AC11-0CB2B4EA3E0B}"/>
              </a:ext>
            </a:extLst>
          </p:cNvPr>
          <p:cNvSpPr>
            <a:spLocks noGrp="1"/>
          </p:cNvSpPr>
          <p:nvPr>
            <p:ph type="body" sz="half" idx="2"/>
          </p:nvPr>
        </p:nvSpPr>
        <p:spPr>
          <a:xfrm>
            <a:off x="839788" y="3117851"/>
            <a:ext cx="2658155" cy="2743200"/>
          </a:xfrm>
        </p:spPr>
        <p:txBody>
          <a:bodyPr/>
          <a:lstStyle/>
          <a:p>
            <a:endParaRPr lang="en-US"/>
          </a:p>
        </p:txBody>
      </p:sp>
      <p:sp>
        <p:nvSpPr>
          <p:cNvPr id="6" name="Content Placeholder 5">
            <a:extLst>
              <a:ext uri="{FF2B5EF4-FFF2-40B4-BE49-F238E27FC236}">
                <a16:creationId xmlns:a16="http://schemas.microsoft.com/office/drawing/2014/main" id="{0ADB22D2-94D7-41C6-B812-FA0C3F0B149E}"/>
              </a:ext>
            </a:extLst>
          </p:cNvPr>
          <p:cNvSpPr>
            <a:spLocks noGrp="1"/>
          </p:cNvSpPr>
          <p:nvPr>
            <p:ph idx="1"/>
          </p:nvPr>
        </p:nvSpPr>
        <p:spPr>
          <a:xfrm>
            <a:off x="4631645" y="635963"/>
            <a:ext cx="6172200" cy="5403850"/>
          </a:xfrm>
        </p:spPr>
        <p:txBody>
          <a:bodyPr/>
          <a:lstStyle/>
          <a:p>
            <a:pPr algn="l" rtl="0" fontAlgn="base"/>
            <a:r>
              <a:rPr lang="en-US" b="1" i="0" u="none" strike="noStrike" dirty="0">
                <a:solidFill>
                  <a:srgbClr val="17406D"/>
                </a:solidFill>
                <a:effectLst/>
                <a:latin typeface="Arial" panose="020B0604020202020204" pitchFamily="34" charset="0"/>
              </a:rPr>
              <a:t>3 ways to connect:</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lvl="1" fontAlgn="base">
              <a:buFont typeface="Arial" panose="020B0604020202020204" pitchFamily="34" charset="0"/>
              <a:buChar char="•"/>
            </a:pPr>
            <a:r>
              <a:rPr lang="en-US" b="0" i="0" u="none" strike="noStrike" dirty="0">
                <a:solidFill>
                  <a:srgbClr val="17406D"/>
                </a:solidFill>
                <a:effectLst/>
                <a:latin typeface="Arial" panose="020B0604020202020204" pitchFamily="34" charset="0"/>
              </a:rPr>
              <a:t>Go to </a:t>
            </a:r>
            <a:r>
              <a:rPr lang="en-US" b="1" i="0" u="none" strike="noStrike" dirty="0">
                <a:solidFill>
                  <a:srgbClr val="17406D"/>
                </a:solidFill>
                <a:effectLst/>
                <a:latin typeface="Arial" panose="020B0604020202020204" pitchFamily="34" charset="0"/>
              </a:rPr>
              <a:t>slido.com</a:t>
            </a:r>
            <a:r>
              <a:rPr lang="en-US" b="0" i="0" u="none" strike="noStrike" dirty="0">
                <a:solidFill>
                  <a:srgbClr val="17406D"/>
                </a:solidFill>
                <a:effectLst/>
                <a:latin typeface="Arial" panose="020B0604020202020204" pitchFamily="34" charset="0"/>
              </a:rPr>
              <a:t> and enter code </a:t>
            </a:r>
            <a:r>
              <a:rPr lang="en-US" b="1" i="0" u="none" strike="noStrike" dirty="0">
                <a:solidFill>
                  <a:srgbClr val="17406D"/>
                </a:solidFill>
                <a:effectLst/>
                <a:latin typeface="Arial" panose="020B0604020202020204" pitchFamily="34" charset="0"/>
              </a:rPr>
              <a:t>#</a:t>
            </a:r>
            <a:r>
              <a:rPr lang="en-US" b="1" i="0" u="none" strike="noStrike" dirty="0">
                <a:solidFill>
                  <a:srgbClr val="17406D"/>
                </a:solidFill>
                <a:effectLst/>
                <a:latin typeface="Gill Sans MT" panose="020B0502020104020203" pitchFamily="34" charset="0"/>
              </a:rPr>
              <a:t>3029982</a:t>
            </a:r>
          </a:p>
          <a:p>
            <a:pPr lvl="1" fontAlgn="base">
              <a:buFont typeface="Arial" panose="020B0604020202020204" pitchFamily="34" charset="0"/>
              <a:buChar char="•"/>
            </a:pPr>
            <a:r>
              <a:rPr lang="en-US" b="0" i="0" u="none" strike="noStrike" dirty="0">
                <a:solidFill>
                  <a:srgbClr val="17406D"/>
                </a:solidFill>
                <a:effectLst/>
                <a:latin typeface="Arial" panose="020B0604020202020204" pitchFamily="34" charset="0"/>
              </a:rPr>
              <a:t>Scan the QR code on this slide</a:t>
            </a:r>
            <a:r>
              <a:rPr lang="en-US" b="0" i="0" dirty="0">
                <a:solidFill>
                  <a:srgbClr val="000000"/>
                </a:solidFill>
                <a:effectLst/>
                <a:latin typeface="Arial" panose="020B0604020202020204" pitchFamily="34" charset="0"/>
              </a:rPr>
              <a:t>​</a:t>
            </a:r>
          </a:p>
          <a:p>
            <a:pPr lvl="1" fontAlgn="base">
              <a:buFont typeface="Arial" panose="020B0604020202020204" pitchFamily="34" charset="0"/>
              <a:buChar char="•"/>
            </a:pPr>
            <a:r>
              <a:rPr lang="en-US" b="0" i="0" u="none" strike="noStrike" dirty="0">
                <a:solidFill>
                  <a:srgbClr val="17406D"/>
                </a:solidFill>
                <a:effectLst/>
                <a:latin typeface="Arial" panose="020B0604020202020204" pitchFamily="34" charset="0"/>
              </a:rPr>
              <a:t>Use this link: </a:t>
            </a:r>
            <a:r>
              <a:rPr lang="en-US" b="0" i="0" u="sng" strike="noStrike" dirty="0">
                <a:solidFill>
                  <a:srgbClr val="F49100"/>
                </a:solidFill>
                <a:effectLst/>
                <a:latin typeface="Gill Sans MT" panose="020B0502020104020203" pitchFamily="34" charset="0"/>
              </a:rPr>
              <a:t>https://app.sli.do/event/ospXS98U2pNGekJRD6zckW</a:t>
            </a:r>
            <a:endParaRPr lang="en-US" b="0" i="0" dirty="0">
              <a:solidFill>
                <a:srgbClr val="000000"/>
              </a:solidFill>
              <a:effectLst/>
              <a:latin typeface="Segoe UI" panose="020B0502040204020203" pitchFamily="34" charset="0"/>
            </a:endParaRPr>
          </a:p>
          <a:p>
            <a:pPr algn="l" rtl="0" fontAlgn="base"/>
            <a:r>
              <a:rPr lang="en-US" b="0" i="0" u="none" strike="noStrike" dirty="0">
                <a:solidFill>
                  <a:srgbClr val="17406D"/>
                </a:solidFill>
                <a:effectLst/>
                <a:latin typeface="Gill Sans MT" panose="020B0502020104020203" pitchFamily="34" charset="0"/>
              </a:rPr>
              <a:t>What is a burning question you need answered today?</a:t>
            </a:r>
            <a:endParaRPr lang="en-US" b="0" i="0" dirty="0">
              <a:solidFill>
                <a:srgbClr val="000000"/>
              </a:solidFill>
              <a:effectLst/>
              <a:latin typeface="Segoe UI" panose="020B0502040204020203" pitchFamily="34" charset="0"/>
            </a:endParaRPr>
          </a:p>
        </p:txBody>
      </p:sp>
      <p:pic>
        <p:nvPicPr>
          <p:cNvPr id="9" name="Picture 8" descr="QR code for Slido https://app.sli.do/event/ospXS98U2pNGekJRD6zckW&#10;&#10;Description automatically generated">
            <a:extLst>
              <a:ext uri="{FF2B5EF4-FFF2-40B4-BE49-F238E27FC236}">
                <a16:creationId xmlns:a16="http://schemas.microsoft.com/office/drawing/2014/main" id="{0C839D22-FA74-4267-97EC-4D3FF1A66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65" y="3270251"/>
            <a:ext cx="2438400" cy="2438400"/>
          </a:xfrm>
          <a:prstGeom prst="rect">
            <a:avLst/>
          </a:prstGeom>
        </p:spPr>
      </p:pic>
      <p:sp>
        <p:nvSpPr>
          <p:cNvPr id="10" name="Slide Number Placeholder 9">
            <a:extLst>
              <a:ext uri="{FF2B5EF4-FFF2-40B4-BE49-F238E27FC236}">
                <a16:creationId xmlns:a16="http://schemas.microsoft.com/office/drawing/2014/main" id="{47597B84-4602-407C-9E06-A8AF19DE5FC4}"/>
              </a:ext>
            </a:extLst>
          </p:cNvPr>
          <p:cNvSpPr>
            <a:spLocks noGrp="1"/>
          </p:cNvSpPr>
          <p:nvPr>
            <p:ph type="sldNum" sz="quarter" idx="12"/>
          </p:nvPr>
        </p:nvSpPr>
        <p:spPr/>
        <p:txBody>
          <a:bodyPr/>
          <a:lstStyle/>
          <a:p>
            <a:fld id="{D307F087-50E8-4976-AA50-2FC07D62CDFA}" type="slidenum">
              <a:rPr lang="en-US" smtClean="0"/>
              <a:t>6</a:t>
            </a:fld>
            <a:endParaRPr lang="en-US"/>
          </a:p>
        </p:txBody>
      </p:sp>
    </p:spTree>
    <p:extLst>
      <p:ext uri="{BB962C8B-B14F-4D97-AF65-F5344CB8AC3E}">
        <p14:creationId xmlns:p14="http://schemas.microsoft.com/office/powerpoint/2010/main" val="86373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9DDACA-8B4E-CD56-7C91-D2FDEBDF7C18}"/>
              </a:ext>
            </a:extLst>
          </p:cNvPr>
          <p:cNvSpPr>
            <a:spLocks noGrp="1"/>
          </p:cNvSpPr>
          <p:nvPr>
            <p:ph type="sldNum" sz="quarter" idx="12"/>
          </p:nvPr>
        </p:nvSpPr>
        <p:spPr/>
        <p:txBody>
          <a:bodyPr/>
          <a:lstStyle/>
          <a:p>
            <a:fld id="{D307F087-50E8-4976-AA50-2FC07D62CDFA}" type="slidenum">
              <a:rPr lang="en-US" smtClean="0"/>
              <a:t>7</a:t>
            </a:fld>
            <a:endParaRPr lang="en-US"/>
          </a:p>
        </p:txBody>
      </p:sp>
      <p:sp>
        <p:nvSpPr>
          <p:cNvPr id="3" name="Title 2">
            <a:extLst>
              <a:ext uri="{FF2B5EF4-FFF2-40B4-BE49-F238E27FC236}">
                <a16:creationId xmlns:a16="http://schemas.microsoft.com/office/drawing/2014/main" id="{087771A4-2300-BF3B-872A-1515E901C733}"/>
              </a:ext>
            </a:extLst>
          </p:cNvPr>
          <p:cNvSpPr>
            <a:spLocks noGrp="1"/>
          </p:cNvSpPr>
          <p:nvPr>
            <p:ph type="title"/>
          </p:nvPr>
        </p:nvSpPr>
        <p:spPr/>
        <p:txBody>
          <a:bodyPr/>
          <a:lstStyle/>
          <a:p>
            <a:r>
              <a:rPr lang="en-US" dirty="0">
                <a:cs typeface="Calibri"/>
              </a:rPr>
              <a:t>One-Stop Certification Background</a:t>
            </a:r>
            <a:endParaRPr lang="en-US" dirty="0"/>
          </a:p>
        </p:txBody>
      </p:sp>
    </p:spTree>
    <p:extLst>
      <p:ext uri="{BB962C8B-B14F-4D97-AF65-F5344CB8AC3E}">
        <p14:creationId xmlns:p14="http://schemas.microsoft.com/office/powerpoint/2010/main" val="321043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5B56-E657-4244-9E41-B52D172E80C6}"/>
              </a:ext>
            </a:extLst>
          </p:cNvPr>
          <p:cNvSpPr>
            <a:spLocks noGrp="1"/>
          </p:cNvSpPr>
          <p:nvPr>
            <p:ph type="title"/>
          </p:nvPr>
        </p:nvSpPr>
        <p:spPr/>
        <p:txBody>
          <a:bodyPr/>
          <a:lstStyle/>
          <a:p>
            <a:r>
              <a:rPr lang="en-US" dirty="0"/>
              <a:t>One-Stop Center Certification Goals</a:t>
            </a:r>
          </a:p>
        </p:txBody>
      </p:sp>
      <p:sp>
        <p:nvSpPr>
          <p:cNvPr id="3" name="Content Placeholder 2">
            <a:extLst>
              <a:ext uri="{FF2B5EF4-FFF2-40B4-BE49-F238E27FC236}">
                <a16:creationId xmlns:a16="http://schemas.microsoft.com/office/drawing/2014/main" id="{CBE4E138-A0E2-4125-8C6F-8DFA64D691C9}"/>
              </a:ext>
            </a:extLst>
          </p:cNvPr>
          <p:cNvSpPr>
            <a:spLocks noGrp="1"/>
          </p:cNvSpPr>
          <p:nvPr>
            <p:ph idx="1"/>
          </p:nvPr>
        </p:nvSpPr>
        <p:spPr/>
        <p:txBody>
          <a:bodyPr>
            <a:normAutofit/>
          </a:bodyPr>
          <a:lstStyle/>
          <a:p>
            <a:r>
              <a:rPr lang="en-US" dirty="0"/>
              <a:t>Support quality, consistency, and continuous improvement in the system</a:t>
            </a:r>
          </a:p>
          <a:p>
            <a:r>
              <a:rPr lang="en-US" dirty="0"/>
              <a:t>Establish shared baseline expectations</a:t>
            </a:r>
          </a:p>
          <a:p>
            <a:r>
              <a:rPr lang="en-US" dirty="0"/>
              <a:t>Foster alignment and collaboration among workforce system partners and programs and in One-Stop operations and service delivery</a:t>
            </a:r>
          </a:p>
          <a:p>
            <a:r>
              <a:rPr lang="en-US" dirty="0"/>
              <a:t>Advance customer-driven service design and delivery</a:t>
            </a:r>
          </a:p>
          <a:p>
            <a:r>
              <a:rPr lang="en-US" dirty="0"/>
              <a:t>Identify and address technical assistance and training needs</a:t>
            </a:r>
          </a:p>
        </p:txBody>
      </p:sp>
    </p:spTree>
    <p:extLst>
      <p:ext uri="{BB962C8B-B14F-4D97-AF65-F5344CB8AC3E}">
        <p14:creationId xmlns:p14="http://schemas.microsoft.com/office/powerpoint/2010/main" val="378404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064B-76F3-4775-9EA9-9ACDCD72F5E1}"/>
              </a:ext>
            </a:extLst>
          </p:cNvPr>
          <p:cNvSpPr>
            <a:spLocks noGrp="1"/>
          </p:cNvSpPr>
          <p:nvPr>
            <p:ph type="title"/>
          </p:nvPr>
        </p:nvSpPr>
        <p:spPr/>
        <p:txBody>
          <a:bodyPr/>
          <a:lstStyle/>
          <a:p>
            <a:r>
              <a:rPr lang="en-US" dirty="0"/>
              <a:t>Certification Process Roles and Responsibilities</a:t>
            </a:r>
          </a:p>
        </p:txBody>
      </p:sp>
      <p:sp>
        <p:nvSpPr>
          <p:cNvPr id="5" name="Text Placeholder 4">
            <a:extLst>
              <a:ext uri="{FF2B5EF4-FFF2-40B4-BE49-F238E27FC236}">
                <a16:creationId xmlns:a16="http://schemas.microsoft.com/office/drawing/2014/main" id="{5A2A056B-333D-4C0D-8B16-225E5F132D63}"/>
              </a:ext>
            </a:extLst>
          </p:cNvPr>
          <p:cNvSpPr>
            <a:spLocks noGrp="1"/>
          </p:cNvSpPr>
          <p:nvPr>
            <p:ph type="body" idx="1"/>
          </p:nvPr>
        </p:nvSpPr>
        <p:spPr/>
        <p:txBody>
          <a:bodyPr/>
          <a:lstStyle/>
          <a:p>
            <a:r>
              <a:rPr lang="en-US"/>
              <a:t>State Workforce Development Board</a:t>
            </a:r>
          </a:p>
        </p:txBody>
      </p:sp>
      <p:sp>
        <p:nvSpPr>
          <p:cNvPr id="6" name="Content Placeholder 5">
            <a:extLst>
              <a:ext uri="{FF2B5EF4-FFF2-40B4-BE49-F238E27FC236}">
                <a16:creationId xmlns:a16="http://schemas.microsoft.com/office/drawing/2014/main" id="{C323C8AA-D9DD-41DF-AD98-96205871AAB8}"/>
              </a:ext>
            </a:extLst>
          </p:cNvPr>
          <p:cNvSpPr>
            <a:spLocks noGrp="1"/>
          </p:cNvSpPr>
          <p:nvPr>
            <p:ph sz="half" idx="2"/>
          </p:nvPr>
        </p:nvSpPr>
        <p:spPr/>
        <p:txBody>
          <a:bodyPr/>
          <a:lstStyle/>
          <a:p>
            <a:r>
              <a:rPr lang="en-US"/>
              <a:t>In consultation with chief elected officials and LWDBs, must establish objective criteria and procedures for local boards to use when certifying One-Stop Centers</a:t>
            </a:r>
          </a:p>
          <a:p>
            <a:r>
              <a:rPr lang="en-US"/>
              <a:t>Must review and update criteria every 2 years as part of State Plan review and modification process</a:t>
            </a:r>
          </a:p>
        </p:txBody>
      </p:sp>
      <p:sp>
        <p:nvSpPr>
          <p:cNvPr id="7" name="Text Placeholder 6">
            <a:extLst>
              <a:ext uri="{FF2B5EF4-FFF2-40B4-BE49-F238E27FC236}">
                <a16:creationId xmlns:a16="http://schemas.microsoft.com/office/drawing/2014/main" id="{0FAC880B-D227-41CB-8F2D-4BE2C641C5C5}"/>
              </a:ext>
            </a:extLst>
          </p:cNvPr>
          <p:cNvSpPr>
            <a:spLocks noGrp="1"/>
          </p:cNvSpPr>
          <p:nvPr>
            <p:ph type="body" sz="quarter" idx="3"/>
          </p:nvPr>
        </p:nvSpPr>
        <p:spPr/>
        <p:txBody>
          <a:bodyPr/>
          <a:lstStyle/>
          <a:p>
            <a:r>
              <a:rPr lang="en-US"/>
              <a:t>Local Workforce Development Board</a:t>
            </a:r>
          </a:p>
        </p:txBody>
      </p:sp>
      <p:sp>
        <p:nvSpPr>
          <p:cNvPr id="8" name="Content Placeholder 7">
            <a:extLst>
              <a:ext uri="{FF2B5EF4-FFF2-40B4-BE49-F238E27FC236}">
                <a16:creationId xmlns:a16="http://schemas.microsoft.com/office/drawing/2014/main" id="{B1161729-8052-40FA-B30D-61C39F3F2D69}"/>
              </a:ext>
            </a:extLst>
          </p:cNvPr>
          <p:cNvSpPr>
            <a:spLocks noGrp="1"/>
          </p:cNvSpPr>
          <p:nvPr>
            <p:ph sz="quarter" idx="4"/>
          </p:nvPr>
        </p:nvSpPr>
        <p:spPr/>
        <p:txBody>
          <a:bodyPr>
            <a:normAutofit fontScale="92500" lnSpcReduction="10000"/>
          </a:bodyPr>
          <a:lstStyle/>
          <a:p>
            <a:r>
              <a:rPr lang="en-US"/>
              <a:t>Must assess and certify comprehensive and affiliate Centers at least once every 3 years using the criteria and procedures developed by the SWDB</a:t>
            </a:r>
          </a:p>
          <a:p>
            <a:pPr lvl="1"/>
            <a:r>
              <a:rPr lang="en-US"/>
              <a:t>Effectiveness, physical and programmatic accessibility, and continuous improvement </a:t>
            </a:r>
          </a:p>
          <a:p>
            <a:r>
              <a:rPr lang="en-US"/>
              <a:t>May establish additional criteria or set higher standards for service coordination. (To be reviewed and updated every 2 years as part of Local Plan review and modification process.)</a:t>
            </a:r>
          </a:p>
        </p:txBody>
      </p:sp>
      <p:sp>
        <p:nvSpPr>
          <p:cNvPr id="9" name="Slide Number Placeholder 8">
            <a:extLst>
              <a:ext uri="{FF2B5EF4-FFF2-40B4-BE49-F238E27FC236}">
                <a16:creationId xmlns:a16="http://schemas.microsoft.com/office/drawing/2014/main" id="{D456BDEB-5126-4C81-BC0B-50A1CF3D0DD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78646"/>
      </p:ext>
    </p:extLst>
  </p:cSld>
  <p:clrMapOvr>
    <a:masterClrMapping/>
  </p:clrMapOvr>
</p:sld>
</file>

<file path=ppt/theme/theme1.xml><?xml version="1.0" encoding="utf-8"?>
<a:theme xmlns:a="http://schemas.openxmlformats.org/drawingml/2006/main" name="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c5padY04Qo/p5POX4Byj7dtW0ds=" isBookmarkSet="no" Order="_x0032_" artifact="_x0031_" pdftag="_x005B_Artifact_x005D_" formula="no" inline="no" validate="no"/>
  <Shape xmlns="" ID="qcjhpeI6vzsy69Qy/7ut52u98Xc=" pdftag="Figure" isBookmarkSet="no" artifact="_x0031_" validate="no" Order="_x0031_"/>
  <Shape xmlns="" ID="HFPHH1uk7yFYBf8crUpqqjvPz9k=" pdftag="_x005B_Artifact_x005D_" isBookmarkSet="no"/>
  <Shape xmlns="" ID="y9mvF7PO5JAxdT3qUGMQvCf4dn4=" pdftag="" artifact="_x0031_" validate="no" Order="_x0034_"/>
  <Shape xmlns="" ID="HdFT3hQsnUe1p4fN34ZE4sgYj8o=" pdftag="" Order="_x0032_"/>
  <Shape xmlns="" ID="zEN3IO8+AA5Pdljep56AFpNm5pI=" pdftag="" artifact="_x0031_" validate="no" Order="_x0033_"/>
  <Shape xmlns="" ID="aY8u0io9m4wtWKaDtWLXXBxDOeY=" pdftag="" artifact="_x0031_" validate="no" Order="_x0031_"/>
  <Shape xmlns="" ID="yMKN5FQGMuupes5Zx+NGJQSdJc8=" pdftag="" artifact="_x0031_" validate="no" Order="_x0036_"/>
  <Shape xmlns="" ID="oS75AXO+oGr9mmYocY8m9TAIXNI=" pdftag="" Order="_x0034_"/>
  <Shape xmlns="" ID="+EJs2XWHZIMHZPbJGNVMM5dl1EE=" pdftag="" artifact="_x0031_" validate="no" Order="_x0035_"/>
  <Shape xmlns="" ID="+lMuN0D3FHzbWfqvaU1FaeOdDAU=" pdftag="" Order="_x0032_"/>
  <Shape xmlns="" ID="PLJOOUd0s3oN2nyZJ5c1N5IvAYk=" pdftag="" artifact="_x0031_" validate="no" Order="_x0033_"/>
  <Shape xmlns="" ID="TG1dlihJ9f8b4ayKhJiSsGckNaM=" pdftag="" artifact="_x0031_" validate="no" Order="_x0031_"/>
  <Shape xmlns="" ID="1CREDL4O7a1JdMDNDdKAk9VfWFA=" pdftag="" artifact="_x0031_" validate="no" Order="_x0038_"/>
  <Shape xmlns="" ID="LiGHqdyle7ofuBSamHmGAX+PgRw=" pdftag="" Order="_x0037_"/>
  <Shape xmlns="" ID="tAoQ+ge73Kl570o4mJ7s+SaW4ec=" pdftag="" artifact="_x0031_" validate="no" Order="_x0034_"/>
  <Shape xmlns="" ID="sFozpDV4nKYpyzboApmVNlsJlGw=" pdftag="" Order="_x0035_"/>
  <Shape xmlns="" ID="XouBzrGYzLThZhhj+eEvbfUFTPk=" pdftag="" artifact="_x0031_" validate="no" Order="_x0033_"/>
  <Shape xmlns="" ID="9SBoNEorAzc6ED/4AacvUmuwV6E=" pdftag="" Order="_x0035_"/>
  <Shape xmlns="" ID="PK+konKqFDaplHEayYKVmCseEb4=" pdftag="" artifact="_x0031_" validate="no" Order="_x0032_"/>
  <Shape xmlns="" ID="QAtT11nljrDpN05176i1Lzb8rJk=" pdftag="" artifact="_x0031_" validate="no" Order="_x0031_"/>
  <Shape xmlns="" ID="Ye5h5zLNo7Viw/H6ba1lHG1uqP4=" pdftag="" artifact="_x0031_" validate="no" Order="_x0033_"/>
  <Shape xmlns="" ID="o313nXevVqXd/tJOfpQRYDqXWOc=" pdftag="" Order="_x0032_" artifact="_x0031_" validate="no"/>
  <Shape xmlns="" ID="tg3o8EdJRGQm4AaefCNnwlOwzxk=" pdftag="" Order="_x0031_" artifact="_x0031_" validate="no"/>
  <Shape xmlns="" ID="qxaMLqStIJmNWBfiWk3foflqwQk=" pdftag="" Order="_x0034_"/>
  <Shape xmlns="" ID="sGh7MyKQTwa1gcSgHl7YnPeyxSk=" pdftag="" artifact="_x0031_" validate="no" Order="_x0033_"/>
  <Shape xmlns="" ID="cPih7z3D4rVTlikZ0vwf2rhcP6U=" pdftag="" Order="_x0032_" artifact="_x0031_" validate="no"/>
  <Shape xmlns="" ID="T1sDr2A/csA1fC2zZmbl2feJdjw=" pdftag="" Order="_x0031_" artifact="_x0031_" validate="no"/>
  <Shape xmlns="" ID="jDR/gBqutrEJblhGtiDmafAMq2M=" pdftag="" artifact="_x0031_" validate="no" Order="_x0033_"/>
  <Shape xmlns="" ID="ZS+TM7Pod51M/Ccaso9lYzlXd3Y=" pdftag="" Order="_x0032_" artifact="_x0031_" validate="no"/>
  <Shape xmlns="" ID="H8KugLz4HSxot1aCx9Z0TB0vo5I=" pdftag="" Order="_x0031_" artifact="_x0031_" validate="no"/>
  <Shape xmlns="" ID="6wBHMzQ3WkhhtFxo+7JXWfLe6Uw=" pdftag="" artifact="_x0031_" validate="no" Order="_x0033_"/>
  <Shape xmlns="" ID="3df7hnXgKdlYU+/lvtTtLSRyEz4=" pdftag="" Order="_x0032_"/>
  <Shape xmlns="" ID="azgaQxBrNxa4fXy9z0Ph8gIz768=" pdftag="" Order="_x0031_" artifact="_x0031_" validate="no"/>
  <Shape xmlns="" ID="SoAl1DmgmkCZRnxG3rur6RRWeBM=" pdftag="" artifact="_x0031_" validate="no" Order="_x0033_"/>
  <Shape xmlns="" ID="dPPXfWqUt2oz31FJIc7ZIAuj4/o=" pdftag="" Order="_x0032_"/>
  <Shape xmlns="" ID="tO5u+nqiJXKyqt3ONgKC+mtG+Es=" pdftag="" Order="_x0031_"/>
  <Shape xmlns="" ID="tpOQ5HCm7WfJPMqZ3uHgSBIIJoA=" pdftag="" Order="_x0031_" artifact="_x0031_" validate="no"/>
  <Shape xmlns="" ID="nT3M+WHR4l7sULfd/liKjxUiCkU=" pdftag="" Order="_x0032_" artifact="_x0031_" validate="no"/>
  <Shape xmlns="" ID="zZvbWBWt8Sja38LXkGELDa25T9s=" pdftag="" Order="_x0033_" artifact="_x0031_" validate="no"/>
  <Shape xmlns="" ID="YL/jN0k3ABgwZ8BQ9iaA5jOffXo=" pdftag="" Order="_x0035_"/>
  <Shape xmlns="" ID="4IszVhb+cRnWIhtSDEJyFlRQVHo=" pdftag="" artifact="_x0031_" validate="no" Order="_x0034_"/>
  <Shape xmlns="" ID="ZzKjo/2wuApD8fxD+mK/PX2qX2Q=" pdftag="" artifact="_x0031_" validate="no" Order="_x0036_"/>
  <Shape xmlns="" ID="c/Ps2u4YxooKZAVO1g/cpMrfSJE=" pdftag="" Order="_x0035_" artifact="_x0031_" validate="no"/>
  <Shape xmlns="" ID="BysHM3TJV37JOEPoUzO0sIUPUHs=" pdftag="" Order="_x0033_" artifact="_x0031_" validate="no"/>
  <Shape xmlns="" ID="HNc7OLelXXMp83cp6FafO6vdtBA=" pdftag="" Order="_x0034_" artifact="_x0031_" validate="no"/>
  <Shape xmlns="" ID="79LIAsIhlJSDPLjOIa5igyNoo+w=" pdftag="" Order="_x0032_" artifact="_x0031_" validate="no"/>
  <Shape xmlns="" ID="UJ73CuF5ygMPcacJpvU6DVhjlzs=" pdftag="" Order="_x0037_"/>
  <Shape xmlns="" ID="1TIPDqPRLUkEq3wt3vygu51ibY4=" pdftag="" Order="_x0031_" artifact="_x0031_" validate="no"/>
  <Shape xmlns="" ID="u37Vb18A/uMDl+VRHPAUWN2TiPM=" pdftag="" Order="_x0031_" artifact="_x0031_" validate="no"/>
  <Shape xmlns="" ID="/RHavkZB9NOJOW0mWkliksilFNY=" pdftag="" Order="_x0033_"/>
  <Shape xmlns="" ID="6yiZl/D8seR4JjtQuswN4VrlVHs=" pdftag="" artifact="_x0031_" validate="no" Order="_x0032_"/>
  <Shape xmlns="" ID="PBn9IfOI334xksOVXDpR+v54HB4=" pdftag="" Order="_x0032_"/>
  <Shape xmlns="" ID="aK31pvQSNFl7K3WuyijY+4XQm0g=" pdftag="" artifact="_x0031_" validate="no" Order="_x0031_"/>
  <Shape xmlns="" ID="au6cUImcKKHWsrT0bp6qeLievw0=" pdftag="" Order="_x0031_" artifact="_x0031_" validate="no"/>
  <Shape xmlns="" ID="vCLcXLeWU6HX2oee4drhPdGSz/M=" pdftag="" Order="_x0032_" artifact="_x0031_" validate="no"/>
  <Shape xmlns="" ID="J95r5wsXyocevwRIMODW1fFBsCY=" pdftag="" Order="_x0033_" artifact="_x0031_" validate="no"/>
  <Shape xmlns="" ID="iVt6vG/zTa4RVf+fbrKhPRD6V8E=" pdftag="" Order="_x0035_"/>
  <Shape xmlns="" ID="oQWvOS7yrVT94ctSzSXDK5l7+QE=" pdftag="" artifact="_x0031_" validate="no" Order="_x0034_"/>
  <Shape xmlns="" ID="0/NotbUDEhttOsZm1LcMj03mvLg=" pdftag="" Order="_x0031_" artifact="_x0031_" validate="no"/>
  <Shape xmlns="" ID="XPuvmSSZEaWVzOdsGq/19K2yhLs=" pdftag="" Order="_x0032_" artifact="_x0031_" validate="no"/>
  <Shape xmlns="" ID="p6bN+jTFZexCgbZPN8HnmfW6734=" pdftag="" Order="_x0033_" artifact="_x0031_" validate="no"/>
  <Shape xmlns="" ID="emeG9yQZXnndX0nel3shj9FGA1o=" pdftag="" Order="_x0035_"/>
  <Shape xmlns="" ID="Awk+GUQaSvA0sulBLSO76JMDxDg=" pdftag="" artifact="_x0031_" validate="no" Order="_x0034_"/>
  <Shape xmlns="" ID="XYSd1aou7LBQCbePh1K20y+osJU=" pdftag="" artifact="_x0031_" validate="no" Order="_x0032_"/>
  <Shape xmlns="" ID="uryj5W/r03sVh7zyDwweF5VtZAI=" pdftag="" Order="_x0031_"/>
  <Shape xmlns="" ID="g7cfATa1q/zW7voHH7PzDCOVJ2k=" pdftag="" Order="_x0033_"/>
  <Shape xmlns="" ID="eyErg3MzPAlfjNd++YNeDt3824g=" pdftag="" Order="_x0033_"/>
  <Shape xmlns="" ID="s04rRhfmWQaTg7+fGhFkrYEIdbY=" pdftag="" Order="_x0032_"/>
  <Shape xmlns="" ID="8Z9IhT4lCXJrabNe03wA+c+ARIw=" pdftag="" Order="_x0031_"/>
  <Shape xmlns="" ID="Lxl6bgdfNKIukFwq+i1W+1R7eS8=" pdftag="" Order="_x0034_"/>
  <Shape xmlns="" ID="IvmbdP4mkwH25ixlqkXACBA2bOA=" pdftag="" Order="_x0031_"/>
  <Shape xmlns="" ID="QNLYDXVx1L+gkqZ9BbK9ROk8nUU=" pdftag="" Order="_x0032_"/>
  <SubText xmlns="" ID="c5padY04Qo/p5POX4Byj7dtW0ds=" ActualText=""/>
  <Shape xmlns="" ID="h0tAZmY5m2wkW4oPW3VD7YxUWL8=" isBookmarkSet="no" Order="_x0031_" formula="no" inline="no" artifact="_x0031_" pdftag="_x005B_Artifact_x005D_" validate="no"/>
  <Shape xmlns="" ID="DbZaIXBtACpfHf/igmY3HcNd4tY=" pdftag="Figure" isBookmarkSet="no" artifact="_x0031_" validate="no" Order="_x0031_"/>
  <Shape xmlns="" ID="xCLYYxbRayu1sK87DHwK4LKuxro=" pdftag="" artifact="_x0031_" validate="no" Order="_x0031_"/>
  <Shape xmlns="" ID="QZfVvshyfi1HRhZBkffzTr9uJpo=" pdftag="" artifact="_x0031_" validate="no" Order="_x0033_"/>
  <Shape xmlns="" ID="qGgSnq8NMYBHwtIZTzvqWD6hTwk=" pdftag="" artifact="_x0031_" validate="no" Order="_x0031_"/>
  <Shape xmlns="" ID="hI8VhNUH/pezRQM3nThdbemCo08=" pdftag="" artifact="_x0031_" validate="no" Order="_x0033_"/>
  <Shape xmlns="" ID="yonhJJoqBmjqRbFBKxAQJxqgqK4=" pdftag="" artifact="_x0031_" validate="no" Order="_x0035_"/>
  <Shape xmlns="" ID="QGSxxdfmppr6xeGAroT6Fl9q4xY=" pdftag="" artifact="_x0031_" validate="no" Order="_x0031_"/>
  <Shape xmlns="" ID="EnLnWHgX5zHhPjEZYJzwtFQzluI=" pdftag="" artifact="_x0031_" validate="no" Order="_x0032_"/>
  <Shape xmlns="" ID="ceUTwHUfVh1ENOUkMZlJxujWFqs=" pdftag="" artifact="_x0031_" validate="no" Order="_x0033_"/>
  <Shape xmlns="" ID="exiP+PKuB86I2bBys1PPB3hoL2s=" pdftag="" artifact="_x0031_" validate="no" Order="_x0034_"/>
  <Shape xmlns="" ID="Ep+hdHvFFehw+79RF4QjCwFhoGw=" pdftag="" artifact="_x0031_" validate="no" Order="_x0031_"/>
  <Shape xmlns="" ID="8utQfbxTnTy2X3NRz4lv3GgWquQ=" pdftag="" artifact="_x0031_" validate="no" Order="_x0032_"/>
  <Shape xmlns="" ID="dtwhnybpMO+wPNifyZsgTfB+EwU=" pdftag="" artifact="_x0031_" validate="no" Order="_x0031_"/>
  <Shape xmlns="" ID="MPNOOxaOgcWxW2uFYdtV4mCvMYs=" pdftag="" artifact="_x0031_" validate="no" Order="_x0032_"/>
  <Shape xmlns="" ID="dkgFS1qQew6LzXLUuFyDSfipifQ=" pdftag="" artifact="_x0031_" validate="no" Order="_x0031_"/>
  <Shape xmlns="" ID="3/LCxQ4mwCRIyqVJRxbPTyRvhJI=" pdftag="" artifact="_x0031_" validate="no" Order="_x0032_"/>
  <Shape xmlns="" ID="yEjLnQDPqLyomcUH5uIQdA3EHnM=" pdftag="" artifact="_x0031_" validate="no" Order="_x0031_"/>
  <Shape xmlns="" ID="vsuDd+3hTP0TPx6H1TxpdmRjgZ4=" pdftag="" artifact="_x0031_" validate="no" Order="_x0031_"/>
  <Shape xmlns="" ID="L4o359N6tt1v7GnrSDyNmxVM8P8=" pdftag="" artifact="_x0031_" validate="no" Order="_x0032_"/>
  <Shape xmlns="" ID="SMUauTwePoto4zUBZXRq7220+Tw=" pdftag="" artifact="_x0031_" validate="no" Order="_x0033_"/>
  <Shape xmlns="" ID="7VUFpVeAi1s6pC7qVEejsSt2/Cs=" pdftag="" artifact="_x0031_" validate="no" Order="_x0031_"/>
  <Shape xmlns="" ID="465Y/I0dJQAh53MRX1r67R5mgbc=" pdftag="" artifact="_x0031_" validate="no" Order="_x0032_"/>
  <Shape xmlns="" ID="iKLnCWpgWKI/CvIzCfRyFpUkDi8=" pdftag="" artifact="_x0031_" validate="no" Order="_x0034_"/>
  <Shape xmlns="" ID="Cvv1VT7FHlg3pEn2S9mI3x4bC3g=" pdftag="" artifact="_x0031_" validate="no" Order="_x0033_"/>
  <Shape xmlns="" ID="U0aElbRjorJ+DDCI05FAOSO+ncI=" pdftag="" artifact="_x0031_" validate="no" Order="_x0035_"/>
  <Shape xmlns="" ID="srsYumJLTpvzB9MpV4MIcvxht8M=" pdftag="" artifact="_x0031_" validate="no" Order="_x0031_"/>
  <Shape xmlns="" ID="8jzmbKW8Va5oxpGD9dPhU1qq3Y8=" pdftag="" artifact="_x0031_" validate="no" Order="_x0031_"/>
  <Shape xmlns="" ID="De4dZ5UDiTVKVM0qyoBdnsTBqtA=" pdftag="" artifact="_x0031_" validate="no" Order="_x0032_"/>
  <Shape xmlns="" ID="T2BSFmsELzcVpCEcdlsPRxrOrzY=" pdftag="" artifact="_x0031_" validate="no" Order="_x0033_"/>
  <Shape xmlns="" ID="EWDstv6+bEGT+A0gu8DkiYE19dE=" pdftag="" artifact="_x0031_" validate="no" Order="_x0031_"/>
  <Shape xmlns="" ID="7NEabCNiu5QwNcxKLM15Vh/rQBc=" pdftag="" artifact="_x0031_" validate="no" Order="_x0032_"/>
  <Shape xmlns="" ID="AJeRa/vxRWMIAhV2IWKpR8RnYcE=" pdftag="" artifact="_x0031_" validate="no" Order="_x0033_"/>
  <SubText xmlns="" ID="h0tAZmY5m2wkW4oPW3VD7YxUWL8=" ActualText=""/>
  <Shape xmlns="" ID="x/Ma+/X3CdFwlgzI8uc+IA2a5mE=" pdftag="" artifact="_x0031_" validate="no" formula="no" inline="no" Order="_x0031_"/>
  <Shape xmlns="" ID="+fY+FsICFzQJtCqj5XpxkFTCntk=" pdftag="" artifact="_x0031_" validate="no" Order="_x0032_"/>
  <Shape xmlns="" ID="c9R9QJCWQ/nQBKe2PdecNXLPUAY=" pdftag="" Order="_x0033_"/>
  <Shape xmlns="" ID="i5ws9SSIwXmqzSYwwZMOnzeVlow=" pdftag="" artifact="_x0031_" validate="no" Order="_x0034_"/>
  <Shape xmlns="" ID="hkzXP551kX94e+zK9CBN/lddVF4=" pdftag="" artifact="_x0031_" validate="no" Order="_x0036_"/>
  <Shape xmlns="" ID="uwHNv/hK676BKnblOCN1/3Pr1lM=" pdftag="" Order="_x0037_"/>
</PAW>
</file>

<file path=customXml/item2.xml><?xml version="1.0" encoding="utf-8"?>
<ct:contentTypeSchema xmlns:ct="http://schemas.microsoft.com/office/2006/metadata/contentType" xmlns:ma="http://schemas.microsoft.com/office/2006/metadata/properties/metaAttributes" ct:_="" ma:_="" ma:contentTypeName="Document" ma:contentTypeID="0x0101004D208C8AE3584848A8D26F79479349EC" ma:contentTypeVersion="12" ma:contentTypeDescription="Create a new document." ma:contentTypeScope="" ma:versionID="ccb0ae390b33e32e3feca3d86c67e32c">
  <xsd:schema xmlns:xsd="http://www.w3.org/2001/XMLSchema" xmlns:xs="http://www.w3.org/2001/XMLSchema" xmlns:p="http://schemas.microsoft.com/office/2006/metadata/properties" xmlns:ns2="8a6e27b6-3b30-4895-a4fc-7172023d763e" xmlns:ns3="8d2c1b80-c67e-47aa-932c-0090cde62fd8" xmlns:ns4="b9f8e4f9-63ae-441f-b00b-e601199620d9" targetNamespace="http://schemas.microsoft.com/office/2006/metadata/properties" ma:root="true" ma:fieldsID="ae2cbfb4268cc06d1f5e1b9bbbafd889" ns2:_="" ns3:_="" ns4:_="">
    <xsd:import namespace="8a6e27b6-3b30-4895-a4fc-7172023d763e"/>
    <xsd:import namespace="8d2c1b80-c67e-47aa-932c-0090cde62fd8"/>
    <xsd:import namespace="b9f8e4f9-63ae-441f-b00b-e60119962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4:MediaServiceAutoTags" minOccurs="0"/>
                <xsd:element ref="ns4:MediaServiceGenerationTime" minOccurs="0"/>
                <xsd:element ref="ns4:MediaServiceEventHashCode" minOccurs="0"/>
                <xsd:element ref="ns4:MediaServiceOCR" minOccurs="0"/>
                <xsd:element ref="ns2:Contrac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e27b6-3b30-4895-a4fc-7172023d763e"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Contract" ma:index="15" nillable="true" ma:displayName="Contract" ma:format="Dropdown" ma:internalName="Contract" ma:readOnly="false">
      <xsd:simpleType>
        <xsd:union memberTypes="dms:Text">
          <xsd:simpleType>
            <xsd:restriction base="dms:Choice">
              <xsd:enumeration value="Current"/>
              <xsd:enumeration value="Completed"/>
            </xsd:restriction>
          </xsd:simpleType>
        </xsd:un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2c1b80-c67e-47aa-932c-0090cde62fd8" elementFormDefault="qualified">
    <xsd:import namespace="http://schemas.microsoft.com/office/2006/documentManagement/types"/>
    <xsd:import namespace="http://schemas.microsoft.com/office/infopath/2007/PartnerControls"/>
    <xsd:element name="SharedWithUsers" ma:index="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f8e4f9-63ae-441f-b00b-e601199620d9" elementFormDefault="qualified">
    <xsd:import namespace="http://schemas.microsoft.com/office/2006/documentManagement/types"/>
    <xsd:import namespace="http://schemas.microsoft.com/office/infopath/2007/PartnerControls"/>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tract xmlns="8a6e27b6-3b30-4895-a4fc-7172023d763e" xsi:nil="true"/>
    <SharedWithUsers xmlns="8d2c1b80-c67e-47aa-932c-0090cde62fd8">
      <UserInfo>
        <DisplayName>Sullivan, Gretchen</DisplayName>
        <AccountId>37</AccountId>
        <AccountType/>
      </UserInfo>
      <UserInfo>
        <DisplayName>Iowa Realignment Members</DisplayName>
        <AccountId>833</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DE9E3C-D54D-447D-BADB-EC31FEAA8F63}">
  <ds:schemaRefs>
    <ds:schemaRef ds:uri=""/>
    <ds:schemaRef ds:uri="http://www.net-centric.com/PAWPP"/>
  </ds:schemaRefs>
</ds:datastoreItem>
</file>

<file path=customXml/itemProps2.xml><?xml version="1.0" encoding="utf-8"?>
<ds:datastoreItem xmlns:ds="http://schemas.openxmlformats.org/officeDocument/2006/customXml" ds:itemID="{B58E858B-A478-427E-94B6-DE26CFF7FFEF}">
  <ds:schemaRefs>
    <ds:schemaRef ds:uri="8a6e27b6-3b30-4895-a4fc-7172023d763e"/>
    <ds:schemaRef ds:uri="8d2c1b80-c67e-47aa-932c-0090cde62fd8"/>
    <ds:schemaRef ds:uri="b9f8e4f9-63ae-441f-b00b-e60119962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0B9C8B-864C-4ADB-A34E-73C58142ED8A}">
  <ds:schemaRefs>
    <ds:schemaRef ds:uri="http://www.w3.org/XML/1998/namespace"/>
    <ds:schemaRef ds:uri="http://schemas.openxmlformats.org/package/2006/metadata/core-properties"/>
    <ds:schemaRef ds:uri="b9f8e4f9-63ae-441f-b00b-e601199620d9"/>
    <ds:schemaRef ds:uri="8a6e27b6-3b30-4895-a4fc-7172023d763e"/>
    <ds:schemaRef ds:uri="8d2c1b80-c67e-47aa-932c-0090cde62fd8"/>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16B9F3DC-AA66-4690-8684-2CA3181D9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1127</TotalTime>
  <Words>3036</Words>
  <Application>Microsoft Macintosh PowerPoint</Application>
  <PresentationFormat>Widescreen</PresentationFormat>
  <Paragraphs>391</Paragraphs>
  <Slides>50</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Wingdings 3</vt:lpstr>
      <vt:lpstr>Gill Sans MT</vt:lpstr>
      <vt:lpstr>Calibri</vt:lpstr>
      <vt:lpstr>Wingdings</vt:lpstr>
      <vt:lpstr>Segoe UI</vt:lpstr>
      <vt:lpstr>Arial</vt:lpstr>
      <vt:lpstr>Office Theme</vt:lpstr>
      <vt:lpstr>1_Office Theme</vt:lpstr>
      <vt:lpstr>2_Office Theme</vt:lpstr>
      <vt:lpstr>One-Stop Center Certification: Standards, Process Guidance, and Supporting Tools Discussion</vt:lpstr>
      <vt:lpstr>Welcome!</vt:lpstr>
      <vt:lpstr>Welcome!</vt:lpstr>
      <vt:lpstr>Objectives</vt:lpstr>
      <vt:lpstr>Our Agenda</vt:lpstr>
      <vt:lpstr>Engaging with Us on Slido</vt:lpstr>
      <vt:lpstr>One-Stop Certification Background</vt:lpstr>
      <vt:lpstr>One-Stop Center Certification Goals</vt:lpstr>
      <vt:lpstr>Certification Process Roles and Responsibilities</vt:lpstr>
      <vt:lpstr>Definitions and Types of Centers</vt:lpstr>
      <vt:lpstr>Certification System Development Team Composition</vt:lpstr>
      <vt:lpstr>Roadmap</vt:lpstr>
      <vt:lpstr>Physical and Programmatic Accessibility Certification Standards</vt:lpstr>
      <vt:lpstr>Effectiveness Certification Standards</vt:lpstr>
      <vt:lpstr>Continuous Improvement Certification Standards</vt:lpstr>
      <vt:lpstr>Example – Effectiveness Standards and Indicators</vt:lpstr>
      <vt:lpstr>Vision &amp; Context for One-Stop Center Certification</vt:lpstr>
      <vt:lpstr>Iowa WIOA Core Partner Working Group</vt:lpstr>
      <vt:lpstr>One-Stop Certification Process Guidance &amp; Supporting Tools</vt:lpstr>
      <vt:lpstr>One-Stop Certification Action Plan Questions</vt:lpstr>
      <vt:lpstr>Considerations: Roles &amp; Responsibilities</vt:lpstr>
      <vt:lpstr>What are the Types of One-Stop Centers?</vt:lpstr>
      <vt:lpstr>Considerations: Number and One-Stop Center Types</vt:lpstr>
      <vt:lpstr>Parts of One-Stop Certification Process</vt:lpstr>
      <vt:lpstr>Considerations: Timeline for Completion</vt:lpstr>
      <vt:lpstr>One-Stop Certification Indicator Resource List</vt:lpstr>
      <vt:lpstr>Self-Assessment Teams</vt:lpstr>
      <vt:lpstr>Self-Assessment Tool</vt:lpstr>
      <vt:lpstr>Evaluation Teams</vt:lpstr>
      <vt:lpstr>Evaluation Tool</vt:lpstr>
      <vt:lpstr>Evaluator Summary Form</vt:lpstr>
      <vt:lpstr>Considerations: Team Members</vt:lpstr>
      <vt:lpstr>Certification Types - Full</vt:lpstr>
      <vt:lpstr>Certification Types - Provisional</vt:lpstr>
      <vt:lpstr>Certification Types – Not Certified</vt:lpstr>
      <vt:lpstr>New &amp; Relocating Centers</vt:lpstr>
      <vt:lpstr>Considerations: Contingencies</vt:lpstr>
      <vt:lpstr>What is the Scoring Approach?</vt:lpstr>
      <vt:lpstr>Scoring Requirements by Category</vt:lpstr>
      <vt:lpstr>Certification outcomes</vt:lpstr>
      <vt:lpstr>Evaluation Team Summary Form</vt:lpstr>
      <vt:lpstr>What is the timeline for the Certification Process?</vt:lpstr>
      <vt:lpstr>Questions &amp; Discussion</vt:lpstr>
      <vt:lpstr>Rank your comfort level with the following components of the one-stop certification process? (1 = most comfortable to 5 = least comfortable)  Go to slido.com and enter code #3029982</vt:lpstr>
      <vt:lpstr>What opportunities might there be for local area collaboration to complete the certification process?  Go to slido.com and enter code #3029982</vt:lpstr>
      <vt:lpstr>What additional information or support would be helpful?  Go to slido.com and enter code #3029982</vt:lpstr>
      <vt:lpstr>Next Steps</vt:lpstr>
      <vt:lpstr>Next Steps</vt:lpstr>
      <vt:lpstr>IWD Contact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Staker, Aaron [IWD]</cp:lastModifiedBy>
  <cp:revision>20</cp:revision>
  <dcterms:created xsi:type="dcterms:W3CDTF">2019-06-27T13:48:43Z</dcterms:created>
  <dcterms:modified xsi:type="dcterms:W3CDTF">2022-06-20T16:35:50Z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0x0101004D208C8AE3584848A8D26F79479349EC</vt:lpwstr>
  </property>
</Properties>
</file>