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5"/>
  </p:sldMasterIdLst>
  <p:notesMasterIdLst>
    <p:notesMasterId r:id="rId53"/>
  </p:notesMasterIdLst>
  <p:sldIdLst>
    <p:sldId id="259" r:id="rId6"/>
    <p:sldId id="1428" r:id="rId7"/>
    <p:sldId id="1433" r:id="rId8"/>
    <p:sldId id="271" r:id="rId9"/>
    <p:sldId id="272" r:id="rId10"/>
    <p:sldId id="1429" r:id="rId11"/>
    <p:sldId id="1430" r:id="rId12"/>
    <p:sldId id="1392" r:id="rId13"/>
    <p:sldId id="312" r:id="rId14"/>
    <p:sldId id="256" r:id="rId15"/>
    <p:sldId id="260" r:id="rId16"/>
    <p:sldId id="285" r:id="rId17"/>
    <p:sldId id="1434" r:id="rId18"/>
    <p:sldId id="446" r:id="rId19"/>
    <p:sldId id="287" r:id="rId20"/>
    <p:sldId id="343" r:id="rId21"/>
    <p:sldId id="445" r:id="rId22"/>
    <p:sldId id="1388" r:id="rId23"/>
    <p:sldId id="1393" r:id="rId24"/>
    <p:sldId id="1394" r:id="rId25"/>
    <p:sldId id="1395" r:id="rId26"/>
    <p:sldId id="1396" r:id="rId27"/>
    <p:sldId id="1398" r:id="rId28"/>
    <p:sldId id="1397" r:id="rId29"/>
    <p:sldId id="1431" r:id="rId30"/>
    <p:sldId id="284" r:id="rId31"/>
    <p:sldId id="1390" r:id="rId32"/>
    <p:sldId id="1399" r:id="rId33"/>
    <p:sldId id="374" r:id="rId34"/>
    <p:sldId id="1400" r:id="rId35"/>
    <p:sldId id="1401" r:id="rId36"/>
    <p:sldId id="1402" r:id="rId37"/>
    <p:sldId id="1403" r:id="rId38"/>
    <p:sldId id="1405" r:id="rId39"/>
    <p:sldId id="1404" r:id="rId40"/>
    <p:sldId id="1406" r:id="rId41"/>
    <p:sldId id="1432" r:id="rId42"/>
    <p:sldId id="277" r:id="rId43"/>
    <p:sldId id="1389" r:id="rId44"/>
    <p:sldId id="370" r:id="rId45"/>
    <p:sldId id="279" r:id="rId46"/>
    <p:sldId id="280" r:id="rId47"/>
    <p:sldId id="281" r:id="rId48"/>
    <p:sldId id="283" r:id="rId49"/>
    <p:sldId id="282" r:id="rId50"/>
    <p:sldId id="267" r:id="rId51"/>
    <p:sldId id="274" r:id="rId52"/>
  </p:sldIdLst>
  <p:sldSz cx="12192000" cy="6858000"/>
  <p:notesSz cx="6858000" cy="9144000"/>
  <p:embeddedFontLs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Wingdings 3" panose="05040102010807070707" pitchFamily="18" charset="2"/>
      <p:regular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nn Bajorek" initials="LB" lastIdx="6" clrIdx="0">
    <p:extLst>
      <p:ext uri="{19B8F6BF-5375-455C-9EA6-DF929625EA0E}">
        <p15:presenceInfo xmlns:p15="http://schemas.microsoft.com/office/powerpoint/2012/main" userId="S::lbajorek@mahernet.com::266ab732-9b46-43ff-b8f4-4ad6b5cf1cc6" providerId="AD"/>
      </p:ext>
    </p:extLst>
  </p:cmAuthor>
  <p:cmAuthor id="2" name="Lori Collins" initials="LC" lastIdx="3" clrIdx="1">
    <p:extLst>
      <p:ext uri="{19B8F6BF-5375-455C-9EA6-DF929625EA0E}">
        <p15:presenceInfo xmlns:p15="http://schemas.microsoft.com/office/powerpoint/2012/main" userId="S::lcollins@mahernet.com::500a1ec7-b2bd-4582-bcd1-4e783972a2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B5B6"/>
    <a:srgbClr val="0F6A6B"/>
    <a:srgbClr val="9DADB5"/>
    <a:srgbClr val="114257"/>
    <a:srgbClr val="5F6862"/>
    <a:srgbClr val="00162E"/>
    <a:srgbClr val="535355"/>
    <a:srgbClr val="B44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5F34C-8186-484F-A77A-E2632E7CF62C}" v="19" dt="2021-03-06T16:59:18.1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5" autoAdjust="0"/>
    <p:restoredTop sz="49877" autoAdjust="0"/>
  </p:normalViewPr>
  <p:slideViewPr>
    <p:cSldViewPr snapToGrid="0">
      <p:cViewPr varScale="1">
        <p:scale>
          <a:sx n="46" d="100"/>
          <a:sy n="46" d="100"/>
        </p:scale>
        <p:origin x="1896" y="48"/>
      </p:cViewPr>
      <p:guideLst/>
    </p:cSldViewPr>
  </p:slideViewPr>
  <p:outlineViewPr>
    <p:cViewPr>
      <p:scale>
        <a:sx n="33" d="100"/>
        <a:sy n="33" d="100"/>
      </p:scale>
      <p:origin x="0" y="-266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43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2.fntdata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font" Target="fonts/font1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font" Target="fonts/font5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4.fntdata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3.fntdata"/><Relationship Id="rId64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Collins" userId="500a1ec7-b2bd-4582-bcd1-4e783972a2e9" providerId="ADAL" clId="{6F65F34C-8186-484F-A77A-E2632E7CF62C}"/>
    <pc:docChg chg="undo custSel modSld sldOrd">
      <pc:chgData name="Lori Collins" userId="500a1ec7-b2bd-4582-bcd1-4e783972a2e9" providerId="ADAL" clId="{6F65F34C-8186-484F-A77A-E2632E7CF62C}" dt="2021-03-06T17:00:07.332" v="6718" actId="1589"/>
      <pc:docMkLst>
        <pc:docMk/>
      </pc:docMkLst>
      <pc:sldChg chg="modNotesTx">
        <pc:chgData name="Lori Collins" userId="500a1ec7-b2bd-4582-bcd1-4e783972a2e9" providerId="ADAL" clId="{6F65F34C-8186-484F-A77A-E2632E7CF62C}" dt="2021-03-05T01:32:53.743" v="1663" actId="20577"/>
        <pc:sldMkLst>
          <pc:docMk/>
          <pc:sldMk cId="2694658496" sldId="256"/>
        </pc:sldMkLst>
      </pc:sldChg>
      <pc:sldChg chg="modNotesTx">
        <pc:chgData name="Lori Collins" userId="500a1ec7-b2bd-4582-bcd1-4e783972a2e9" providerId="ADAL" clId="{6F65F34C-8186-484F-A77A-E2632E7CF62C}" dt="2021-03-06T16:43:29.627" v="5781" actId="20577"/>
        <pc:sldMkLst>
          <pc:docMk/>
          <pc:sldMk cId="2143725302" sldId="277"/>
        </pc:sldMkLst>
      </pc:sldChg>
      <pc:sldChg chg="modNotesTx">
        <pc:chgData name="Lori Collins" userId="500a1ec7-b2bd-4582-bcd1-4e783972a2e9" providerId="ADAL" clId="{6F65F34C-8186-484F-A77A-E2632E7CF62C}" dt="2021-03-06T16:49:30.308" v="6714" actId="20577"/>
        <pc:sldMkLst>
          <pc:docMk/>
          <pc:sldMk cId="915479108" sldId="281"/>
        </pc:sldMkLst>
      </pc:sldChg>
      <pc:sldChg chg="addCm modCm">
        <pc:chgData name="Lori Collins" userId="500a1ec7-b2bd-4582-bcd1-4e783972a2e9" providerId="ADAL" clId="{6F65F34C-8186-484F-A77A-E2632E7CF62C}" dt="2021-03-06T17:00:07.332" v="6718" actId="1589"/>
        <pc:sldMkLst>
          <pc:docMk/>
          <pc:sldMk cId="3148986131" sldId="283"/>
        </pc:sldMkLst>
      </pc:sldChg>
      <pc:sldChg chg="modNotesTx">
        <pc:chgData name="Lori Collins" userId="500a1ec7-b2bd-4582-bcd1-4e783972a2e9" providerId="ADAL" clId="{6F65F34C-8186-484F-A77A-E2632E7CF62C}" dt="2021-03-05T02:37:00.436" v="3385"/>
        <pc:sldMkLst>
          <pc:docMk/>
          <pc:sldMk cId="2037567986" sldId="284"/>
        </pc:sldMkLst>
      </pc:sldChg>
      <pc:sldChg chg="modNotesTx">
        <pc:chgData name="Lori Collins" userId="500a1ec7-b2bd-4582-bcd1-4e783972a2e9" providerId="ADAL" clId="{6F65F34C-8186-484F-A77A-E2632E7CF62C}" dt="2021-03-05T01:33:45.272" v="1666" actId="6549"/>
        <pc:sldMkLst>
          <pc:docMk/>
          <pc:sldMk cId="2208593402" sldId="285"/>
        </pc:sldMkLst>
      </pc:sldChg>
      <pc:sldChg chg="modNotesTx">
        <pc:chgData name="Lori Collins" userId="500a1ec7-b2bd-4582-bcd1-4e783972a2e9" providerId="ADAL" clId="{6F65F34C-8186-484F-A77A-E2632E7CF62C}" dt="2021-03-05T01:41:56.190" v="1668"/>
        <pc:sldMkLst>
          <pc:docMk/>
          <pc:sldMk cId="2939852727" sldId="287"/>
        </pc:sldMkLst>
      </pc:sldChg>
      <pc:sldChg chg="modSp mod modNotesTx">
        <pc:chgData name="Lori Collins" userId="500a1ec7-b2bd-4582-bcd1-4e783972a2e9" providerId="ADAL" clId="{6F65F34C-8186-484F-A77A-E2632E7CF62C}" dt="2021-03-05T01:30:45.949" v="1164" actId="20577"/>
        <pc:sldMkLst>
          <pc:docMk/>
          <pc:sldMk cId="918449902" sldId="312"/>
        </pc:sldMkLst>
        <pc:spChg chg="mod">
          <ac:chgData name="Lori Collins" userId="500a1ec7-b2bd-4582-bcd1-4e783972a2e9" providerId="ADAL" clId="{6F65F34C-8186-484F-A77A-E2632E7CF62C}" dt="2021-03-05T01:27:06.666" v="235" actId="20577"/>
          <ac:spMkLst>
            <pc:docMk/>
            <pc:sldMk cId="918449902" sldId="312"/>
            <ac:spMk id="4" creationId="{80DBBC5D-093A-4A6F-9799-34EEBB494D5E}"/>
          </ac:spMkLst>
        </pc:spChg>
      </pc:sldChg>
      <pc:sldChg chg="modSp mod modNotesTx">
        <pc:chgData name="Lori Collins" userId="500a1ec7-b2bd-4582-bcd1-4e783972a2e9" providerId="ADAL" clId="{6F65F34C-8186-484F-A77A-E2632E7CF62C}" dt="2021-03-06T16:16:11.588" v="3665"/>
        <pc:sldMkLst>
          <pc:docMk/>
          <pc:sldMk cId="2749392617" sldId="374"/>
        </pc:sldMkLst>
        <pc:spChg chg="mod">
          <ac:chgData name="Lori Collins" userId="500a1ec7-b2bd-4582-bcd1-4e783972a2e9" providerId="ADAL" clId="{6F65F34C-8186-484F-A77A-E2632E7CF62C}" dt="2021-03-05T02:38:54.160" v="3664" actId="6549"/>
          <ac:spMkLst>
            <pc:docMk/>
            <pc:sldMk cId="2749392617" sldId="374"/>
            <ac:spMk id="3" creationId="{417F80E8-F779-4012-84A9-459F32122C44}"/>
          </ac:spMkLst>
        </pc:spChg>
      </pc:sldChg>
      <pc:sldChg chg="modNotesTx">
        <pc:chgData name="Lori Collins" userId="500a1ec7-b2bd-4582-bcd1-4e783972a2e9" providerId="ADAL" clId="{6F65F34C-8186-484F-A77A-E2632E7CF62C}" dt="2021-03-05T01:42:28.894" v="1751" actId="20577"/>
        <pc:sldMkLst>
          <pc:docMk/>
          <pc:sldMk cId="447770714" sldId="445"/>
        </pc:sldMkLst>
      </pc:sldChg>
      <pc:sldChg chg="modNotesTx">
        <pc:chgData name="Lori Collins" userId="500a1ec7-b2bd-4582-bcd1-4e783972a2e9" providerId="ADAL" clId="{6F65F34C-8186-484F-A77A-E2632E7CF62C}" dt="2021-03-05T01:41:39.454" v="1667"/>
        <pc:sldMkLst>
          <pc:docMk/>
          <pc:sldMk cId="2490777854" sldId="446"/>
        </pc:sldMkLst>
      </pc:sldChg>
      <pc:sldChg chg="modNotesTx">
        <pc:chgData name="Lori Collins" userId="500a1ec7-b2bd-4582-bcd1-4e783972a2e9" providerId="ADAL" clId="{6F65F34C-8186-484F-A77A-E2632E7CF62C}" dt="2021-03-05T01:43:35.805" v="1815" actId="20577"/>
        <pc:sldMkLst>
          <pc:docMk/>
          <pc:sldMk cId="2364851438" sldId="1388"/>
        </pc:sldMkLst>
      </pc:sldChg>
      <pc:sldChg chg="modNotesTx">
        <pc:chgData name="Lori Collins" userId="500a1ec7-b2bd-4582-bcd1-4e783972a2e9" providerId="ADAL" clId="{6F65F34C-8186-484F-A77A-E2632E7CF62C}" dt="2021-03-06T16:43:07.526" v="5721" actId="20577"/>
        <pc:sldMkLst>
          <pc:docMk/>
          <pc:sldMk cId="1310567151" sldId="1389"/>
        </pc:sldMkLst>
      </pc:sldChg>
      <pc:sldChg chg="modSp modNotesTx">
        <pc:chgData name="Lori Collins" userId="500a1ec7-b2bd-4582-bcd1-4e783972a2e9" providerId="ADAL" clId="{6F65F34C-8186-484F-A77A-E2632E7CF62C}" dt="2021-03-05T02:38:39.892" v="3663" actId="20577"/>
        <pc:sldMkLst>
          <pc:docMk/>
          <pc:sldMk cId="4259101501" sldId="1390"/>
        </pc:sldMkLst>
        <pc:graphicFrameChg chg="mod">
          <ac:chgData name="Lori Collins" userId="500a1ec7-b2bd-4582-bcd1-4e783972a2e9" providerId="ADAL" clId="{6F65F34C-8186-484F-A77A-E2632E7CF62C}" dt="2021-03-05T02:37:49.118" v="3500" actId="20577"/>
          <ac:graphicFrameMkLst>
            <pc:docMk/>
            <pc:sldMk cId="4259101501" sldId="1390"/>
            <ac:graphicFrameMk id="5" creationId="{CE0DC43F-0854-4964-B09B-12664F9A1708}"/>
          </ac:graphicFrameMkLst>
        </pc:graphicFrameChg>
      </pc:sldChg>
      <pc:sldChg chg="modNotesTx">
        <pc:chgData name="Lori Collins" userId="500a1ec7-b2bd-4582-bcd1-4e783972a2e9" providerId="ADAL" clId="{6F65F34C-8186-484F-A77A-E2632E7CF62C}" dt="2021-03-05T01:26:50.091" v="231" actId="20577"/>
        <pc:sldMkLst>
          <pc:docMk/>
          <pc:sldMk cId="824777939" sldId="1392"/>
        </pc:sldMkLst>
      </pc:sldChg>
      <pc:sldChg chg="modNotesTx">
        <pc:chgData name="Lori Collins" userId="500a1ec7-b2bd-4582-bcd1-4e783972a2e9" providerId="ADAL" clId="{6F65F34C-8186-484F-A77A-E2632E7CF62C}" dt="2021-03-05T01:44:37.925" v="1921" actId="20577"/>
        <pc:sldMkLst>
          <pc:docMk/>
          <pc:sldMk cId="4043230977" sldId="1393"/>
        </pc:sldMkLst>
      </pc:sldChg>
      <pc:sldChg chg="modNotesTx">
        <pc:chgData name="Lori Collins" userId="500a1ec7-b2bd-4582-bcd1-4e783972a2e9" providerId="ADAL" clId="{6F65F34C-8186-484F-A77A-E2632E7CF62C}" dt="2021-03-05T01:44:45.617" v="1922"/>
        <pc:sldMkLst>
          <pc:docMk/>
          <pc:sldMk cId="103810188" sldId="1394"/>
        </pc:sldMkLst>
      </pc:sldChg>
      <pc:sldChg chg="modNotesTx">
        <pc:chgData name="Lori Collins" userId="500a1ec7-b2bd-4582-bcd1-4e783972a2e9" providerId="ADAL" clId="{6F65F34C-8186-484F-A77A-E2632E7CF62C}" dt="2021-03-05T01:45:29.077" v="1993" actId="20577"/>
        <pc:sldMkLst>
          <pc:docMk/>
          <pc:sldMk cId="1809682101" sldId="1395"/>
        </pc:sldMkLst>
      </pc:sldChg>
      <pc:sldChg chg="modNotesTx">
        <pc:chgData name="Lori Collins" userId="500a1ec7-b2bd-4582-bcd1-4e783972a2e9" providerId="ADAL" clId="{6F65F34C-8186-484F-A77A-E2632E7CF62C}" dt="2021-03-05T01:45:34.101" v="1994"/>
        <pc:sldMkLst>
          <pc:docMk/>
          <pc:sldMk cId="1010993641" sldId="1396"/>
        </pc:sldMkLst>
      </pc:sldChg>
      <pc:sldChg chg="modNotesTx">
        <pc:chgData name="Lori Collins" userId="500a1ec7-b2bd-4582-bcd1-4e783972a2e9" providerId="ADAL" clId="{6F65F34C-8186-484F-A77A-E2632E7CF62C}" dt="2021-03-05T02:35:25.830" v="3168" actId="20577"/>
        <pc:sldMkLst>
          <pc:docMk/>
          <pc:sldMk cId="3559386461" sldId="1397"/>
        </pc:sldMkLst>
      </pc:sldChg>
      <pc:sldChg chg="modNotesTx">
        <pc:chgData name="Lori Collins" userId="500a1ec7-b2bd-4582-bcd1-4e783972a2e9" providerId="ADAL" clId="{6F65F34C-8186-484F-A77A-E2632E7CF62C}" dt="2021-03-05T02:26:52.615" v="2858" actId="20577"/>
        <pc:sldMkLst>
          <pc:docMk/>
          <pc:sldMk cId="2041250585" sldId="1398"/>
        </pc:sldMkLst>
      </pc:sldChg>
      <pc:sldChg chg="modNotesTx">
        <pc:chgData name="Lori Collins" userId="500a1ec7-b2bd-4582-bcd1-4e783972a2e9" providerId="ADAL" clId="{6F65F34C-8186-484F-A77A-E2632E7CF62C}" dt="2021-03-06T16:45:59.537" v="5907" actId="20577"/>
        <pc:sldMkLst>
          <pc:docMk/>
          <pc:sldMk cId="318607381" sldId="1399"/>
        </pc:sldMkLst>
      </pc:sldChg>
      <pc:sldChg chg="modNotesTx">
        <pc:chgData name="Lori Collins" userId="500a1ec7-b2bd-4582-bcd1-4e783972a2e9" providerId="ADAL" clId="{6F65F34C-8186-484F-A77A-E2632E7CF62C}" dt="2021-03-06T16:18:17.471" v="3911" actId="20577"/>
        <pc:sldMkLst>
          <pc:docMk/>
          <pc:sldMk cId="2709011292" sldId="1400"/>
        </pc:sldMkLst>
      </pc:sldChg>
      <pc:sldChg chg="modNotesTx">
        <pc:chgData name="Lori Collins" userId="500a1ec7-b2bd-4582-bcd1-4e783972a2e9" providerId="ADAL" clId="{6F65F34C-8186-484F-A77A-E2632E7CF62C}" dt="2021-03-06T16:20:14.256" v="3957" actId="20577"/>
        <pc:sldMkLst>
          <pc:docMk/>
          <pc:sldMk cId="3469318922" sldId="1401"/>
        </pc:sldMkLst>
      </pc:sldChg>
      <pc:sldChg chg="modNotesTx">
        <pc:chgData name="Lori Collins" userId="500a1ec7-b2bd-4582-bcd1-4e783972a2e9" providerId="ADAL" clId="{6F65F34C-8186-484F-A77A-E2632E7CF62C}" dt="2021-03-06T16:32:24.032" v="4060" actId="20577"/>
        <pc:sldMkLst>
          <pc:docMk/>
          <pc:sldMk cId="2723211855" sldId="1402"/>
        </pc:sldMkLst>
      </pc:sldChg>
      <pc:sldChg chg="modNotesTx">
        <pc:chgData name="Lori Collins" userId="500a1ec7-b2bd-4582-bcd1-4e783972a2e9" providerId="ADAL" clId="{6F65F34C-8186-484F-A77A-E2632E7CF62C}" dt="2021-03-06T16:49:02.869" v="6630" actId="20577"/>
        <pc:sldMkLst>
          <pc:docMk/>
          <pc:sldMk cId="3940498198" sldId="1403"/>
        </pc:sldMkLst>
      </pc:sldChg>
      <pc:sldChg chg="modNotesTx">
        <pc:chgData name="Lori Collins" userId="500a1ec7-b2bd-4582-bcd1-4e783972a2e9" providerId="ADAL" clId="{6F65F34C-8186-484F-A77A-E2632E7CF62C}" dt="2021-03-06T16:47:21.614" v="6294" actId="20577"/>
        <pc:sldMkLst>
          <pc:docMk/>
          <pc:sldMk cId="714048372" sldId="1404"/>
        </pc:sldMkLst>
      </pc:sldChg>
      <pc:sldChg chg="ord modNotesTx">
        <pc:chgData name="Lori Collins" userId="500a1ec7-b2bd-4582-bcd1-4e783972a2e9" providerId="ADAL" clId="{6F65F34C-8186-484F-A77A-E2632E7CF62C}" dt="2021-03-06T16:40:42.500" v="5499" actId="5793"/>
        <pc:sldMkLst>
          <pc:docMk/>
          <pc:sldMk cId="1883148195" sldId="1405"/>
        </pc:sldMkLst>
      </pc:sldChg>
      <pc:sldChg chg="modNotesTx">
        <pc:chgData name="Lori Collins" userId="500a1ec7-b2bd-4582-bcd1-4e783972a2e9" providerId="ADAL" clId="{6F65F34C-8186-484F-A77A-E2632E7CF62C}" dt="2021-03-06T16:42:32.825" v="5637" actId="6549"/>
        <pc:sldMkLst>
          <pc:docMk/>
          <pc:sldMk cId="3692167147" sldId="140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8100B-E250-4BFD-9EC6-6321F9B4DD80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03C539C-913B-400F-9D96-EAA3244CB203}">
      <dgm:prSet phldrT="[Text]"/>
      <dgm:spPr/>
      <dgm:t>
        <a:bodyPr/>
        <a:lstStyle/>
        <a:p>
          <a:r>
            <a:rPr lang="en-US" dirty="0"/>
            <a:t>Appoint/ Select</a:t>
          </a:r>
        </a:p>
      </dgm:t>
    </dgm:pt>
    <dgm:pt modelId="{6E77D422-0CC1-4244-BCA9-5D16B228BEA2}" type="parTrans" cxnId="{F5C18195-DF37-4E12-B487-2889F330029D}">
      <dgm:prSet/>
      <dgm:spPr/>
      <dgm:t>
        <a:bodyPr/>
        <a:lstStyle/>
        <a:p>
          <a:endParaRPr lang="en-US"/>
        </a:p>
      </dgm:t>
    </dgm:pt>
    <dgm:pt modelId="{52B5B00D-23DF-4048-923E-23BC41165A49}" type="sibTrans" cxnId="{F5C18195-DF37-4E12-B487-2889F330029D}">
      <dgm:prSet/>
      <dgm:spPr/>
      <dgm:t>
        <a:bodyPr/>
        <a:lstStyle/>
        <a:p>
          <a:endParaRPr lang="en-US"/>
        </a:p>
      </dgm:t>
    </dgm:pt>
    <dgm:pt modelId="{78B69A51-4571-4C01-A62B-73A7AB2A95AF}">
      <dgm:prSet phldrT="[Text]"/>
      <dgm:spPr/>
      <dgm:t>
        <a:bodyPr/>
        <a:lstStyle/>
        <a:p>
          <a:r>
            <a:rPr lang="en-US" dirty="0"/>
            <a:t>Review and Approve</a:t>
          </a:r>
        </a:p>
      </dgm:t>
    </dgm:pt>
    <dgm:pt modelId="{06DAB64B-641F-4190-8E16-FC2E1E600638}" type="parTrans" cxnId="{216C29AC-8EFC-4B2F-B8F4-113653A2387E}">
      <dgm:prSet/>
      <dgm:spPr/>
      <dgm:t>
        <a:bodyPr/>
        <a:lstStyle/>
        <a:p>
          <a:endParaRPr lang="en-US"/>
        </a:p>
      </dgm:t>
    </dgm:pt>
    <dgm:pt modelId="{8C4BFB9A-8F77-4EA7-A795-67974FD355FF}" type="sibTrans" cxnId="{216C29AC-8EFC-4B2F-B8F4-113653A2387E}">
      <dgm:prSet/>
      <dgm:spPr/>
      <dgm:t>
        <a:bodyPr/>
        <a:lstStyle/>
        <a:p>
          <a:endParaRPr lang="en-US"/>
        </a:p>
      </dgm:t>
    </dgm:pt>
    <dgm:pt modelId="{BAECFEAC-A27D-4CB0-A8C6-2BD8E931CCDA}">
      <dgm:prSet phldrT="[Text]"/>
      <dgm:spPr/>
      <dgm:t>
        <a:bodyPr/>
        <a:lstStyle/>
        <a:p>
          <a:r>
            <a:rPr lang="en-US" dirty="0"/>
            <a:t>High Level Oversight</a:t>
          </a:r>
        </a:p>
      </dgm:t>
    </dgm:pt>
    <dgm:pt modelId="{AEA4F8C4-45DC-4BD0-932E-37712114B8F4}" type="parTrans" cxnId="{B4315E19-F647-4A8F-9679-E7D15054E5B2}">
      <dgm:prSet/>
      <dgm:spPr/>
      <dgm:t>
        <a:bodyPr/>
        <a:lstStyle/>
        <a:p>
          <a:endParaRPr lang="en-US"/>
        </a:p>
      </dgm:t>
    </dgm:pt>
    <dgm:pt modelId="{205653C8-369B-4336-B2EB-E301CDA81880}" type="sibTrans" cxnId="{B4315E19-F647-4A8F-9679-E7D15054E5B2}">
      <dgm:prSet/>
      <dgm:spPr/>
      <dgm:t>
        <a:bodyPr/>
        <a:lstStyle/>
        <a:p>
          <a:endParaRPr lang="en-US"/>
        </a:p>
      </dgm:t>
    </dgm:pt>
    <dgm:pt modelId="{B7177B89-0543-40C7-8F64-3411B9007AA5}">
      <dgm:prSet phldrT="[Text]"/>
      <dgm:spPr/>
      <dgm:t>
        <a:bodyPr/>
        <a:lstStyle/>
        <a:p>
          <a:r>
            <a:rPr lang="en-US" dirty="0"/>
            <a:t>Strategic Planning</a:t>
          </a:r>
        </a:p>
      </dgm:t>
    </dgm:pt>
    <dgm:pt modelId="{10C5A7EB-71E9-4F5F-A729-92E512DAACD8}" type="parTrans" cxnId="{3E264F07-451B-4EEA-8E4C-7889258B0CF5}">
      <dgm:prSet/>
      <dgm:spPr/>
      <dgm:t>
        <a:bodyPr/>
        <a:lstStyle/>
        <a:p>
          <a:endParaRPr lang="en-US"/>
        </a:p>
      </dgm:t>
    </dgm:pt>
    <dgm:pt modelId="{9F6CAC77-091E-4CAE-968B-26DAAA6A1AC5}" type="sibTrans" cxnId="{3E264F07-451B-4EEA-8E4C-7889258B0CF5}">
      <dgm:prSet/>
      <dgm:spPr/>
      <dgm:t>
        <a:bodyPr/>
        <a:lstStyle/>
        <a:p>
          <a:endParaRPr lang="en-US"/>
        </a:p>
      </dgm:t>
    </dgm:pt>
    <dgm:pt modelId="{E15658CC-CC77-4698-AAA9-2587B11AA9F4}" type="pres">
      <dgm:prSet presAssocID="{C4A8100B-E250-4BFD-9EC6-6321F9B4DD8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F6D3CD-50F4-48E4-9ADC-C3A6E862D795}" type="pres">
      <dgm:prSet presAssocID="{C4A8100B-E250-4BFD-9EC6-6321F9B4DD80}" presName="axisShape" presStyleLbl="bgShp" presStyleIdx="0" presStyleCnt="1"/>
      <dgm:spPr/>
    </dgm:pt>
    <dgm:pt modelId="{72166910-8C6F-41B3-A6AC-E87BA32A848E}" type="pres">
      <dgm:prSet presAssocID="{C4A8100B-E250-4BFD-9EC6-6321F9B4DD8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68931-26BB-4A56-9E30-753CCAF10BBB}" type="pres">
      <dgm:prSet presAssocID="{C4A8100B-E250-4BFD-9EC6-6321F9B4DD8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80F0F2-8F3E-47D1-8354-E423481EE26A}" type="pres">
      <dgm:prSet presAssocID="{C4A8100B-E250-4BFD-9EC6-6321F9B4DD8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25BC8-DEDE-40D5-9130-3ACEB6348F8E}" type="pres">
      <dgm:prSet presAssocID="{C4A8100B-E250-4BFD-9EC6-6321F9B4DD8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315E19-F647-4A8F-9679-E7D15054E5B2}" srcId="{C4A8100B-E250-4BFD-9EC6-6321F9B4DD80}" destId="{BAECFEAC-A27D-4CB0-A8C6-2BD8E931CCDA}" srcOrd="2" destOrd="0" parTransId="{AEA4F8C4-45DC-4BD0-932E-37712114B8F4}" sibTransId="{205653C8-369B-4336-B2EB-E301CDA81880}"/>
    <dgm:cxn modelId="{3E264F07-451B-4EEA-8E4C-7889258B0CF5}" srcId="{C4A8100B-E250-4BFD-9EC6-6321F9B4DD80}" destId="{B7177B89-0543-40C7-8F64-3411B9007AA5}" srcOrd="3" destOrd="0" parTransId="{10C5A7EB-71E9-4F5F-A729-92E512DAACD8}" sibTransId="{9F6CAC77-091E-4CAE-968B-26DAAA6A1AC5}"/>
    <dgm:cxn modelId="{F5C18195-DF37-4E12-B487-2889F330029D}" srcId="{C4A8100B-E250-4BFD-9EC6-6321F9B4DD80}" destId="{203C539C-913B-400F-9D96-EAA3244CB203}" srcOrd="0" destOrd="0" parTransId="{6E77D422-0CC1-4244-BCA9-5D16B228BEA2}" sibTransId="{52B5B00D-23DF-4048-923E-23BC41165A49}"/>
    <dgm:cxn modelId="{68E9A4CC-EBF0-45AA-84E6-1278CDB18975}" type="presOf" srcId="{C4A8100B-E250-4BFD-9EC6-6321F9B4DD80}" destId="{E15658CC-CC77-4698-AAA9-2587B11AA9F4}" srcOrd="0" destOrd="0" presId="urn:microsoft.com/office/officeart/2005/8/layout/matrix2"/>
    <dgm:cxn modelId="{8BB21F7F-5CF1-47D8-97AD-D9F5EE9B928F}" type="presOf" srcId="{BAECFEAC-A27D-4CB0-A8C6-2BD8E931CCDA}" destId="{0780F0F2-8F3E-47D1-8354-E423481EE26A}" srcOrd="0" destOrd="0" presId="urn:microsoft.com/office/officeart/2005/8/layout/matrix2"/>
    <dgm:cxn modelId="{EEA98FF0-79BB-490D-B341-B8AF8A5BCD22}" type="presOf" srcId="{B7177B89-0543-40C7-8F64-3411B9007AA5}" destId="{3B925BC8-DEDE-40D5-9130-3ACEB6348F8E}" srcOrd="0" destOrd="0" presId="urn:microsoft.com/office/officeart/2005/8/layout/matrix2"/>
    <dgm:cxn modelId="{C6B08476-4430-40A6-B7B3-48040DE94636}" type="presOf" srcId="{78B69A51-4571-4C01-A62B-73A7AB2A95AF}" destId="{ECD68931-26BB-4A56-9E30-753CCAF10BBB}" srcOrd="0" destOrd="0" presId="urn:microsoft.com/office/officeart/2005/8/layout/matrix2"/>
    <dgm:cxn modelId="{216C29AC-8EFC-4B2F-B8F4-113653A2387E}" srcId="{C4A8100B-E250-4BFD-9EC6-6321F9B4DD80}" destId="{78B69A51-4571-4C01-A62B-73A7AB2A95AF}" srcOrd="1" destOrd="0" parTransId="{06DAB64B-641F-4190-8E16-FC2E1E600638}" sibTransId="{8C4BFB9A-8F77-4EA7-A795-67974FD355FF}"/>
    <dgm:cxn modelId="{52CCF6FF-D87A-4006-B91B-9CACF58D67AC}" type="presOf" srcId="{203C539C-913B-400F-9D96-EAA3244CB203}" destId="{72166910-8C6F-41B3-A6AC-E87BA32A848E}" srcOrd="0" destOrd="0" presId="urn:microsoft.com/office/officeart/2005/8/layout/matrix2"/>
    <dgm:cxn modelId="{C167102F-5ADD-4EBD-B016-5AAD12701144}" type="presParOf" srcId="{E15658CC-CC77-4698-AAA9-2587B11AA9F4}" destId="{E6F6D3CD-50F4-48E4-9ADC-C3A6E862D795}" srcOrd="0" destOrd="0" presId="urn:microsoft.com/office/officeart/2005/8/layout/matrix2"/>
    <dgm:cxn modelId="{38D6CBD2-A993-44DE-B2F1-BE74CE289960}" type="presParOf" srcId="{E15658CC-CC77-4698-AAA9-2587B11AA9F4}" destId="{72166910-8C6F-41B3-A6AC-E87BA32A848E}" srcOrd="1" destOrd="0" presId="urn:microsoft.com/office/officeart/2005/8/layout/matrix2"/>
    <dgm:cxn modelId="{36D47409-B080-49EF-8682-72E638466EF6}" type="presParOf" srcId="{E15658CC-CC77-4698-AAA9-2587B11AA9F4}" destId="{ECD68931-26BB-4A56-9E30-753CCAF10BBB}" srcOrd="2" destOrd="0" presId="urn:microsoft.com/office/officeart/2005/8/layout/matrix2"/>
    <dgm:cxn modelId="{B50C02F1-F8D6-45F1-8DB6-F1AABC706142}" type="presParOf" srcId="{E15658CC-CC77-4698-AAA9-2587B11AA9F4}" destId="{0780F0F2-8F3E-47D1-8354-E423481EE26A}" srcOrd="3" destOrd="0" presId="urn:microsoft.com/office/officeart/2005/8/layout/matrix2"/>
    <dgm:cxn modelId="{7D00F020-7E51-40AB-9EDB-FD2521ACA6F9}" type="presParOf" srcId="{E15658CC-CC77-4698-AAA9-2587B11AA9F4}" destId="{3B925BC8-DEDE-40D5-9130-3ACEB6348F8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1AE93-5D71-41BB-8ADD-92430EAAFF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C21977-10AF-4B56-B9B6-9F698047C67F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dirty="0"/>
            <a:t>Receive funds</a:t>
          </a:r>
        </a:p>
      </dgm:t>
    </dgm:pt>
    <dgm:pt modelId="{7F3E96C3-15DB-44A3-9B9D-AF7D8D820D2F}" type="parTrans" cxnId="{9CFDFD17-1FD5-401C-8785-1B4211646569}">
      <dgm:prSet/>
      <dgm:spPr/>
      <dgm:t>
        <a:bodyPr/>
        <a:lstStyle/>
        <a:p>
          <a:endParaRPr lang="en-US"/>
        </a:p>
      </dgm:t>
    </dgm:pt>
    <dgm:pt modelId="{BC56A6B6-EE37-4BF6-A018-E37AEF10018E}" type="sibTrans" cxnId="{9CFDFD17-1FD5-401C-8785-1B4211646569}">
      <dgm:prSet/>
      <dgm:spPr/>
      <dgm:t>
        <a:bodyPr/>
        <a:lstStyle/>
        <a:p>
          <a:endParaRPr lang="en-US"/>
        </a:p>
      </dgm:t>
    </dgm:pt>
    <dgm:pt modelId="{842708DF-BE7D-4F80-A756-B85C0134B7F6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dirty="0"/>
            <a:t>Ensure sustained fiscal integrity</a:t>
          </a:r>
        </a:p>
      </dgm:t>
    </dgm:pt>
    <dgm:pt modelId="{C2562772-7724-4A76-9A88-543A5A605D64}" type="parTrans" cxnId="{3816A2C1-AA5E-45EC-A689-EDC8DF50677A}">
      <dgm:prSet/>
      <dgm:spPr/>
      <dgm:t>
        <a:bodyPr/>
        <a:lstStyle/>
        <a:p>
          <a:endParaRPr lang="en-US"/>
        </a:p>
      </dgm:t>
    </dgm:pt>
    <dgm:pt modelId="{2F501674-826C-44A1-BAB4-D6EC9E95CEF9}" type="sibTrans" cxnId="{3816A2C1-AA5E-45EC-A689-EDC8DF50677A}">
      <dgm:prSet/>
      <dgm:spPr/>
      <dgm:t>
        <a:bodyPr/>
        <a:lstStyle/>
        <a:p>
          <a:endParaRPr lang="en-US"/>
        </a:p>
      </dgm:t>
    </dgm:pt>
    <dgm:pt modelId="{0102F52A-7784-4D18-AB09-D6F0B072E0E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dirty="0"/>
            <a:t>Respond to audit findings</a:t>
          </a:r>
        </a:p>
      </dgm:t>
    </dgm:pt>
    <dgm:pt modelId="{3146B84F-64AA-4F23-8BD0-D272810150F6}" type="parTrans" cxnId="{A9D50E91-8DD4-4BDB-86B2-CA95C4A3C806}">
      <dgm:prSet/>
      <dgm:spPr/>
      <dgm:t>
        <a:bodyPr/>
        <a:lstStyle/>
        <a:p>
          <a:endParaRPr lang="en-US"/>
        </a:p>
      </dgm:t>
    </dgm:pt>
    <dgm:pt modelId="{D247668C-8BAF-4CE8-830E-03EA61DCCBB6}" type="sibTrans" cxnId="{A9D50E91-8DD4-4BDB-86B2-CA95C4A3C806}">
      <dgm:prSet/>
      <dgm:spPr/>
      <dgm:t>
        <a:bodyPr/>
        <a:lstStyle/>
        <a:p>
          <a:endParaRPr lang="en-US"/>
        </a:p>
      </dgm:t>
    </dgm:pt>
    <dgm:pt modelId="{3C2D19AC-D8C0-4409-BAE3-CCAEAF6A2FE7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dirty="0"/>
            <a:t>Maintain proper and adequate records</a:t>
          </a:r>
        </a:p>
      </dgm:t>
    </dgm:pt>
    <dgm:pt modelId="{6B4E52F9-1CAC-4884-AA9B-312DA18EC3D5}" type="parTrans" cxnId="{AF4E2F97-35C7-48C0-9C13-BDF9F9FFF95D}">
      <dgm:prSet/>
      <dgm:spPr/>
      <dgm:t>
        <a:bodyPr/>
        <a:lstStyle/>
        <a:p>
          <a:endParaRPr lang="en-US"/>
        </a:p>
      </dgm:t>
    </dgm:pt>
    <dgm:pt modelId="{16297243-3E10-4BF6-AEA9-798EEC05E23B}" type="sibTrans" cxnId="{AF4E2F97-35C7-48C0-9C13-BDF9F9FFF95D}">
      <dgm:prSet/>
      <dgm:spPr/>
      <dgm:t>
        <a:bodyPr/>
        <a:lstStyle/>
        <a:p>
          <a:endParaRPr lang="en-US"/>
        </a:p>
      </dgm:t>
    </dgm:pt>
    <dgm:pt modelId="{FC0BCBD0-0F9F-4869-A60E-02E86876C99E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en-US" dirty="0"/>
            <a:t>Prepare financial reports</a:t>
          </a:r>
        </a:p>
      </dgm:t>
    </dgm:pt>
    <dgm:pt modelId="{0E517B38-C0C4-4738-9133-F2D6B6C38705}" type="parTrans" cxnId="{F2D4D109-AAEF-4957-BB81-DCF8CABD1337}">
      <dgm:prSet/>
      <dgm:spPr/>
      <dgm:t>
        <a:bodyPr/>
        <a:lstStyle/>
        <a:p>
          <a:endParaRPr lang="en-US"/>
        </a:p>
      </dgm:t>
    </dgm:pt>
    <dgm:pt modelId="{9BC95B3C-74DD-4033-AAA0-50908669A3DF}" type="sibTrans" cxnId="{F2D4D109-AAEF-4957-BB81-DCF8CABD1337}">
      <dgm:prSet/>
      <dgm:spPr/>
      <dgm:t>
        <a:bodyPr/>
        <a:lstStyle/>
        <a:p>
          <a:endParaRPr lang="en-US"/>
        </a:p>
      </dgm:t>
    </dgm:pt>
    <dgm:pt modelId="{5BCD7418-B412-419A-B992-7AC6A01D4A6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Procure contracts and other agreements</a:t>
          </a:r>
        </a:p>
      </dgm:t>
    </dgm:pt>
    <dgm:pt modelId="{7D218F2C-1A39-44E3-9CBB-F6A974AA08E4}" type="parTrans" cxnId="{85508061-5033-44BD-994E-27CFEE4B77B8}">
      <dgm:prSet/>
      <dgm:spPr/>
      <dgm:t>
        <a:bodyPr/>
        <a:lstStyle/>
        <a:p>
          <a:endParaRPr lang="en-US"/>
        </a:p>
      </dgm:t>
    </dgm:pt>
    <dgm:pt modelId="{1F128AA5-18B8-4EEB-B919-B8A082F8347B}" type="sibTrans" cxnId="{85508061-5033-44BD-994E-27CFEE4B77B8}">
      <dgm:prSet/>
      <dgm:spPr/>
      <dgm:t>
        <a:bodyPr/>
        <a:lstStyle/>
        <a:p>
          <a:endParaRPr lang="en-US"/>
        </a:p>
      </dgm:t>
    </dgm:pt>
    <dgm:pt modelId="{D9638258-A61F-4325-885A-1055870437B6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Conduct financial monitoring of service providers</a:t>
          </a:r>
        </a:p>
      </dgm:t>
    </dgm:pt>
    <dgm:pt modelId="{A5933C6E-27B4-43C2-9930-0BC22E66386E}" type="parTrans" cxnId="{3AD2DAFF-9A17-454C-89AA-7671300D7271}">
      <dgm:prSet/>
      <dgm:spPr/>
      <dgm:t>
        <a:bodyPr/>
        <a:lstStyle/>
        <a:p>
          <a:endParaRPr lang="en-US"/>
        </a:p>
      </dgm:t>
    </dgm:pt>
    <dgm:pt modelId="{89E26E60-D464-4064-97C6-8788B29EEE8B}" type="sibTrans" cxnId="{3AD2DAFF-9A17-454C-89AA-7671300D7271}">
      <dgm:prSet/>
      <dgm:spPr/>
      <dgm:t>
        <a:bodyPr/>
        <a:lstStyle/>
        <a:p>
          <a:endParaRPr lang="en-US"/>
        </a:p>
      </dgm:t>
    </dgm:pt>
    <dgm:pt modelId="{7265B484-D904-4BE0-80E4-7A06E0A0209F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bg1">
            <a:lumMod val="85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en-US" dirty="0"/>
            <a:t>Ensure independent audit of all employment &amp; training programs</a:t>
          </a:r>
        </a:p>
      </dgm:t>
    </dgm:pt>
    <dgm:pt modelId="{F2D1B785-3E0D-402A-864E-280EC8EDECDF}" type="parTrans" cxnId="{CA7C8AB6-ECD1-4AF9-936E-D46F9B209990}">
      <dgm:prSet/>
      <dgm:spPr/>
      <dgm:t>
        <a:bodyPr/>
        <a:lstStyle/>
        <a:p>
          <a:endParaRPr lang="en-US"/>
        </a:p>
      </dgm:t>
    </dgm:pt>
    <dgm:pt modelId="{B9FECD1D-FDF3-4C7D-9AA9-75E275AFE6F9}" type="sibTrans" cxnId="{CA7C8AB6-ECD1-4AF9-936E-D46F9B209990}">
      <dgm:prSet/>
      <dgm:spPr/>
      <dgm:t>
        <a:bodyPr/>
        <a:lstStyle/>
        <a:p>
          <a:endParaRPr lang="en-US"/>
        </a:p>
      </dgm:t>
    </dgm:pt>
    <dgm:pt modelId="{30CAC3A6-8135-4EA2-AEC4-D0878ADC3015}" type="pres">
      <dgm:prSet presAssocID="{FDA1AE93-5D71-41BB-8ADD-92430EAAFF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00BE55-4E42-4365-BB84-58871725BD34}" type="pres">
      <dgm:prSet presAssocID="{42C21977-10AF-4B56-B9B6-9F698047C67F}" presName="node" presStyleLbl="node1" presStyleIdx="0" presStyleCnt="8" custLinFactNeighborX="649" custLinFactNeighborY="-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D64AF-5C1C-42F5-8FD6-A1813D2A565E}" type="pres">
      <dgm:prSet presAssocID="{BC56A6B6-EE37-4BF6-A018-E37AEF10018E}" presName="sibTrans" presStyleCnt="0"/>
      <dgm:spPr/>
    </dgm:pt>
    <dgm:pt modelId="{294F111E-3696-4A07-9404-08167C15E2F1}" type="pres">
      <dgm:prSet presAssocID="{842708DF-BE7D-4F80-A756-B85C0134B7F6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9F7F2-804B-4EC5-A426-52F028EAF416}" type="pres">
      <dgm:prSet presAssocID="{2F501674-826C-44A1-BAB4-D6EC9E95CEF9}" presName="sibTrans" presStyleCnt="0"/>
      <dgm:spPr/>
    </dgm:pt>
    <dgm:pt modelId="{860C0A99-69A0-4B35-B747-3FEA9CD2889F}" type="pres">
      <dgm:prSet presAssocID="{0102F52A-7784-4D18-AB09-D6F0B072E0E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27173-5A72-4EA8-AB25-426BC00EEBE5}" type="pres">
      <dgm:prSet presAssocID="{D247668C-8BAF-4CE8-830E-03EA61DCCBB6}" presName="sibTrans" presStyleCnt="0"/>
      <dgm:spPr/>
    </dgm:pt>
    <dgm:pt modelId="{5ACC3DD3-D5E0-42CF-AB09-2C401D637BF8}" type="pres">
      <dgm:prSet presAssocID="{3C2D19AC-D8C0-4409-BAE3-CCAEAF6A2FE7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6B024-9F67-49C3-9F33-E2C344959E49}" type="pres">
      <dgm:prSet presAssocID="{16297243-3E10-4BF6-AEA9-798EEC05E23B}" presName="sibTrans" presStyleCnt="0"/>
      <dgm:spPr/>
    </dgm:pt>
    <dgm:pt modelId="{D4A4765F-0733-43E7-9734-F7505D567BA8}" type="pres">
      <dgm:prSet presAssocID="{FC0BCBD0-0F9F-4869-A60E-02E86876C99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9027A-51B8-4861-9056-0B5B8D610503}" type="pres">
      <dgm:prSet presAssocID="{9BC95B3C-74DD-4033-AAA0-50908669A3DF}" presName="sibTrans" presStyleCnt="0"/>
      <dgm:spPr/>
    </dgm:pt>
    <dgm:pt modelId="{4B7D51C7-D32C-43A8-BCDE-DFAC671C2D01}" type="pres">
      <dgm:prSet presAssocID="{5BCD7418-B412-419A-B992-7AC6A01D4A63}" presName="node" presStyleLbl="node1" presStyleIdx="5" presStyleCnt="8" custLinFactNeighborX="856" custLinFactNeighborY="-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20EC5B-1176-4DFF-9954-CBFB38E7A1F0}" type="pres">
      <dgm:prSet presAssocID="{1F128AA5-18B8-4EEB-B919-B8A082F8347B}" presName="sibTrans" presStyleCnt="0"/>
      <dgm:spPr/>
    </dgm:pt>
    <dgm:pt modelId="{69D98968-B46C-408B-8DB4-4D997B2682B4}" type="pres">
      <dgm:prSet presAssocID="{D9638258-A61F-4325-885A-1055870437B6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8A6EE-2C37-44C5-8681-8E152EB8E410}" type="pres">
      <dgm:prSet presAssocID="{89E26E60-D464-4064-97C6-8788B29EEE8B}" presName="sibTrans" presStyleCnt="0"/>
      <dgm:spPr/>
    </dgm:pt>
    <dgm:pt modelId="{29CA2D81-8ADF-486D-A9DE-9882F857C923}" type="pres">
      <dgm:prSet presAssocID="{7265B484-D904-4BE0-80E4-7A06E0A0209F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508061-5033-44BD-994E-27CFEE4B77B8}" srcId="{FDA1AE93-5D71-41BB-8ADD-92430EAAFF8B}" destId="{5BCD7418-B412-419A-B992-7AC6A01D4A63}" srcOrd="5" destOrd="0" parTransId="{7D218F2C-1A39-44E3-9CBB-F6A974AA08E4}" sibTransId="{1F128AA5-18B8-4EEB-B919-B8A082F8347B}"/>
    <dgm:cxn modelId="{AF4E2F97-35C7-48C0-9C13-BDF9F9FFF95D}" srcId="{FDA1AE93-5D71-41BB-8ADD-92430EAAFF8B}" destId="{3C2D19AC-D8C0-4409-BAE3-CCAEAF6A2FE7}" srcOrd="3" destOrd="0" parTransId="{6B4E52F9-1CAC-4884-AA9B-312DA18EC3D5}" sibTransId="{16297243-3E10-4BF6-AEA9-798EEC05E23B}"/>
    <dgm:cxn modelId="{157DEC8E-0FEC-470F-812F-BB6E6A9F728C}" type="presOf" srcId="{FDA1AE93-5D71-41BB-8ADD-92430EAAFF8B}" destId="{30CAC3A6-8135-4EA2-AEC4-D0878ADC3015}" srcOrd="0" destOrd="0" presId="urn:microsoft.com/office/officeart/2005/8/layout/default"/>
    <dgm:cxn modelId="{A9D50E91-8DD4-4BDB-86B2-CA95C4A3C806}" srcId="{FDA1AE93-5D71-41BB-8ADD-92430EAAFF8B}" destId="{0102F52A-7784-4D18-AB09-D6F0B072E0E1}" srcOrd="2" destOrd="0" parTransId="{3146B84F-64AA-4F23-8BD0-D272810150F6}" sibTransId="{D247668C-8BAF-4CE8-830E-03EA61DCCBB6}"/>
    <dgm:cxn modelId="{81FAE311-5731-44FD-AAA7-1E1C90B1A995}" type="presOf" srcId="{0102F52A-7784-4D18-AB09-D6F0B072E0E1}" destId="{860C0A99-69A0-4B35-B747-3FEA9CD2889F}" srcOrd="0" destOrd="0" presId="urn:microsoft.com/office/officeart/2005/8/layout/default"/>
    <dgm:cxn modelId="{F2D4D109-AAEF-4957-BB81-DCF8CABD1337}" srcId="{FDA1AE93-5D71-41BB-8ADD-92430EAAFF8B}" destId="{FC0BCBD0-0F9F-4869-A60E-02E86876C99E}" srcOrd="4" destOrd="0" parTransId="{0E517B38-C0C4-4738-9133-F2D6B6C38705}" sibTransId="{9BC95B3C-74DD-4033-AAA0-50908669A3DF}"/>
    <dgm:cxn modelId="{9CFDFD17-1FD5-401C-8785-1B4211646569}" srcId="{FDA1AE93-5D71-41BB-8ADD-92430EAAFF8B}" destId="{42C21977-10AF-4B56-B9B6-9F698047C67F}" srcOrd="0" destOrd="0" parTransId="{7F3E96C3-15DB-44A3-9B9D-AF7D8D820D2F}" sibTransId="{BC56A6B6-EE37-4BF6-A018-E37AEF10018E}"/>
    <dgm:cxn modelId="{455890F3-68AF-445E-8861-E45D38BECE82}" type="presOf" srcId="{5BCD7418-B412-419A-B992-7AC6A01D4A63}" destId="{4B7D51C7-D32C-43A8-BCDE-DFAC671C2D01}" srcOrd="0" destOrd="0" presId="urn:microsoft.com/office/officeart/2005/8/layout/default"/>
    <dgm:cxn modelId="{FF1A28B5-590C-4211-8EF6-6A2F273F6F3E}" type="presOf" srcId="{FC0BCBD0-0F9F-4869-A60E-02E86876C99E}" destId="{D4A4765F-0733-43E7-9734-F7505D567BA8}" srcOrd="0" destOrd="0" presId="urn:microsoft.com/office/officeart/2005/8/layout/default"/>
    <dgm:cxn modelId="{189CA9B5-3C58-479E-BBFE-05C6595DC9AA}" type="presOf" srcId="{842708DF-BE7D-4F80-A756-B85C0134B7F6}" destId="{294F111E-3696-4A07-9404-08167C15E2F1}" srcOrd="0" destOrd="0" presId="urn:microsoft.com/office/officeart/2005/8/layout/default"/>
    <dgm:cxn modelId="{D5EC49EF-2EB7-4BFB-B7C1-EF79E68DA0F8}" type="presOf" srcId="{7265B484-D904-4BE0-80E4-7A06E0A0209F}" destId="{29CA2D81-8ADF-486D-A9DE-9882F857C923}" srcOrd="0" destOrd="0" presId="urn:microsoft.com/office/officeart/2005/8/layout/default"/>
    <dgm:cxn modelId="{3AD2DAFF-9A17-454C-89AA-7671300D7271}" srcId="{FDA1AE93-5D71-41BB-8ADD-92430EAAFF8B}" destId="{D9638258-A61F-4325-885A-1055870437B6}" srcOrd="6" destOrd="0" parTransId="{A5933C6E-27B4-43C2-9930-0BC22E66386E}" sibTransId="{89E26E60-D464-4064-97C6-8788B29EEE8B}"/>
    <dgm:cxn modelId="{3816A2C1-AA5E-45EC-A689-EDC8DF50677A}" srcId="{FDA1AE93-5D71-41BB-8ADD-92430EAAFF8B}" destId="{842708DF-BE7D-4F80-A756-B85C0134B7F6}" srcOrd="1" destOrd="0" parTransId="{C2562772-7724-4A76-9A88-543A5A605D64}" sibTransId="{2F501674-826C-44A1-BAB4-D6EC9E95CEF9}"/>
    <dgm:cxn modelId="{F327535C-5BB9-4854-8C8E-A730DECCEA3B}" type="presOf" srcId="{D9638258-A61F-4325-885A-1055870437B6}" destId="{69D98968-B46C-408B-8DB4-4D997B2682B4}" srcOrd="0" destOrd="0" presId="urn:microsoft.com/office/officeart/2005/8/layout/default"/>
    <dgm:cxn modelId="{0816D1FD-1ECF-4865-B3BA-5F5016AABDDA}" type="presOf" srcId="{3C2D19AC-D8C0-4409-BAE3-CCAEAF6A2FE7}" destId="{5ACC3DD3-D5E0-42CF-AB09-2C401D637BF8}" srcOrd="0" destOrd="0" presId="urn:microsoft.com/office/officeart/2005/8/layout/default"/>
    <dgm:cxn modelId="{9DC847F3-54AC-4567-9F8E-AE078D2B1B6F}" type="presOf" srcId="{42C21977-10AF-4B56-B9B6-9F698047C67F}" destId="{9100BE55-4E42-4365-BB84-58871725BD34}" srcOrd="0" destOrd="0" presId="urn:microsoft.com/office/officeart/2005/8/layout/default"/>
    <dgm:cxn modelId="{CA7C8AB6-ECD1-4AF9-936E-D46F9B209990}" srcId="{FDA1AE93-5D71-41BB-8ADD-92430EAAFF8B}" destId="{7265B484-D904-4BE0-80E4-7A06E0A0209F}" srcOrd="7" destOrd="0" parTransId="{F2D1B785-3E0D-402A-864E-280EC8EDECDF}" sibTransId="{B9FECD1D-FDF3-4C7D-9AA9-75E275AFE6F9}"/>
    <dgm:cxn modelId="{4058E561-472C-4DDC-8E65-0751AC0982C5}" type="presParOf" srcId="{30CAC3A6-8135-4EA2-AEC4-D0878ADC3015}" destId="{9100BE55-4E42-4365-BB84-58871725BD34}" srcOrd="0" destOrd="0" presId="urn:microsoft.com/office/officeart/2005/8/layout/default"/>
    <dgm:cxn modelId="{78E7A47D-A8CE-4C9E-B39F-26EEC8CA810E}" type="presParOf" srcId="{30CAC3A6-8135-4EA2-AEC4-D0878ADC3015}" destId="{69ED64AF-5C1C-42F5-8FD6-A1813D2A565E}" srcOrd="1" destOrd="0" presId="urn:microsoft.com/office/officeart/2005/8/layout/default"/>
    <dgm:cxn modelId="{926140CA-82C7-42AA-954D-C1B86C2D0755}" type="presParOf" srcId="{30CAC3A6-8135-4EA2-AEC4-D0878ADC3015}" destId="{294F111E-3696-4A07-9404-08167C15E2F1}" srcOrd="2" destOrd="0" presId="urn:microsoft.com/office/officeart/2005/8/layout/default"/>
    <dgm:cxn modelId="{ACFBDB69-71CC-4AA3-8968-00879F872C14}" type="presParOf" srcId="{30CAC3A6-8135-4EA2-AEC4-D0878ADC3015}" destId="{88C9F7F2-804B-4EC5-A426-52F028EAF416}" srcOrd="3" destOrd="0" presId="urn:microsoft.com/office/officeart/2005/8/layout/default"/>
    <dgm:cxn modelId="{18F2BC0D-09E1-40C5-81B0-FDA41A372934}" type="presParOf" srcId="{30CAC3A6-8135-4EA2-AEC4-D0878ADC3015}" destId="{860C0A99-69A0-4B35-B747-3FEA9CD2889F}" srcOrd="4" destOrd="0" presId="urn:microsoft.com/office/officeart/2005/8/layout/default"/>
    <dgm:cxn modelId="{39378E19-AC63-4D49-A6B4-43F2BD50FF8C}" type="presParOf" srcId="{30CAC3A6-8135-4EA2-AEC4-D0878ADC3015}" destId="{1A027173-5A72-4EA8-AB25-426BC00EEBE5}" srcOrd="5" destOrd="0" presId="urn:microsoft.com/office/officeart/2005/8/layout/default"/>
    <dgm:cxn modelId="{9A0C8910-833D-4400-98A3-E5D075915A8C}" type="presParOf" srcId="{30CAC3A6-8135-4EA2-AEC4-D0878ADC3015}" destId="{5ACC3DD3-D5E0-42CF-AB09-2C401D637BF8}" srcOrd="6" destOrd="0" presId="urn:microsoft.com/office/officeart/2005/8/layout/default"/>
    <dgm:cxn modelId="{E76206CF-0E13-44C4-9554-56F5CAF59DAD}" type="presParOf" srcId="{30CAC3A6-8135-4EA2-AEC4-D0878ADC3015}" destId="{F566B024-9F67-49C3-9F33-E2C344959E49}" srcOrd="7" destOrd="0" presId="urn:microsoft.com/office/officeart/2005/8/layout/default"/>
    <dgm:cxn modelId="{2196B496-7E46-4D12-9700-BBAE5D25B8C1}" type="presParOf" srcId="{30CAC3A6-8135-4EA2-AEC4-D0878ADC3015}" destId="{D4A4765F-0733-43E7-9734-F7505D567BA8}" srcOrd="8" destOrd="0" presId="urn:microsoft.com/office/officeart/2005/8/layout/default"/>
    <dgm:cxn modelId="{30BF089F-DC62-4D5E-BE39-F3A60981D583}" type="presParOf" srcId="{30CAC3A6-8135-4EA2-AEC4-D0878ADC3015}" destId="{9859027A-51B8-4861-9056-0B5B8D610503}" srcOrd="9" destOrd="0" presId="urn:microsoft.com/office/officeart/2005/8/layout/default"/>
    <dgm:cxn modelId="{AE93F44C-0254-4A64-BD4A-AE40C79C7EC3}" type="presParOf" srcId="{30CAC3A6-8135-4EA2-AEC4-D0878ADC3015}" destId="{4B7D51C7-D32C-43A8-BCDE-DFAC671C2D01}" srcOrd="10" destOrd="0" presId="urn:microsoft.com/office/officeart/2005/8/layout/default"/>
    <dgm:cxn modelId="{D87402AA-297E-4BF3-B3A6-AA7D67AF46B7}" type="presParOf" srcId="{30CAC3A6-8135-4EA2-AEC4-D0878ADC3015}" destId="{F320EC5B-1176-4DFF-9954-CBFB38E7A1F0}" srcOrd="11" destOrd="0" presId="urn:microsoft.com/office/officeart/2005/8/layout/default"/>
    <dgm:cxn modelId="{9673166E-A705-476B-86A5-F3E1B24FDBFA}" type="presParOf" srcId="{30CAC3A6-8135-4EA2-AEC4-D0878ADC3015}" destId="{69D98968-B46C-408B-8DB4-4D997B2682B4}" srcOrd="12" destOrd="0" presId="urn:microsoft.com/office/officeart/2005/8/layout/default"/>
    <dgm:cxn modelId="{86ABECC7-77E2-46D6-8DC1-A2A15076B05F}" type="presParOf" srcId="{30CAC3A6-8135-4EA2-AEC4-D0878ADC3015}" destId="{19D8A6EE-2C37-44C5-8681-8E152EB8E410}" srcOrd="13" destOrd="0" presId="urn:microsoft.com/office/officeart/2005/8/layout/default"/>
    <dgm:cxn modelId="{8836228E-B1F1-46B8-BD17-E0F471A531FA}" type="presParOf" srcId="{30CAC3A6-8135-4EA2-AEC4-D0878ADC3015}" destId="{29CA2D81-8ADF-486D-A9DE-9882F857C92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F6D3CD-50F4-48E4-9ADC-C3A6E862D795}">
      <dsp:nvSpPr>
        <dsp:cNvPr id="0" name=""/>
        <dsp:cNvSpPr/>
      </dsp:nvSpPr>
      <dsp:spPr>
        <a:xfrm>
          <a:off x="3356428" y="0"/>
          <a:ext cx="5263243" cy="526324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66910-8C6F-41B3-A6AC-E87BA32A848E}">
      <dsp:nvSpPr>
        <dsp:cNvPr id="0" name=""/>
        <dsp:cNvSpPr/>
      </dsp:nvSpPr>
      <dsp:spPr>
        <a:xfrm>
          <a:off x="3698539" y="342110"/>
          <a:ext cx="2105297" cy="21052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Appoint/ Select</a:t>
          </a:r>
        </a:p>
      </dsp:txBody>
      <dsp:txXfrm>
        <a:off x="3801311" y="444882"/>
        <a:ext cx="1899753" cy="1899753"/>
      </dsp:txXfrm>
    </dsp:sp>
    <dsp:sp modelId="{ECD68931-26BB-4A56-9E30-753CCAF10BBB}">
      <dsp:nvSpPr>
        <dsp:cNvPr id="0" name=""/>
        <dsp:cNvSpPr/>
      </dsp:nvSpPr>
      <dsp:spPr>
        <a:xfrm>
          <a:off x="6172263" y="342110"/>
          <a:ext cx="2105297" cy="21052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Review and Approve</a:t>
          </a:r>
        </a:p>
      </dsp:txBody>
      <dsp:txXfrm>
        <a:off x="6275035" y="444882"/>
        <a:ext cx="1899753" cy="1899753"/>
      </dsp:txXfrm>
    </dsp:sp>
    <dsp:sp modelId="{0780F0F2-8F3E-47D1-8354-E423481EE26A}">
      <dsp:nvSpPr>
        <dsp:cNvPr id="0" name=""/>
        <dsp:cNvSpPr/>
      </dsp:nvSpPr>
      <dsp:spPr>
        <a:xfrm>
          <a:off x="3698539" y="2815835"/>
          <a:ext cx="2105297" cy="21052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High Level Oversight</a:t>
          </a:r>
        </a:p>
      </dsp:txBody>
      <dsp:txXfrm>
        <a:off x="3801311" y="2918607"/>
        <a:ext cx="1899753" cy="1899753"/>
      </dsp:txXfrm>
    </dsp:sp>
    <dsp:sp modelId="{3B925BC8-DEDE-40D5-9130-3ACEB6348F8E}">
      <dsp:nvSpPr>
        <dsp:cNvPr id="0" name=""/>
        <dsp:cNvSpPr/>
      </dsp:nvSpPr>
      <dsp:spPr>
        <a:xfrm>
          <a:off x="6172263" y="2815835"/>
          <a:ext cx="2105297" cy="21052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Strategic Planning</a:t>
          </a:r>
        </a:p>
      </dsp:txBody>
      <dsp:txXfrm>
        <a:off x="6275035" y="2918607"/>
        <a:ext cx="1899753" cy="18997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00BE55-4E42-4365-BB84-58871725BD34}">
      <dsp:nvSpPr>
        <dsp:cNvPr id="0" name=""/>
        <dsp:cNvSpPr/>
      </dsp:nvSpPr>
      <dsp:spPr>
        <a:xfrm>
          <a:off x="20992" y="401887"/>
          <a:ext cx="2708578" cy="1625146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Receive funds</a:t>
          </a:r>
        </a:p>
      </dsp:txBody>
      <dsp:txXfrm>
        <a:off x="20992" y="401887"/>
        <a:ext cx="2708578" cy="1625146"/>
      </dsp:txXfrm>
    </dsp:sp>
    <dsp:sp modelId="{294F111E-3696-4A07-9404-08167C15E2F1}">
      <dsp:nvSpPr>
        <dsp:cNvPr id="0" name=""/>
        <dsp:cNvSpPr/>
      </dsp:nvSpPr>
      <dsp:spPr>
        <a:xfrm>
          <a:off x="2982850" y="408193"/>
          <a:ext cx="2708578" cy="1625146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Ensure sustained fiscal integrity</a:t>
          </a:r>
        </a:p>
      </dsp:txBody>
      <dsp:txXfrm>
        <a:off x="2982850" y="408193"/>
        <a:ext cx="2708578" cy="1625146"/>
      </dsp:txXfrm>
    </dsp:sp>
    <dsp:sp modelId="{860C0A99-69A0-4B35-B747-3FEA9CD2889F}">
      <dsp:nvSpPr>
        <dsp:cNvPr id="0" name=""/>
        <dsp:cNvSpPr/>
      </dsp:nvSpPr>
      <dsp:spPr>
        <a:xfrm>
          <a:off x="5962286" y="408193"/>
          <a:ext cx="2708578" cy="1625146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Respond to audit findings</a:t>
          </a:r>
        </a:p>
      </dsp:txBody>
      <dsp:txXfrm>
        <a:off x="5962286" y="408193"/>
        <a:ext cx="2708578" cy="1625146"/>
      </dsp:txXfrm>
    </dsp:sp>
    <dsp:sp modelId="{5ACC3DD3-D5E0-42CF-AB09-2C401D637BF8}">
      <dsp:nvSpPr>
        <dsp:cNvPr id="0" name=""/>
        <dsp:cNvSpPr/>
      </dsp:nvSpPr>
      <dsp:spPr>
        <a:xfrm>
          <a:off x="8941722" y="408193"/>
          <a:ext cx="2708578" cy="1625146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Maintain proper and adequate records</a:t>
          </a:r>
        </a:p>
      </dsp:txBody>
      <dsp:txXfrm>
        <a:off x="8941722" y="408193"/>
        <a:ext cx="2708578" cy="1625146"/>
      </dsp:txXfrm>
    </dsp:sp>
    <dsp:sp modelId="{D4A4765F-0733-43E7-9734-F7505D567BA8}">
      <dsp:nvSpPr>
        <dsp:cNvPr id="0" name=""/>
        <dsp:cNvSpPr/>
      </dsp:nvSpPr>
      <dsp:spPr>
        <a:xfrm>
          <a:off x="3414" y="2304197"/>
          <a:ext cx="2708578" cy="1625146"/>
        </a:xfrm>
        <a:prstGeom prst="rect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Prepare financial reports</a:t>
          </a:r>
        </a:p>
      </dsp:txBody>
      <dsp:txXfrm>
        <a:off x="3414" y="2304197"/>
        <a:ext cx="2708578" cy="1625146"/>
      </dsp:txXfrm>
    </dsp:sp>
    <dsp:sp modelId="{4B7D51C7-D32C-43A8-BCDE-DFAC671C2D01}">
      <dsp:nvSpPr>
        <dsp:cNvPr id="0" name=""/>
        <dsp:cNvSpPr/>
      </dsp:nvSpPr>
      <dsp:spPr>
        <a:xfrm>
          <a:off x="3006035" y="2299663"/>
          <a:ext cx="2708578" cy="1625146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Procure contracts and other agreements</a:t>
          </a:r>
        </a:p>
      </dsp:txBody>
      <dsp:txXfrm>
        <a:off x="3006035" y="2299663"/>
        <a:ext cx="2708578" cy="1625146"/>
      </dsp:txXfrm>
    </dsp:sp>
    <dsp:sp modelId="{69D98968-B46C-408B-8DB4-4D997B2682B4}">
      <dsp:nvSpPr>
        <dsp:cNvPr id="0" name=""/>
        <dsp:cNvSpPr/>
      </dsp:nvSpPr>
      <dsp:spPr>
        <a:xfrm>
          <a:off x="5962286" y="2304197"/>
          <a:ext cx="2708578" cy="1625146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Conduct financial monitoring of service providers</a:t>
          </a:r>
        </a:p>
      </dsp:txBody>
      <dsp:txXfrm>
        <a:off x="5962286" y="2304197"/>
        <a:ext cx="2708578" cy="1625146"/>
      </dsp:txXfrm>
    </dsp:sp>
    <dsp:sp modelId="{29CA2D81-8ADF-486D-A9DE-9882F857C923}">
      <dsp:nvSpPr>
        <dsp:cNvPr id="0" name=""/>
        <dsp:cNvSpPr/>
      </dsp:nvSpPr>
      <dsp:spPr>
        <a:xfrm>
          <a:off x="8941722" y="2304197"/>
          <a:ext cx="2708578" cy="1625146"/>
        </a:xfrm>
        <a:prstGeom prst="rect">
          <a:avLst/>
        </a:prstGeom>
        <a:solidFill>
          <a:schemeClr val="bg1">
            <a:lumMod val="8500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Ensure independent audit of all employment &amp; training programs</a:t>
          </a:r>
        </a:p>
      </dsp:txBody>
      <dsp:txXfrm>
        <a:off x="8941722" y="2304197"/>
        <a:ext cx="2708578" cy="16251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9E3EA-0ED7-4909-973E-A3B949F619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FB0C4-50AA-4C56-A2A7-6A6BB116D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07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3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00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24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04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1494" y="4400550"/>
            <a:ext cx="6481822" cy="4500382"/>
          </a:xfrm>
        </p:spPr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06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885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25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14BB80-9B9C-4921-857A-03CE707AA4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2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76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18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444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520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4962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6182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765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18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338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338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74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25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58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8362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837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099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932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7657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13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272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592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7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1216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97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480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313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18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923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864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4711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38420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210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85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033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657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6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EFB0C4-50AA-4C56-A2A7-6A6BB116D9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95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F7D634-7622-423C-806E-9D00FC605B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>
            <a:off x="0" y="1645773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ogo for Iowa State Workforce Development Board">
            <a:extLst>
              <a:ext uri="{FF2B5EF4-FFF2-40B4-BE49-F238E27FC236}">
                <a16:creationId xmlns:a16="http://schemas.microsoft.com/office/drawing/2014/main" id="{5C71DC3B-D666-4059-8354-5288EC4EDD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52" y="450930"/>
            <a:ext cx="4821537" cy="982733"/>
          </a:xfrm>
          <a:prstGeom prst="rect">
            <a:avLst/>
          </a:prstGeom>
        </p:spPr>
      </p:pic>
      <p:sp>
        <p:nvSpPr>
          <p:cNvPr id="7" name="IA - Iowa">
            <a:extLst>
              <a:ext uri="{FF2B5EF4-FFF2-40B4-BE49-F238E27FC236}">
                <a16:creationId xmlns:a16="http://schemas.microsoft.com/office/drawing/2014/main" id="{844A14F8-D0CC-408C-9A89-8D978913DD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9642342" y="217424"/>
            <a:ext cx="2233386" cy="1449745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21000">
                  <a:schemeClr val="accent2"/>
                </a:gs>
                <a:gs pos="93805">
                  <a:schemeClr val="bg1"/>
                </a:gs>
                <a:gs pos="73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B57982-3989-4828-A5A0-E6DE13570B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35024" y="2128530"/>
            <a:ext cx="9523476" cy="2713954"/>
          </a:xfrm>
        </p:spPr>
        <p:txBody>
          <a:bodyPr anchor="ctr"/>
          <a:lstStyle>
            <a:lvl1pPr algn="l">
              <a:defRPr sz="6000" b="1" i="0" cap="none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Add Presentation Title.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B5CE1-FB8D-457E-B7EE-700A0324AE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5024" y="4957887"/>
            <a:ext cx="9523476" cy="158597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200" b="0" i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Subtitle.  Delete this block if it is not needed.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B8C1F-43B5-4A7F-A548-18585623A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33994" y="759734"/>
            <a:ext cx="2141734" cy="365125"/>
          </a:xfrm>
          <a:prstGeom prst="rect">
            <a:avLst/>
          </a:prstGeom>
        </p:spPr>
        <p:txBody>
          <a:bodyPr/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54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810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Objectives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513" y="1028708"/>
            <a:ext cx="11609387" cy="4952555"/>
          </a:xfrm>
        </p:spPr>
        <p:txBody>
          <a:bodyPr/>
          <a:lstStyle>
            <a:lvl1pPr marL="457200" indent="-457200">
              <a:buSzPct val="120000"/>
              <a:buFont typeface="Wingdings" panose="05000000000000000000" pitchFamily="2" charset="2"/>
              <a:buChar char="ü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  <p:grpSp>
        <p:nvGrpSpPr>
          <p:cNvPr id="11" name="Graphic 11">
            <a:extLst>
              <a:ext uri="{FF2B5EF4-FFF2-40B4-BE49-F238E27FC236}">
                <a16:creationId xmlns:a16="http://schemas.microsoft.com/office/drawing/2014/main" id="{D98A8BCA-E020-4151-B589-038117C84E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6200" y="38100"/>
            <a:ext cx="914400" cy="914400"/>
            <a:chOff x="6016170" y="2408284"/>
            <a:chExt cx="914400" cy="914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8058EFE-B770-471F-8E18-D76E55DE193A}"/>
                </a:ext>
              </a:extLst>
            </p:cNvPr>
            <p:cNvSpPr/>
            <p:nvPr/>
          </p:nvSpPr>
          <p:spPr>
            <a:xfrm>
              <a:off x="6362880" y="2489247"/>
              <a:ext cx="485775" cy="485775"/>
            </a:xfrm>
            <a:custGeom>
              <a:avLst/>
              <a:gdLst>
                <a:gd name="connsiteX0" fmla="*/ 401003 w 485775"/>
                <a:gd name="connsiteY0" fmla="*/ 85725 h 485775"/>
                <a:gd name="connsiteX1" fmla="*/ 391478 w 485775"/>
                <a:gd name="connsiteY1" fmla="*/ 0 h 485775"/>
                <a:gd name="connsiteX2" fmla="*/ 286703 w 485775"/>
                <a:gd name="connsiteY2" fmla="*/ 104775 h 485775"/>
                <a:gd name="connsiteX3" fmla="*/ 292417 w 485775"/>
                <a:gd name="connsiteY3" fmla="*/ 154305 h 485775"/>
                <a:gd name="connsiteX4" fmla="*/ 140017 w 485775"/>
                <a:gd name="connsiteY4" fmla="*/ 306705 h 485775"/>
                <a:gd name="connsiteX5" fmla="*/ 95250 w 485775"/>
                <a:gd name="connsiteY5" fmla="*/ 295275 h 485775"/>
                <a:gd name="connsiteX6" fmla="*/ 0 w 485775"/>
                <a:gd name="connsiteY6" fmla="*/ 390525 h 485775"/>
                <a:gd name="connsiteX7" fmla="*/ 95250 w 485775"/>
                <a:gd name="connsiteY7" fmla="*/ 485775 h 485775"/>
                <a:gd name="connsiteX8" fmla="*/ 190500 w 485775"/>
                <a:gd name="connsiteY8" fmla="*/ 390525 h 485775"/>
                <a:gd name="connsiteX9" fmla="*/ 180022 w 485775"/>
                <a:gd name="connsiteY9" fmla="*/ 346710 h 485775"/>
                <a:gd name="connsiteX10" fmla="*/ 332423 w 485775"/>
                <a:gd name="connsiteY10" fmla="*/ 194310 h 485775"/>
                <a:gd name="connsiteX11" fmla="*/ 381953 w 485775"/>
                <a:gd name="connsiteY11" fmla="*/ 200025 h 485775"/>
                <a:gd name="connsiteX12" fmla="*/ 486728 w 485775"/>
                <a:gd name="connsiteY12" fmla="*/ 95250 h 485775"/>
                <a:gd name="connsiteX13" fmla="*/ 401003 w 485775"/>
                <a:gd name="connsiteY13" fmla="*/ 8572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5775" h="485775">
                  <a:moveTo>
                    <a:pt x="401003" y="85725"/>
                  </a:moveTo>
                  <a:lnTo>
                    <a:pt x="391478" y="0"/>
                  </a:lnTo>
                  <a:lnTo>
                    <a:pt x="286703" y="104775"/>
                  </a:lnTo>
                  <a:lnTo>
                    <a:pt x="292417" y="154305"/>
                  </a:lnTo>
                  <a:lnTo>
                    <a:pt x="140017" y="306705"/>
                  </a:lnTo>
                  <a:cubicBezTo>
                    <a:pt x="126682" y="300038"/>
                    <a:pt x="111442" y="295275"/>
                    <a:pt x="95250" y="295275"/>
                  </a:cubicBezTo>
                  <a:cubicBezTo>
                    <a:pt x="42863" y="295275"/>
                    <a:pt x="0" y="338138"/>
                    <a:pt x="0" y="390525"/>
                  </a:cubicBezTo>
                  <a:cubicBezTo>
                    <a:pt x="0" y="442913"/>
                    <a:pt x="42863" y="485775"/>
                    <a:pt x="95250" y="485775"/>
                  </a:cubicBezTo>
                  <a:cubicBezTo>
                    <a:pt x="147638" y="485775"/>
                    <a:pt x="190500" y="442913"/>
                    <a:pt x="190500" y="390525"/>
                  </a:cubicBezTo>
                  <a:cubicBezTo>
                    <a:pt x="190500" y="374333"/>
                    <a:pt x="186690" y="360045"/>
                    <a:pt x="180022" y="346710"/>
                  </a:cubicBezTo>
                  <a:lnTo>
                    <a:pt x="332423" y="194310"/>
                  </a:lnTo>
                  <a:lnTo>
                    <a:pt x="381953" y="200025"/>
                  </a:lnTo>
                  <a:lnTo>
                    <a:pt x="486728" y="95250"/>
                  </a:lnTo>
                  <a:lnTo>
                    <a:pt x="401003" y="85725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9E1D5-0D2A-4A0D-8D48-9841DC225039}"/>
                </a:ext>
              </a:extLst>
            </p:cNvPr>
            <p:cNvSpPr/>
            <p:nvPr/>
          </p:nvSpPr>
          <p:spPr>
            <a:xfrm>
              <a:off x="6097133" y="2517822"/>
              <a:ext cx="723900" cy="723900"/>
            </a:xfrm>
            <a:custGeom>
              <a:avLst/>
              <a:gdLst>
                <a:gd name="connsiteX0" fmla="*/ 674370 w 723900"/>
                <a:gd name="connsiteY0" fmla="*/ 198120 h 723900"/>
                <a:gd name="connsiteX1" fmla="*/ 661988 w 723900"/>
                <a:gd name="connsiteY1" fmla="*/ 211455 h 723900"/>
                <a:gd name="connsiteX2" fmla="*/ 643890 w 723900"/>
                <a:gd name="connsiteY2" fmla="*/ 209550 h 723900"/>
                <a:gd name="connsiteX3" fmla="*/ 623888 w 723900"/>
                <a:gd name="connsiteY3" fmla="*/ 206693 h 723900"/>
                <a:gd name="connsiteX4" fmla="*/ 666750 w 723900"/>
                <a:gd name="connsiteY4" fmla="*/ 361950 h 723900"/>
                <a:gd name="connsiteX5" fmla="*/ 361950 w 723900"/>
                <a:gd name="connsiteY5" fmla="*/ 666750 h 723900"/>
                <a:gd name="connsiteX6" fmla="*/ 57150 w 723900"/>
                <a:gd name="connsiteY6" fmla="*/ 361950 h 723900"/>
                <a:gd name="connsiteX7" fmla="*/ 361950 w 723900"/>
                <a:gd name="connsiteY7" fmla="*/ 57150 h 723900"/>
                <a:gd name="connsiteX8" fmla="*/ 517208 w 723900"/>
                <a:gd name="connsiteY8" fmla="*/ 100013 h 723900"/>
                <a:gd name="connsiteX9" fmla="*/ 515303 w 723900"/>
                <a:gd name="connsiteY9" fmla="*/ 80963 h 723900"/>
                <a:gd name="connsiteX10" fmla="*/ 512445 w 723900"/>
                <a:gd name="connsiteY10" fmla="*/ 61913 h 723900"/>
                <a:gd name="connsiteX11" fmla="*/ 525780 w 723900"/>
                <a:gd name="connsiteY11" fmla="*/ 48578 h 723900"/>
                <a:gd name="connsiteX12" fmla="*/ 532448 w 723900"/>
                <a:gd name="connsiteY12" fmla="*/ 41910 h 723900"/>
                <a:gd name="connsiteX13" fmla="*/ 361950 w 723900"/>
                <a:gd name="connsiteY13" fmla="*/ 0 h 723900"/>
                <a:gd name="connsiteX14" fmla="*/ 0 w 723900"/>
                <a:gd name="connsiteY14" fmla="*/ 361950 h 723900"/>
                <a:gd name="connsiteX15" fmla="*/ 361950 w 723900"/>
                <a:gd name="connsiteY15" fmla="*/ 723900 h 723900"/>
                <a:gd name="connsiteX16" fmla="*/ 723900 w 723900"/>
                <a:gd name="connsiteY16" fmla="*/ 361950 h 723900"/>
                <a:gd name="connsiteX17" fmla="*/ 681038 w 723900"/>
                <a:gd name="connsiteY17" fmla="*/ 192405 h 723900"/>
                <a:gd name="connsiteX18" fmla="*/ 674370 w 723900"/>
                <a:gd name="connsiteY18" fmla="*/ 19812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23900" h="723900">
                  <a:moveTo>
                    <a:pt x="674370" y="198120"/>
                  </a:moveTo>
                  <a:lnTo>
                    <a:pt x="661988" y="211455"/>
                  </a:lnTo>
                  <a:lnTo>
                    <a:pt x="643890" y="209550"/>
                  </a:lnTo>
                  <a:lnTo>
                    <a:pt x="623888" y="206693"/>
                  </a:lnTo>
                  <a:cubicBezTo>
                    <a:pt x="650558" y="252413"/>
                    <a:pt x="666750" y="304800"/>
                    <a:pt x="666750" y="361950"/>
                  </a:cubicBezTo>
                  <a:cubicBezTo>
                    <a:pt x="666750" y="529590"/>
                    <a:pt x="529590" y="666750"/>
                    <a:pt x="361950" y="666750"/>
                  </a:cubicBezTo>
                  <a:cubicBezTo>
                    <a:pt x="194310" y="666750"/>
                    <a:pt x="57150" y="529590"/>
                    <a:pt x="57150" y="361950"/>
                  </a:cubicBezTo>
                  <a:cubicBezTo>
                    <a:pt x="57150" y="194310"/>
                    <a:pt x="194310" y="57150"/>
                    <a:pt x="361950" y="57150"/>
                  </a:cubicBezTo>
                  <a:cubicBezTo>
                    <a:pt x="418148" y="57150"/>
                    <a:pt x="471488" y="72390"/>
                    <a:pt x="517208" y="100013"/>
                  </a:cubicBezTo>
                  <a:lnTo>
                    <a:pt x="515303" y="80963"/>
                  </a:lnTo>
                  <a:lnTo>
                    <a:pt x="512445" y="61913"/>
                  </a:lnTo>
                  <a:lnTo>
                    <a:pt x="525780" y="48578"/>
                  </a:lnTo>
                  <a:lnTo>
                    <a:pt x="532448" y="41910"/>
                  </a:lnTo>
                  <a:cubicBezTo>
                    <a:pt x="481013" y="15240"/>
                    <a:pt x="423863" y="0"/>
                    <a:pt x="361950" y="0"/>
                  </a:cubicBez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300038"/>
                    <a:pt x="708660" y="242888"/>
                    <a:pt x="681038" y="192405"/>
                  </a:cubicBezTo>
                  <a:lnTo>
                    <a:pt x="674370" y="19812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67AA53D-02A0-4345-B6C5-6431439374C3}"/>
                </a:ext>
              </a:extLst>
            </p:cNvPr>
            <p:cNvSpPr/>
            <p:nvPr/>
          </p:nvSpPr>
          <p:spPr>
            <a:xfrm>
              <a:off x="6230483" y="2651172"/>
              <a:ext cx="457200" cy="457200"/>
            </a:xfrm>
            <a:custGeom>
              <a:avLst/>
              <a:gdLst>
                <a:gd name="connsiteX0" fmla="*/ 387668 w 457200"/>
                <a:gd name="connsiteY0" fmla="*/ 163830 h 457200"/>
                <a:gd name="connsiteX1" fmla="*/ 400050 w 457200"/>
                <a:gd name="connsiteY1" fmla="*/ 228600 h 457200"/>
                <a:gd name="connsiteX2" fmla="*/ 228600 w 457200"/>
                <a:gd name="connsiteY2" fmla="*/ 400050 h 457200"/>
                <a:gd name="connsiteX3" fmla="*/ 57150 w 457200"/>
                <a:gd name="connsiteY3" fmla="*/ 228600 h 457200"/>
                <a:gd name="connsiteX4" fmla="*/ 228600 w 457200"/>
                <a:gd name="connsiteY4" fmla="*/ 57150 h 457200"/>
                <a:gd name="connsiteX5" fmla="*/ 293370 w 457200"/>
                <a:gd name="connsiteY5" fmla="*/ 69532 h 457200"/>
                <a:gd name="connsiteX6" fmla="*/ 336233 w 457200"/>
                <a:gd name="connsiteY6" fmla="*/ 26670 h 457200"/>
                <a:gd name="connsiteX7" fmla="*/ 228600 w 457200"/>
                <a:gd name="connsiteY7" fmla="*/ 0 h 457200"/>
                <a:gd name="connsiteX8" fmla="*/ 0 w 457200"/>
                <a:gd name="connsiteY8" fmla="*/ 228600 h 457200"/>
                <a:gd name="connsiteX9" fmla="*/ 228600 w 457200"/>
                <a:gd name="connsiteY9" fmla="*/ 457200 h 457200"/>
                <a:gd name="connsiteX10" fmla="*/ 457200 w 457200"/>
                <a:gd name="connsiteY10" fmla="*/ 228600 h 457200"/>
                <a:gd name="connsiteX11" fmla="*/ 430530 w 457200"/>
                <a:gd name="connsiteY11" fmla="*/ 120968 h 457200"/>
                <a:gd name="connsiteX12" fmla="*/ 387668 w 457200"/>
                <a:gd name="connsiteY12" fmla="*/ 16383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7200" h="457200">
                  <a:moveTo>
                    <a:pt x="387668" y="163830"/>
                  </a:moveTo>
                  <a:cubicBezTo>
                    <a:pt x="396240" y="183833"/>
                    <a:pt x="400050" y="205740"/>
                    <a:pt x="400050" y="228600"/>
                  </a:cubicBezTo>
                  <a:cubicBezTo>
                    <a:pt x="400050" y="322898"/>
                    <a:pt x="322898" y="400050"/>
                    <a:pt x="228600" y="400050"/>
                  </a:cubicBezTo>
                  <a:cubicBezTo>
                    <a:pt x="134302" y="400050"/>
                    <a:pt x="57150" y="322898"/>
                    <a:pt x="57150" y="228600"/>
                  </a:cubicBezTo>
                  <a:cubicBezTo>
                    <a:pt x="57150" y="134302"/>
                    <a:pt x="134302" y="57150"/>
                    <a:pt x="228600" y="57150"/>
                  </a:cubicBezTo>
                  <a:cubicBezTo>
                    <a:pt x="251460" y="57150"/>
                    <a:pt x="273368" y="61913"/>
                    <a:pt x="293370" y="69532"/>
                  </a:cubicBezTo>
                  <a:lnTo>
                    <a:pt x="336233" y="26670"/>
                  </a:lnTo>
                  <a:cubicBezTo>
                    <a:pt x="303848" y="9525"/>
                    <a:pt x="267653" y="0"/>
                    <a:pt x="228600" y="0"/>
                  </a:cubicBezTo>
                  <a:cubicBezTo>
                    <a:pt x="102870" y="0"/>
                    <a:pt x="0" y="102870"/>
                    <a:pt x="0" y="228600"/>
                  </a:cubicBezTo>
                  <a:cubicBezTo>
                    <a:pt x="0" y="354330"/>
                    <a:pt x="102870" y="457200"/>
                    <a:pt x="228600" y="457200"/>
                  </a:cubicBezTo>
                  <a:cubicBezTo>
                    <a:pt x="354330" y="457200"/>
                    <a:pt x="457200" y="354330"/>
                    <a:pt x="457200" y="228600"/>
                  </a:cubicBezTo>
                  <a:cubicBezTo>
                    <a:pt x="457200" y="189548"/>
                    <a:pt x="447675" y="153352"/>
                    <a:pt x="430530" y="120968"/>
                  </a:cubicBezTo>
                  <a:lnTo>
                    <a:pt x="387668" y="16383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97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45" y="221024"/>
            <a:ext cx="10789920" cy="68643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Resources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8785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92100" y="1104900"/>
            <a:ext cx="5669280" cy="5072063"/>
          </a:xfrm>
        </p:spPr>
        <p:txBody>
          <a:bodyPr/>
          <a:lstStyle>
            <a:lvl1pPr>
              <a:defRPr sz="2400"/>
            </a:lvl1pPr>
            <a:lvl2pPr marL="320040" indent="0">
              <a:spcBef>
                <a:spcPts val="200"/>
              </a:spcBef>
              <a:buNone/>
              <a:defRPr sz="2000" i="1"/>
            </a:lvl2pPr>
            <a:lvl3pPr marL="640080" indent="-320040">
              <a:buFont typeface="Wingdings 3" panose="05040102010807070707" pitchFamily="18" charset="2"/>
              <a:buChar char=""/>
              <a:defRPr sz="1800" u="sng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 dirty="0"/>
              <a:t>Resource Name</a:t>
            </a:r>
          </a:p>
          <a:p>
            <a:pPr lvl="1"/>
            <a:r>
              <a:rPr lang="en-US" dirty="0"/>
              <a:t>Resource Info</a:t>
            </a:r>
          </a:p>
          <a:p>
            <a:pPr lvl="2"/>
            <a:r>
              <a:rPr lang="en-US" dirty="0"/>
              <a:t>Resource Link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grpSp>
        <p:nvGrpSpPr>
          <p:cNvPr id="14" name="Graphic 7">
            <a:extLst>
              <a:ext uri="{FF2B5EF4-FFF2-40B4-BE49-F238E27FC236}">
                <a16:creationId xmlns:a16="http://schemas.microsoft.com/office/drawing/2014/main" id="{91E33AC9-F2C9-4FFC-8149-C5B9F98A09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6454" y="114300"/>
            <a:ext cx="845638" cy="814921"/>
            <a:chOff x="5750675" y="3095625"/>
            <a:chExt cx="681207" cy="656463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DE5FD3-A838-41B1-9325-DDC0F4AC303D}"/>
                </a:ext>
              </a:extLst>
            </p:cNvPr>
            <p:cNvSpPr/>
            <p:nvPr/>
          </p:nvSpPr>
          <p:spPr>
            <a:xfrm>
              <a:off x="6069932" y="3095625"/>
              <a:ext cx="361950" cy="323850"/>
            </a:xfrm>
            <a:custGeom>
              <a:avLst/>
              <a:gdLst>
                <a:gd name="connsiteX0" fmla="*/ 37021 w 361950"/>
                <a:gd name="connsiteY0" fmla="*/ 229838 h 323850"/>
                <a:gd name="connsiteX1" fmla="*/ 37021 w 361950"/>
                <a:gd name="connsiteY1" fmla="*/ 229838 h 323850"/>
                <a:gd name="connsiteX2" fmla="*/ 90647 w 361950"/>
                <a:gd name="connsiteY2" fmla="*/ 252031 h 323850"/>
                <a:gd name="connsiteX3" fmla="*/ 157839 w 361950"/>
                <a:gd name="connsiteY3" fmla="*/ 191777 h 323850"/>
                <a:gd name="connsiteX4" fmla="*/ 213329 w 361950"/>
                <a:gd name="connsiteY4" fmla="*/ 231076 h 323850"/>
                <a:gd name="connsiteX5" fmla="*/ 202185 w 361950"/>
                <a:gd name="connsiteY5" fmla="*/ 298228 h 323850"/>
                <a:gd name="connsiteX6" fmla="*/ 266764 w 361950"/>
                <a:gd name="connsiteY6" fmla="*/ 324993 h 323850"/>
                <a:gd name="connsiteX7" fmla="*/ 267907 w 361950"/>
                <a:gd name="connsiteY7" fmla="*/ 325469 h 323850"/>
                <a:gd name="connsiteX8" fmla="*/ 363062 w 361950"/>
                <a:gd name="connsiteY8" fmla="*/ 95250 h 323850"/>
                <a:gd name="connsiteX9" fmla="*/ 132176 w 361950"/>
                <a:gd name="connsiteY9" fmla="*/ 0 h 323850"/>
                <a:gd name="connsiteX10" fmla="*/ 96267 w 361950"/>
                <a:gd name="connsiteY10" fmla="*/ 88297 h 323850"/>
                <a:gd name="connsiteX11" fmla="*/ 96267 w 361950"/>
                <a:gd name="connsiteY11" fmla="*/ 88297 h 323850"/>
                <a:gd name="connsiteX12" fmla="*/ 93505 w 361950"/>
                <a:gd name="connsiteY12" fmla="*/ 94869 h 323850"/>
                <a:gd name="connsiteX13" fmla="*/ 92743 w 361950"/>
                <a:gd name="connsiteY13" fmla="*/ 91821 h 323850"/>
                <a:gd name="connsiteX14" fmla="*/ 28163 w 361950"/>
                <a:gd name="connsiteY14" fmla="*/ 65056 h 323850"/>
                <a:gd name="connsiteX15" fmla="*/ 2731 w 361950"/>
                <a:gd name="connsiteY15" fmla="*/ 89154 h 323850"/>
                <a:gd name="connsiteX16" fmla="*/ 33203 w 361950"/>
                <a:gd name="connsiteY16" fmla="*/ 151926 h 323850"/>
                <a:gd name="connsiteX17" fmla="*/ 68263 w 361950"/>
                <a:gd name="connsiteY17" fmla="*/ 150876 h 323850"/>
                <a:gd name="connsiteX18" fmla="*/ 71311 w 361950"/>
                <a:gd name="connsiteY18" fmla="*/ 149638 h 323850"/>
                <a:gd name="connsiteX19" fmla="*/ 69502 w 361950"/>
                <a:gd name="connsiteY19" fmla="*/ 154019 h 323850"/>
                <a:gd name="connsiteX20" fmla="*/ 69502 w 361950"/>
                <a:gd name="connsiteY20" fmla="*/ 154019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61950" h="323850">
                  <a:moveTo>
                    <a:pt x="37021" y="229838"/>
                  </a:moveTo>
                  <a:lnTo>
                    <a:pt x="37021" y="229838"/>
                  </a:lnTo>
                  <a:lnTo>
                    <a:pt x="90647" y="252031"/>
                  </a:lnTo>
                  <a:cubicBezTo>
                    <a:pt x="92563" y="216839"/>
                    <a:pt x="122645" y="189862"/>
                    <a:pt x="157839" y="191777"/>
                  </a:cubicBezTo>
                  <a:cubicBezTo>
                    <a:pt x="182356" y="193112"/>
                    <a:pt x="203933" y="208393"/>
                    <a:pt x="213329" y="231076"/>
                  </a:cubicBezTo>
                  <a:cubicBezTo>
                    <a:pt x="222421" y="253788"/>
                    <a:pt x="218125" y="279670"/>
                    <a:pt x="202185" y="298228"/>
                  </a:cubicBezTo>
                  <a:lnTo>
                    <a:pt x="266764" y="324993"/>
                  </a:lnTo>
                  <a:lnTo>
                    <a:pt x="267907" y="325469"/>
                  </a:lnTo>
                  <a:lnTo>
                    <a:pt x="363062" y="95250"/>
                  </a:lnTo>
                  <a:lnTo>
                    <a:pt x="132176" y="0"/>
                  </a:lnTo>
                  <a:lnTo>
                    <a:pt x="96267" y="88297"/>
                  </a:lnTo>
                  <a:lnTo>
                    <a:pt x="96267" y="88297"/>
                  </a:lnTo>
                  <a:lnTo>
                    <a:pt x="93505" y="94869"/>
                  </a:lnTo>
                  <a:lnTo>
                    <a:pt x="92743" y="91821"/>
                  </a:lnTo>
                  <a:cubicBezTo>
                    <a:pt x="82259" y="66639"/>
                    <a:pt x="53387" y="54673"/>
                    <a:pt x="28163" y="65056"/>
                  </a:cubicBezTo>
                  <a:cubicBezTo>
                    <a:pt x="17105" y="69831"/>
                    <a:pt x="8094" y="78368"/>
                    <a:pt x="2731" y="89154"/>
                  </a:cubicBezTo>
                  <a:cubicBezTo>
                    <a:pt x="-6188" y="114902"/>
                    <a:pt x="7454" y="143006"/>
                    <a:pt x="33203" y="151926"/>
                  </a:cubicBezTo>
                  <a:cubicBezTo>
                    <a:pt x="44623" y="155882"/>
                    <a:pt x="57099" y="155509"/>
                    <a:pt x="68263" y="150876"/>
                  </a:cubicBezTo>
                  <a:lnTo>
                    <a:pt x="71311" y="149638"/>
                  </a:lnTo>
                  <a:lnTo>
                    <a:pt x="69502" y="154019"/>
                  </a:lnTo>
                  <a:lnTo>
                    <a:pt x="69502" y="15401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2EE5647-85F5-40C2-A9D7-301B31FF6830}"/>
                </a:ext>
              </a:extLst>
            </p:cNvPr>
            <p:cNvSpPr/>
            <p:nvPr/>
          </p:nvSpPr>
          <p:spPr>
            <a:xfrm>
              <a:off x="5750675" y="3504438"/>
              <a:ext cx="352425" cy="247650"/>
            </a:xfrm>
            <a:custGeom>
              <a:avLst/>
              <a:gdLst>
                <a:gd name="connsiteX0" fmla="*/ 320231 w 352425"/>
                <a:gd name="connsiteY0" fmla="*/ 158877 h 247650"/>
                <a:gd name="connsiteX1" fmla="*/ 350484 w 352425"/>
                <a:gd name="connsiteY1" fmla="*/ 98702 h 247650"/>
                <a:gd name="connsiteX2" fmla="*/ 290309 w 352425"/>
                <a:gd name="connsiteY2" fmla="*/ 68449 h 247650"/>
                <a:gd name="connsiteX3" fmla="*/ 266700 w 352425"/>
                <a:gd name="connsiteY3" fmla="*/ 85725 h 247650"/>
                <a:gd name="connsiteX4" fmla="*/ 266700 w 352425"/>
                <a:gd name="connsiteY4" fmla="*/ 0 h 247650"/>
                <a:gd name="connsiteX5" fmla="*/ 208883 w 352425"/>
                <a:gd name="connsiteY5" fmla="*/ 0 h 247650"/>
                <a:gd name="connsiteX6" fmla="*/ 209550 w 352425"/>
                <a:gd name="connsiteY6" fmla="*/ 9525 h 247650"/>
                <a:gd name="connsiteX7" fmla="*/ 133350 w 352425"/>
                <a:gd name="connsiteY7" fmla="*/ 85725 h 247650"/>
                <a:gd name="connsiteX8" fmla="*/ 57150 w 352425"/>
                <a:gd name="connsiteY8" fmla="*/ 9525 h 247650"/>
                <a:gd name="connsiteX9" fmla="*/ 57817 w 352425"/>
                <a:gd name="connsiteY9" fmla="*/ 0 h 247650"/>
                <a:gd name="connsiteX10" fmla="*/ 0 w 352425"/>
                <a:gd name="connsiteY10" fmla="*/ 0 h 247650"/>
                <a:gd name="connsiteX11" fmla="*/ 0 w 352425"/>
                <a:gd name="connsiteY11" fmla="*/ 247650 h 247650"/>
                <a:gd name="connsiteX12" fmla="*/ 266700 w 352425"/>
                <a:gd name="connsiteY12" fmla="*/ 247650 h 247650"/>
                <a:gd name="connsiteX13" fmla="*/ 266700 w 352425"/>
                <a:gd name="connsiteY13" fmla="*/ 142875 h 247650"/>
                <a:gd name="connsiteX14" fmla="*/ 270129 w 352425"/>
                <a:gd name="connsiteY14" fmla="*/ 147066 h 247650"/>
                <a:gd name="connsiteX15" fmla="*/ 271939 w 352425"/>
                <a:gd name="connsiteY15" fmla="*/ 149828 h 247650"/>
                <a:gd name="connsiteX16" fmla="*/ 314325 w 352425"/>
                <a:gd name="connsiteY16" fmla="*/ 160782 h 247650"/>
                <a:gd name="connsiteX17" fmla="*/ 318992 w 352425"/>
                <a:gd name="connsiteY17" fmla="*/ 159353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2425" h="247650">
                  <a:moveTo>
                    <a:pt x="320231" y="158877"/>
                  </a:moveTo>
                  <a:cubicBezTo>
                    <a:pt x="345201" y="150614"/>
                    <a:pt x="358747" y="123673"/>
                    <a:pt x="350484" y="98702"/>
                  </a:cubicBezTo>
                  <a:cubicBezTo>
                    <a:pt x="342221" y="73731"/>
                    <a:pt x="315279" y="60187"/>
                    <a:pt x="290309" y="68449"/>
                  </a:cubicBezTo>
                  <a:cubicBezTo>
                    <a:pt x="280822" y="71588"/>
                    <a:pt x="272562" y="77632"/>
                    <a:pt x="266700" y="85725"/>
                  </a:cubicBezTo>
                  <a:lnTo>
                    <a:pt x="266700" y="0"/>
                  </a:lnTo>
                  <a:lnTo>
                    <a:pt x="208883" y="0"/>
                  </a:lnTo>
                  <a:cubicBezTo>
                    <a:pt x="209301" y="3158"/>
                    <a:pt x="209524" y="6339"/>
                    <a:pt x="209550" y="9525"/>
                  </a:cubicBezTo>
                  <a:cubicBezTo>
                    <a:pt x="209550" y="51609"/>
                    <a:pt x="175434" y="85725"/>
                    <a:pt x="133350" y="85725"/>
                  </a:cubicBezTo>
                  <a:cubicBezTo>
                    <a:pt x="91266" y="85725"/>
                    <a:pt x="57150" y="51609"/>
                    <a:pt x="57150" y="9525"/>
                  </a:cubicBezTo>
                  <a:cubicBezTo>
                    <a:pt x="57176" y="6339"/>
                    <a:pt x="57399" y="3158"/>
                    <a:pt x="57817" y="0"/>
                  </a:cubicBezTo>
                  <a:lnTo>
                    <a:pt x="0" y="0"/>
                  </a:lnTo>
                  <a:lnTo>
                    <a:pt x="0" y="247650"/>
                  </a:lnTo>
                  <a:lnTo>
                    <a:pt x="266700" y="247650"/>
                  </a:lnTo>
                  <a:lnTo>
                    <a:pt x="266700" y="142875"/>
                  </a:lnTo>
                  <a:cubicBezTo>
                    <a:pt x="267762" y="144337"/>
                    <a:pt x="268907" y="145736"/>
                    <a:pt x="270129" y="147066"/>
                  </a:cubicBezTo>
                  <a:cubicBezTo>
                    <a:pt x="270642" y="148042"/>
                    <a:pt x="271248" y="148967"/>
                    <a:pt x="271939" y="149828"/>
                  </a:cubicBezTo>
                  <a:cubicBezTo>
                    <a:pt x="283197" y="160610"/>
                    <a:pt x="299253" y="164760"/>
                    <a:pt x="314325" y="160782"/>
                  </a:cubicBezTo>
                  <a:cubicBezTo>
                    <a:pt x="315944" y="160782"/>
                    <a:pt x="317468" y="159829"/>
                    <a:pt x="318992" y="159353"/>
                  </a:cubicBez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2FEB64-7A79-41D4-84C0-9F5607D4E9FF}"/>
                </a:ext>
              </a:extLst>
            </p:cNvPr>
            <p:cNvSpPr/>
            <p:nvPr/>
          </p:nvSpPr>
          <p:spPr>
            <a:xfrm>
              <a:off x="6057900" y="3419105"/>
              <a:ext cx="247650" cy="323850"/>
            </a:xfrm>
            <a:custGeom>
              <a:avLst/>
              <a:gdLst>
                <a:gd name="connsiteX0" fmla="*/ 142875 w 247650"/>
                <a:gd name="connsiteY0" fmla="*/ 85142 h 323850"/>
                <a:gd name="connsiteX1" fmla="*/ 147066 w 247650"/>
                <a:gd name="connsiteY1" fmla="*/ 81618 h 323850"/>
                <a:gd name="connsiteX2" fmla="*/ 149828 w 247650"/>
                <a:gd name="connsiteY2" fmla="*/ 79808 h 323850"/>
                <a:gd name="connsiteX3" fmla="*/ 159925 w 247650"/>
                <a:gd name="connsiteY3" fmla="*/ 33041 h 323850"/>
                <a:gd name="connsiteX4" fmla="*/ 159925 w 247650"/>
                <a:gd name="connsiteY4" fmla="*/ 31612 h 323850"/>
                <a:gd name="connsiteX5" fmla="*/ 99051 w 247650"/>
                <a:gd name="connsiteY5" fmla="*/ 2790 h 323850"/>
                <a:gd name="connsiteX6" fmla="*/ 70230 w 247650"/>
                <a:gd name="connsiteY6" fmla="*/ 63664 h 323850"/>
                <a:gd name="connsiteX7" fmla="*/ 85725 w 247650"/>
                <a:gd name="connsiteY7" fmla="*/ 85142 h 323850"/>
                <a:gd name="connsiteX8" fmla="*/ 0 w 247650"/>
                <a:gd name="connsiteY8" fmla="*/ 85142 h 323850"/>
                <a:gd name="connsiteX9" fmla="*/ 0 w 247650"/>
                <a:gd name="connsiteY9" fmla="*/ 124195 h 323850"/>
                <a:gd name="connsiteX10" fmla="*/ 9525 w 247650"/>
                <a:gd name="connsiteY10" fmla="*/ 123623 h 323850"/>
                <a:gd name="connsiteX11" fmla="*/ 85725 w 247650"/>
                <a:gd name="connsiteY11" fmla="*/ 199823 h 323850"/>
                <a:gd name="connsiteX12" fmla="*/ 9525 w 247650"/>
                <a:gd name="connsiteY12" fmla="*/ 276023 h 323850"/>
                <a:gd name="connsiteX13" fmla="*/ 0 w 247650"/>
                <a:gd name="connsiteY13" fmla="*/ 275357 h 323850"/>
                <a:gd name="connsiteX14" fmla="*/ 0 w 247650"/>
                <a:gd name="connsiteY14" fmla="*/ 332792 h 323850"/>
                <a:gd name="connsiteX15" fmla="*/ 247650 w 247650"/>
                <a:gd name="connsiteY15" fmla="*/ 332792 h 323850"/>
                <a:gd name="connsiteX16" fmla="*/ 247650 w 247650"/>
                <a:gd name="connsiteY16" fmla="*/ 85142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650" h="323850">
                  <a:moveTo>
                    <a:pt x="142875" y="85142"/>
                  </a:moveTo>
                  <a:cubicBezTo>
                    <a:pt x="144353" y="84067"/>
                    <a:pt x="145753" y="82890"/>
                    <a:pt x="147066" y="81618"/>
                  </a:cubicBezTo>
                  <a:cubicBezTo>
                    <a:pt x="148106" y="81221"/>
                    <a:pt x="149049" y="80604"/>
                    <a:pt x="149828" y="79808"/>
                  </a:cubicBezTo>
                  <a:cubicBezTo>
                    <a:pt x="161536" y="67261"/>
                    <a:pt x="165413" y="49301"/>
                    <a:pt x="159925" y="33041"/>
                  </a:cubicBezTo>
                  <a:lnTo>
                    <a:pt x="159925" y="31612"/>
                  </a:lnTo>
                  <a:cubicBezTo>
                    <a:pt x="151074" y="6843"/>
                    <a:pt x="123820" y="-6060"/>
                    <a:pt x="99051" y="2790"/>
                  </a:cubicBezTo>
                  <a:cubicBezTo>
                    <a:pt x="74283" y="11641"/>
                    <a:pt x="61379" y="38895"/>
                    <a:pt x="70230" y="63664"/>
                  </a:cubicBezTo>
                  <a:cubicBezTo>
                    <a:pt x="73260" y="72145"/>
                    <a:pt x="78633" y="79592"/>
                    <a:pt x="85725" y="85142"/>
                  </a:cubicBezTo>
                  <a:lnTo>
                    <a:pt x="0" y="85142"/>
                  </a:lnTo>
                  <a:lnTo>
                    <a:pt x="0" y="124195"/>
                  </a:lnTo>
                  <a:cubicBezTo>
                    <a:pt x="3160" y="123812"/>
                    <a:pt x="6342" y="123622"/>
                    <a:pt x="9525" y="123623"/>
                  </a:cubicBezTo>
                  <a:cubicBezTo>
                    <a:pt x="51609" y="123623"/>
                    <a:pt x="85725" y="157739"/>
                    <a:pt x="85725" y="199823"/>
                  </a:cubicBezTo>
                  <a:cubicBezTo>
                    <a:pt x="85725" y="241908"/>
                    <a:pt x="51609" y="276023"/>
                    <a:pt x="9525" y="276023"/>
                  </a:cubicBezTo>
                  <a:cubicBezTo>
                    <a:pt x="6340" y="275994"/>
                    <a:pt x="3158" y="275772"/>
                    <a:pt x="0" y="275357"/>
                  </a:cubicBezTo>
                  <a:lnTo>
                    <a:pt x="0" y="332792"/>
                  </a:lnTo>
                  <a:lnTo>
                    <a:pt x="247650" y="332792"/>
                  </a:lnTo>
                  <a:lnTo>
                    <a:pt x="247650" y="8514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D788AC-84C3-4EBF-96FD-01DA79ED8032}"/>
                </a:ext>
              </a:extLst>
            </p:cNvPr>
            <p:cNvSpPr/>
            <p:nvPr/>
          </p:nvSpPr>
          <p:spPr>
            <a:xfrm>
              <a:off x="5750675" y="3197022"/>
              <a:ext cx="266700" cy="352425"/>
            </a:xfrm>
            <a:custGeom>
              <a:avLst/>
              <a:gdLst>
                <a:gd name="connsiteX0" fmla="*/ 266700 w 266700"/>
                <a:gd name="connsiteY0" fmla="*/ 98869 h 352425"/>
                <a:gd name="connsiteX1" fmla="*/ 266700 w 266700"/>
                <a:gd name="connsiteY1" fmla="*/ 0 h 352425"/>
                <a:gd name="connsiteX2" fmla="*/ 0 w 266700"/>
                <a:gd name="connsiteY2" fmla="*/ 0 h 352425"/>
                <a:gd name="connsiteX3" fmla="*/ 0 w 266700"/>
                <a:gd name="connsiteY3" fmla="*/ 266700 h 352425"/>
                <a:gd name="connsiteX4" fmla="*/ 104775 w 266700"/>
                <a:gd name="connsiteY4" fmla="*/ 266700 h 352425"/>
                <a:gd name="connsiteX5" fmla="*/ 85725 w 266700"/>
                <a:gd name="connsiteY5" fmla="*/ 304800 h 352425"/>
                <a:gd name="connsiteX6" fmla="*/ 133350 w 266700"/>
                <a:gd name="connsiteY6" fmla="*/ 352425 h 352425"/>
                <a:gd name="connsiteX7" fmla="*/ 180975 w 266700"/>
                <a:gd name="connsiteY7" fmla="*/ 304800 h 352425"/>
                <a:gd name="connsiteX8" fmla="*/ 161925 w 266700"/>
                <a:gd name="connsiteY8" fmla="*/ 266700 h 352425"/>
                <a:gd name="connsiteX9" fmla="*/ 266700 w 266700"/>
                <a:gd name="connsiteY9" fmla="*/ 266700 h 352425"/>
                <a:gd name="connsiteX10" fmla="*/ 266700 w 266700"/>
                <a:gd name="connsiteY10" fmla="*/ 168783 h 352425"/>
                <a:gd name="connsiteX11" fmla="*/ 193834 w 266700"/>
                <a:gd name="connsiteY11" fmla="*/ 168783 h 352425"/>
                <a:gd name="connsiteX12" fmla="*/ 193018 w 266700"/>
                <a:gd name="connsiteY12" fmla="*/ 99685 h 352425"/>
                <a:gd name="connsiteX13" fmla="*/ 193834 w 266700"/>
                <a:gd name="connsiteY13" fmla="*/ 98869 h 352425"/>
                <a:gd name="connsiteX14" fmla="*/ 266700 w 266700"/>
                <a:gd name="connsiteY14" fmla="*/ 98869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6700" h="352425">
                  <a:moveTo>
                    <a:pt x="266700" y="98869"/>
                  </a:moveTo>
                  <a:lnTo>
                    <a:pt x="266700" y="0"/>
                  </a:lnTo>
                  <a:lnTo>
                    <a:pt x="0" y="0"/>
                  </a:lnTo>
                  <a:lnTo>
                    <a:pt x="0" y="266700"/>
                  </a:lnTo>
                  <a:lnTo>
                    <a:pt x="104775" y="266700"/>
                  </a:lnTo>
                  <a:cubicBezTo>
                    <a:pt x="92783" y="275694"/>
                    <a:pt x="85725" y="289810"/>
                    <a:pt x="85725" y="304800"/>
                  </a:cubicBezTo>
                  <a:cubicBezTo>
                    <a:pt x="85725" y="331102"/>
                    <a:pt x="107048" y="352425"/>
                    <a:pt x="133350" y="352425"/>
                  </a:cubicBezTo>
                  <a:cubicBezTo>
                    <a:pt x="159652" y="352425"/>
                    <a:pt x="180975" y="331102"/>
                    <a:pt x="180975" y="304800"/>
                  </a:cubicBezTo>
                  <a:cubicBezTo>
                    <a:pt x="180975" y="289810"/>
                    <a:pt x="173917" y="275694"/>
                    <a:pt x="161925" y="266700"/>
                  </a:cubicBezTo>
                  <a:lnTo>
                    <a:pt x="266700" y="266700"/>
                  </a:lnTo>
                  <a:lnTo>
                    <a:pt x="266700" y="168783"/>
                  </a:lnTo>
                  <a:cubicBezTo>
                    <a:pt x="246215" y="188005"/>
                    <a:pt x="214319" y="188005"/>
                    <a:pt x="193834" y="168783"/>
                  </a:cubicBezTo>
                  <a:cubicBezTo>
                    <a:pt x="174528" y="149927"/>
                    <a:pt x="174163" y="118991"/>
                    <a:pt x="193018" y="99685"/>
                  </a:cubicBezTo>
                  <a:cubicBezTo>
                    <a:pt x="193287" y="99410"/>
                    <a:pt x="193558" y="99138"/>
                    <a:pt x="193834" y="98869"/>
                  </a:cubicBezTo>
                  <a:cubicBezTo>
                    <a:pt x="214319" y="79647"/>
                    <a:pt x="246215" y="79647"/>
                    <a:pt x="266700" y="98869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33206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E26BDCE-DE77-4919-A4F3-F5D6F5697C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4334464"/>
            <a:ext cx="12192000" cy="1561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9BE280C-00EB-451E-B422-BD964782EB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3022" y="433161"/>
            <a:ext cx="9742456" cy="3676650"/>
          </a:xfrm>
        </p:spPr>
        <p:txBody>
          <a:bodyPr anchor="ctr">
            <a:normAutofit/>
          </a:bodyPr>
          <a:lstStyle>
            <a:lvl1pPr marL="0" indent="0">
              <a:lnSpc>
                <a:spcPct val="110000"/>
              </a:lnSpc>
              <a:buNone/>
              <a:defRPr sz="4000" i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Type quote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93022" y="4487773"/>
            <a:ext cx="9742456" cy="1255005"/>
          </a:xfrm>
        </p:spPr>
        <p:txBody>
          <a:bodyPr anchor="ctr"/>
          <a:lstStyle>
            <a:lvl1pPr marL="411480" indent="-411480">
              <a:defRPr sz="3200" b="1"/>
            </a:lvl1pPr>
            <a:lvl2pPr marL="457200" indent="0">
              <a:buNone/>
              <a:defRPr i="1"/>
            </a:lvl2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Additional info if applicable.</a:t>
            </a:r>
          </a:p>
        </p:txBody>
      </p:sp>
      <p:grpSp>
        <p:nvGrpSpPr>
          <p:cNvPr id="12" name="Graphic 4">
            <a:extLst>
              <a:ext uri="{FF2B5EF4-FFF2-40B4-BE49-F238E27FC236}">
                <a16:creationId xmlns:a16="http://schemas.microsoft.com/office/drawing/2014/main" id="{F64DDED0-B2D0-4AF0-A583-07702E9F8A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-293034"/>
            <a:ext cx="1463040" cy="1463040"/>
            <a:chOff x="0" y="0"/>
            <a:chExt cx="1463040" cy="146304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C783484-AECF-48A8-91AE-B0BE38E6EC18}"/>
                </a:ext>
              </a:extLst>
            </p:cNvPr>
            <p:cNvSpPr/>
            <p:nvPr/>
          </p:nvSpPr>
          <p:spPr>
            <a:xfrm>
              <a:off x="8077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4764CB8-39FF-4599-A58D-7E39C219FE54}"/>
                </a:ext>
              </a:extLst>
            </p:cNvPr>
            <p:cNvSpPr/>
            <p:nvPr/>
          </p:nvSpPr>
          <p:spPr>
            <a:xfrm>
              <a:off x="350520" y="431597"/>
              <a:ext cx="304800" cy="594360"/>
            </a:xfrm>
            <a:custGeom>
              <a:avLst/>
              <a:gdLst>
                <a:gd name="connsiteX0" fmla="*/ 304800 w 304800"/>
                <a:gd name="connsiteY0" fmla="*/ 604723 h 594360"/>
                <a:gd name="connsiteX1" fmla="*/ 304800 w 304800"/>
                <a:gd name="connsiteY1" fmla="*/ 299923 h 594360"/>
                <a:gd name="connsiteX2" fmla="*/ 130912 w 304800"/>
                <a:gd name="connsiteY2" fmla="*/ 299923 h 594360"/>
                <a:gd name="connsiteX3" fmla="*/ 304800 w 304800"/>
                <a:gd name="connsiteY3" fmla="*/ 130759 h 594360"/>
                <a:gd name="connsiteX4" fmla="*/ 304800 w 304800"/>
                <a:gd name="connsiteY4" fmla="*/ 0 h 594360"/>
                <a:gd name="connsiteX5" fmla="*/ 0 w 304800"/>
                <a:gd name="connsiteY5" fmla="*/ 299923 h 594360"/>
                <a:gd name="connsiteX6" fmla="*/ 0 w 304800"/>
                <a:gd name="connsiteY6" fmla="*/ 299923 h 594360"/>
                <a:gd name="connsiteX7" fmla="*/ 0 w 304800"/>
                <a:gd name="connsiteY7" fmla="*/ 604723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304800" y="604723"/>
                  </a:moveTo>
                  <a:lnTo>
                    <a:pt x="304800" y="299923"/>
                  </a:lnTo>
                  <a:lnTo>
                    <a:pt x="130912" y="299923"/>
                  </a:lnTo>
                  <a:cubicBezTo>
                    <a:pt x="133551" y="205772"/>
                    <a:pt x="210612" y="130805"/>
                    <a:pt x="304800" y="130759"/>
                  </a:cubicBezTo>
                  <a:lnTo>
                    <a:pt x="304800" y="0"/>
                  </a:lnTo>
                  <a:cubicBezTo>
                    <a:pt x="138350" y="-21"/>
                    <a:pt x="2664" y="133495"/>
                    <a:pt x="0" y="299923"/>
                  </a:cubicBezTo>
                  <a:lnTo>
                    <a:pt x="0" y="299923"/>
                  </a:lnTo>
                  <a:lnTo>
                    <a:pt x="0" y="604723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dirty="0"/>
            </a:p>
          </p:txBody>
        </p:sp>
      </p:grp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  <p:grpSp>
        <p:nvGrpSpPr>
          <p:cNvPr id="15" name="Graphic 8">
            <a:extLst>
              <a:ext uri="{FF2B5EF4-FFF2-40B4-BE49-F238E27FC236}">
                <a16:creationId xmlns:a16="http://schemas.microsoft.com/office/drawing/2014/main" id="{A37AD2C0-553C-4033-956B-ACC3094F35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728960" y="3372965"/>
            <a:ext cx="1463040" cy="1463040"/>
            <a:chOff x="5196840" y="1189382"/>
            <a:chExt cx="1463040" cy="146304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E3FE0CD-AC3A-4FC7-9ADF-FA3105A50B47}"/>
                </a:ext>
              </a:extLst>
            </p:cNvPr>
            <p:cNvSpPr/>
            <p:nvPr/>
          </p:nvSpPr>
          <p:spPr>
            <a:xfrm>
              <a:off x="55473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077417-67E0-4FE3-A81C-C3F28838A8E3}"/>
                </a:ext>
              </a:extLst>
            </p:cNvPr>
            <p:cNvSpPr/>
            <p:nvPr/>
          </p:nvSpPr>
          <p:spPr>
            <a:xfrm>
              <a:off x="6004560" y="1631342"/>
              <a:ext cx="304800" cy="594360"/>
            </a:xfrm>
            <a:custGeom>
              <a:avLst/>
              <a:gdLst>
                <a:gd name="connsiteX0" fmla="*/ 0 w 304800"/>
                <a:gd name="connsiteY0" fmla="*/ 0 h 594360"/>
                <a:gd name="connsiteX1" fmla="*/ 0 w 304800"/>
                <a:gd name="connsiteY1" fmla="*/ 304800 h 594360"/>
                <a:gd name="connsiteX2" fmla="*/ 173888 w 304800"/>
                <a:gd name="connsiteY2" fmla="*/ 304800 h 594360"/>
                <a:gd name="connsiteX3" fmla="*/ 0 w 304800"/>
                <a:gd name="connsiteY3" fmla="*/ 473964 h 594360"/>
                <a:gd name="connsiteX4" fmla="*/ 0 w 304800"/>
                <a:gd name="connsiteY4" fmla="*/ 604723 h 594360"/>
                <a:gd name="connsiteX5" fmla="*/ 304800 w 304800"/>
                <a:gd name="connsiteY5" fmla="*/ 304800 h 594360"/>
                <a:gd name="connsiteX6" fmla="*/ 304800 w 304800"/>
                <a:gd name="connsiteY6" fmla="*/ 304800 h 594360"/>
                <a:gd name="connsiteX7" fmla="*/ 304800 w 304800"/>
                <a:gd name="connsiteY7" fmla="*/ 0 h 59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4800" h="594360">
                  <a:moveTo>
                    <a:pt x="0" y="0"/>
                  </a:moveTo>
                  <a:lnTo>
                    <a:pt x="0" y="304800"/>
                  </a:lnTo>
                  <a:lnTo>
                    <a:pt x="173888" y="304800"/>
                  </a:lnTo>
                  <a:cubicBezTo>
                    <a:pt x="171249" y="398951"/>
                    <a:pt x="94188" y="473918"/>
                    <a:pt x="0" y="473964"/>
                  </a:cubicBezTo>
                  <a:lnTo>
                    <a:pt x="0" y="604723"/>
                  </a:lnTo>
                  <a:cubicBezTo>
                    <a:pt x="166450" y="604745"/>
                    <a:pt x="302136" y="471228"/>
                    <a:pt x="304800" y="304800"/>
                  </a:cubicBezTo>
                  <a:lnTo>
                    <a:pt x="304800" y="304800"/>
                  </a:lnTo>
                  <a:lnTo>
                    <a:pt x="3048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25000">
                  <a:schemeClr val="accent2"/>
                </a:gs>
                <a:gs pos="56000">
                  <a:schemeClr val="accent1"/>
                </a:gs>
                <a:gs pos="80000">
                  <a:schemeClr val="accent1">
                    <a:tint val="100000"/>
                    <a:shade val="56000"/>
                    <a:satMod val="145000"/>
                  </a:schemeClr>
                </a:gs>
                <a:gs pos="88000">
                  <a:schemeClr val="accent1">
                    <a:tint val="100000"/>
                    <a:shade val="63000"/>
                    <a:satMod val="160000"/>
                  </a:schemeClr>
                </a:gs>
                <a:gs pos="100000">
                  <a:schemeClr val="accent1">
                    <a:tint val="99000"/>
                    <a:shade val="100000"/>
                    <a:satMod val="155000"/>
                  </a:schemeClr>
                </a:gs>
              </a:gsLst>
              <a:lin ang="4200000" scaled="0"/>
            </a:gra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86316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014" y="63374"/>
            <a:ext cx="7982857" cy="5981826"/>
          </a:xfrm>
        </p:spPr>
        <p:txBody>
          <a:bodyPr rIns="0">
            <a:noAutofit/>
          </a:bodyPr>
          <a:lstStyle>
            <a:lvl1pPr>
              <a:defRPr sz="8800"/>
            </a:lvl1pPr>
          </a:lstStyle>
          <a:p>
            <a:r>
              <a:rPr lang="en-US" dirty="0"/>
              <a:t>Click to Add “Any Questions”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6F394-2B4B-412C-A210-400E4C6E7A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8476343" y="0"/>
            <a:ext cx="3715657" cy="5651500"/>
            <a:chOff x="8476343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 flipH="1">
              <a:off x="8476343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aphic 25" descr="Questions">
              <a:extLst>
                <a:ext uri="{FF2B5EF4-FFF2-40B4-BE49-F238E27FC236}">
                  <a16:creationId xmlns:a16="http://schemas.microsoft.com/office/drawing/2014/main" id="{C858B06B-D360-40D0-AF52-F524931B13CA}"/>
                </a:ext>
              </a:extLst>
            </p:cNvPr>
            <p:cNvGrpSpPr/>
            <p:nvPr userDrawn="1"/>
          </p:nvGrpSpPr>
          <p:grpSpPr>
            <a:xfrm>
              <a:off x="9037700" y="1092204"/>
              <a:ext cx="2846972" cy="3289296"/>
              <a:chOff x="5792373" y="3070098"/>
              <a:chExt cx="860120" cy="993753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FB6F3C46-3BDD-44A4-98B0-BCCDE4C734FC}"/>
                  </a:ext>
                </a:extLst>
              </p:cNvPr>
              <p:cNvSpPr/>
              <p:nvPr/>
            </p:nvSpPr>
            <p:spPr>
              <a:xfrm>
                <a:off x="5902976" y="3409226"/>
                <a:ext cx="221171" cy="221171"/>
              </a:xfrm>
              <a:custGeom>
                <a:avLst/>
                <a:gdLst>
                  <a:gd name="connsiteX0" fmla="*/ 221171 w 221170"/>
                  <a:gd name="connsiteY0" fmla="*/ 110585 h 221170"/>
                  <a:gd name="connsiteX1" fmla="*/ 110585 w 221170"/>
                  <a:gd name="connsiteY1" fmla="*/ 221170 h 221170"/>
                  <a:gd name="connsiteX2" fmla="*/ 0 w 221170"/>
                  <a:gd name="connsiteY2" fmla="*/ 110585 h 221170"/>
                  <a:gd name="connsiteX3" fmla="*/ 110585 w 221170"/>
                  <a:gd name="connsiteY3" fmla="*/ 0 h 221170"/>
                  <a:gd name="connsiteX4" fmla="*/ 221171 w 221170"/>
                  <a:gd name="connsiteY4" fmla="*/ 110585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21170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0AD2C43C-4175-403E-BF60-805627AF2990}"/>
                  </a:ext>
                </a:extLst>
              </p:cNvPr>
              <p:cNvSpPr/>
              <p:nvPr/>
            </p:nvSpPr>
            <p:spPr>
              <a:xfrm>
                <a:off x="6087285" y="3842680"/>
                <a:ext cx="442341" cy="221171"/>
              </a:xfrm>
              <a:custGeom>
                <a:avLst/>
                <a:gdLst>
                  <a:gd name="connsiteX0" fmla="*/ 442341 w 442341"/>
                  <a:gd name="connsiteY0" fmla="*/ 221171 h 221170"/>
                  <a:gd name="connsiteX1" fmla="*/ 442341 w 442341"/>
                  <a:gd name="connsiteY1" fmla="*/ 110585 h 221170"/>
                  <a:gd name="connsiteX2" fmla="*/ 420224 w 442341"/>
                  <a:gd name="connsiteY2" fmla="*/ 66351 h 221170"/>
                  <a:gd name="connsiteX3" fmla="*/ 312096 w 442341"/>
                  <a:gd name="connsiteY3" fmla="*/ 14745 h 221170"/>
                  <a:gd name="connsiteX4" fmla="*/ 221171 w 442341"/>
                  <a:gd name="connsiteY4" fmla="*/ 0 h 221170"/>
                  <a:gd name="connsiteX5" fmla="*/ 130245 w 442341"/>
                  <a:gd name="connsiteY5" fmla="*/ 14745 h 221170"/>
                  <a:gd name="connsiteX6" fmla="*/ 22117 w 442341"/>
                  <a:gd name="connsiteY6" fmla="*/ 66351 h 221170"/>
                  <a:gd name="connsiteX7" fmla="*/ 0 w 442341"/>
                  <a:gd name="connsiteY7" fmla="*/ 110585 h 221170"/>
                  <a:gd name="connsiteX8" fmla="*/ 0 w 442341"/>
                  <a:gd name="connsiteY8" fmla="*/ 221171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2341" h="221170">
                    <a:moveTo>
                      <a:pt x="442341" y="221171"/>
                    </a:moveTo>
                    <a:lnTo>
                      <a:pt x="442341" y="110585"/>
                    </a:lnTo>
                    <a:cubicBezTo>
                      <a:pt x="442794" y="93077"/>
                      <a:pt x="434502" y="76493"/>
                      <a:pt x="420224" y="66351"/>
                    </a:cubicBezTo>
                    <a:cubicBezTo>
                      <a:pt x="388395" y="41439"/>
                      <a:pt x="351483" y="23821"/>
                      <a:pt x="312096" y="14745"/>
                    </a:cubicBezTo>
                    <a:cubicBezTo>
                      <a:pt x="282565" y="5867"/>
                      <a:pt x="251994" y="910"/>
                      <a:pt x="221171" y="0"/>
                    </a:cubicBezTo>
                    <a:cubicBezTo>
                      <a:pt x="190274" y="96"/>
                      <a:pt x="159588" y="5071"/>
                      <a:pt x="130245" y="14745"/>
                    </a:cubicBezTo>
                    <a:cubicBezTo>
                      <a:pt x="91417" y="25373"/>
                      <a:pt x="54800" y="42851"/>
                      <a:pt x="22117" y="66351"/>
                    </a:cubicBezTo>
                    <a:cubicBezTo>
                      <a:pt x="8255" y="76843"/>
                      <a:pt x="76" y="93200"/>
                      <a:pt x="0" y="110585"/>
                    </a:cubicBezTo>
                    <a:lnTo>
                      <a:pt x="0" y="221171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E4FB4D4-D52A-4B4C-99F4-22A5535157CA}"/>
                  </a:ext>
                </a:extLst>
              </p:cNvPr>
              <p:cNvSpPr/>
              <p:nvPr/>
            </p:nvSpPr>
            <p:spPr>
              <a:xfrm>
                <a:off x="6197870" y="3581248"/>
                <a:ext cx="221171" cy="208883"/>
              </a:xfrm>
              <a:custGeom>
                <a:avLst/>
                <a:gdLst>
                  <a:gd name="connsiteX0" fmla="*/ 221171 w 221170"/>
                  <a:gd name="connsiteY0" fmla="*/ 110585 h 208883"/>
                  <a:gd name="connsiteX1" fmla="*/ 110585 w 221170"/>
                  <a:gd name="connsiteY1" fmla="*/ 221170 h 208883"/>
                  <a:gd name="connsiteX2" fmla="*/ 0 w 221170"/>
                  <a:gd name="connsiteY2" fmla="*/ 110585 h 208883"/>
                  <a:gd name="connsiteX3" fmla="*/ 110585 w 221170"/>
                  <a:gd name="connsiteY3" fmla="*/ 0 h 208883"/>
                  <a:gd name="connsiteX4" fmla="*/ 221171 w 221170"/>
                  <a:gd name="connsiteY4" fmla="*/ 110585 h 208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170" h="208883">
                    <a:moveTo>
                      <a:pt x="221171" y="110585"/>
                    </a:moveTo>
                    <a:cubicBezTo>
                      <a:pt x="221171" y="171660"/>
                      <a:pt x="171660" y="221170"/>
                      <a:pt x="110585" y="221170"/>
                    </a:cubicBezTo>
                    <a:cubicBezTo>
                      <a:pt x="49511" y="221170"/>
                      <a:pt x="0" y="171660"/>
                      <a:pt x="0" y="110585"/>
                    </a:cubicBezTo>
                    <a:cubicBezTo>
                      <a:pt x="0" y="49511"/>
                      <a:pt x="49511" y="0"/>
                      <a:pt x="110585" y="0"/>
                    </a:cubicBezTo>
                    <a:cubicBezTo>
                      <a:pt x="171660" y="0"/>
                      <a:pt x="221171" y="49511"/>
                      <a:pt x="221171" y="110585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3122DD8-3091-4AD0-9331-E0AEBD540E08}"/>
                  </a:ext>
                </a:extLst>
              </p:cNvPr>
              <p:cNvSpPr/>
              <p:nvPr/>
            </p:nvSpPr>
            <p:spPr>
              <a:xfrm>
                <a:off x="5792373" y="3670658"/>
                <a:ext cx="393192" cy="221171"/>
              </a:xfrm>
              <a:custGeom>
                <a:avLst/>
                <a:gdLst>
                  <a:gd name="connsiteX0" fmla="*/ 287539 w 393192"/>
                  <a:gd name="connsiteY0" fmla="*/ 199053 h 221170"/>
                  <a:gd name="connsiteX1" fmla="*/ 287539 w 393192"/>
                  <a:gd name="connsiteY1" fmla="*/ 199053 h 221170"/>
                  <a:gd name="connsiteX2" fmla="*/ 400582 w 393192"/>
                  <a:gd name="connsiteY2" fmla="*/ 142532 h 221170"/>
                  <a:gd name="connsiteX3" fmla="*/ 356348 w 393192"/>
                  <a:gd name="connsiteY3" fmla="*/ 34404 h 221170"/>
                  <a:gd name="connsiteX4" fmla="*/ 356348 w 393192"/>
                  <a:gd name="connsiteY4" fmla="*/ 29489 h 221170"/>
                  <a:gd name="connsiteX5" fmla="*/ 312114 w 393192"/>
                  <a:gd name="connsiteY5" fmla="*/ 14745 h 221170"/>
                  <a:gd name="connsiteX6" fmla="*/ 221188 w 393192"/>
                  <a:gd name="connsiteY6" fmla="*/ 0 h 221170"/>
                  <a:gd name="connsiteX7" fmla="*/ 130263 w 393192"/>
                  <a:gd name="connsiteY7" fmla="*/ 14745 h 221170"/>
                  <a:gd name="connsiteX8" fmla="*/ 22135 w 393192"/>
                  <a:gd name="connsiteY8" fmla="*/ 66351 h 221170"/>
                  <a:gd name="connsiteX9" fmla="*/ 18 w 393192"/>
                  <a:gd name="connsiteY9" fmla="*/ 110585 h 221170"/>
                  <a:gd name="connsiteX10" fmla="*/ 18 w 393192"/>
                  <a:gd name="connsiteY10" fmla="*/ 221171 h 221170"/>
                  <a:gd name="connsiteX11" fmla="*/ 265422 w 393192"/>
                  <a:gd name="connsiteY11" fmla="*/ 221171 h 221170"/>
                  <a:gd name="connsiteX12" fmla="*/ 287539 w 393192"/>
                  <a:gd name="connsiteY12" fmla="*/ 199053 h 22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192" h="221170">
                    <a:moveTo>
                      <a:pt x="287539" y="199053"/>
                    </a:moveTo>
                    <a:lnTo>
                      <a:pt x="287539" y="199053"/>
                    </a:lnTo>
                    <a:cubicBezTo>
                      <a:pt x="322041" y="174431"/>
                      <a:pt x="360183" y="155360"/>
                      <a:pt x="400582" y="142532"/>
                    </a:cubicBezTo>
                    <a:cubicBezTo>
                      <a:pt x="372640" y="113415"/>
                      <a:pt x="356825" y="74757"/>
                      <a:pt x="356348" y="34404"/>
                    </a:cubicBezTo>
                    <a:lnTo>
                      <a:pt x="356348" y="29489"/>
                    </a:lnTo>
                    <a:cubicBezTo>
                      <a:pt x="341993" y="23475"/>
                      <a:pt x="327206" y="18546"/>
                      <a:pt x="312114" y="14745"/>
                    </a:cubicBezTo>
                    <a:cubicBezTo>
                      <a:pt x="282583" y="5867"/>
                      <a:pt x="252012" y="909"/>
                      <a:pt x="221188" y="0"/>
                    </a:cubicBezTo>
                    <a:cubicBezTo>
                      <a:pt x="190292" y="95"/>
                      <a:pt x="159606" y="5071"/>
                      <a:pt x="130263" y="14745"/>
                    </a:cubicBezTo>
                    <a:cubicBezTo>
                      <a:pt x="91829" y="26411"/>
                      <a:pt x="55377" y="43809"/>
                      <a:pt x="22135" y="66351"/>
                    </a:cubicBezTo>
                    <a:cubicBezTo>
                      <a:pt x="7857" y="76493"/>
                      <a:pt x="-436" y="93077"/>
                      <a:pt x="18" y="110585"/>
                    </a:cubicBezTo>
                    <a:lnTo>
                      <a:pt x="18" y="221171"/>
                    </a:lnTo>
                    <a:lnTo>
                      <a:pt x="265422" y="221171"/>
                    </a:lnTo>
                    <a:cubicBezTo>
                      <a:pt x="271514" y="212621"/>
                      <a:pt x="278990" y="205145"/>
                      <a:pt x="287539" y="199053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F5E0416-807B-4F2D-9CD5-A579AECA51AC}"/>
                  </a:ext>
                </a:extLst>
              </p:cNvPr>
              <p:cNvSpPr/>
              <p:nvPr/>
            </p:nvSpPr>
            <p:spPr>
              <a:xfrm>
                <a:off x="6148716" y="3070098"/>
                <a:ext cx="503777" cy="466916"/>
              </a:xfrm>
              <a:custGeom>
                <a:avLst/>
                <a:gdLst>
                  <a:gd name="connsiteX0" fmla="*/ 489652 w 503777"/>
                  <a:gd name="connsiteY0" fmla="*/ 0 h 466915"/>
                  <a:gd name="connsiteX1" fmla="*/ 25562 w 503777"/>
                  <a:gd name="connsiteY1" fmla="*/ 0 h 466915"/>
                  <a:gd name="connsiteX2" fmla="*/ 5 w 503777"/>
                  <a:gd name="connsiteY2" fmla="*/ 25926 h 466915"/>
                  <a:gd name="connsiteX3" fmla="*/ 5 w 503777"/>
                  <a:gd name="connsiteY3" fmla="*/ 342323 h 466915"/>
                  <a:gd name="connsiteX4" fmla="*/ 25310 w 503777"/>
                  <a:gd name="connsiteY4" fmla="*/ 368614 h 466915"/>
                  <a:gd name="connsiteX5" fmla="*/ 25562 w 503777"/>
                  <a:gd name="connsiteY5" fmla="*/ 368618 h 466915"/>
                  <a:gd name="connsiteX6" fmla="*/ 99286 w 503777"/>
                  <a:gd name="connsiteY6" fmla="*/ 368618 h 466915"/>
                  <a:gd name="connsiteX7" fmla="*/ 99286 w 503777"/>
                  <a:gd name="connsiteY7" fmla="*/ 472322 h 466915"/>
                  <a:gd name="connsiteX8" fmla="*/ 201147 w 503777"/>
                  <a:gd name="connsiteY8" fmla="*/ 368618 h 466915"/>
                  <a:gd name="connsiteX9" fmla="*/ 489652 w 503777"/>
                  <a:gd name="connsiteY9" fmla="*/ 368618 h 466915"/>
                  <a:gd name="connsiteX10" fmla="*/ 515332 w 503777"/>
                  <a:gd name="connsiteY10" fmla="*/ 342691 h 466915"/>
                  <a:gd name="connsiteX11" fmla="*/ 515332 w 503777"/>
                  <a:gd name="connsiteY11" fmla="*/ 25926 h 466915"/>
                  <a:gd name="connsiteX12" fmla="*/ 489652 w 503777"/>
                  <a:gd name="connsiteY12" fmla="*/ 0 h 466915"/>
                  <a:gd name="connsiteX13" fmla="*/ 255457 w 503777"/>
                  <a:gd name="connsiteY13" fmla="*/ 322540 h 466915"/>
                  <a:gd name="connsiteX14" fmla="*/ 228182 w 503777"/>
                  <a:gd name="connsiteY14" fmla="*/ 295260 h 466915"/>
                  <a:gd name="connsiteX15" fmla="*/ 255462 w 503777"/>
                  <a:gd name="connsiteY15" fmla="*/ 267985 h 466915"/>
                  <a:gd name="connsiteX16" fmla="*/ 282734 w 503777"/>
                  <a:gd name="connsiteY16" fmla="*/ 294894 h 466915"/>
                  <a:gd name="connsiteX17" fmla="*/ 256076 w 503777"/>
                  <a:gd name="connsiteY17" fmla="*/ 322537 h 466915"/>
                  <a:gd name="connsiteX18" fmla="*/ 255457 w 503777"/>
                  <a:gd name="connsiteY18" fmla="*/ 322540 h 466915"/>
                  <a:gd name="connsiteX19" fmla="*/ 273028 w 503777"/>
                  <a:gd name="connsiteY19" fmla="*/ 210112 h 466915"/>
                  <a:gd name="connsiteX20" fmla="*/ 273028 w 503777"/>
                  <a:gd name="connsiteY20" fmla="*/ 248817 h 466915"/>
                  <a:gd name="connsiteX21" fmla="*/ 238009 w 503777"/>
                  <a:gd name="connsiteY21" fmla="*/ 248817 h 466915"/>
                  <a:gd name="connsiteX22" fmla="*/ 238009 w 503777"/>
                  <a:gd name="connsiteY22" fmla="*/ 176445 h 466915"/>
                  <a:gd name="connsiteX23" fmla="*/ 255457 w 503777"/>
                  <a:gd name="connsiteY23" fmla="*/ 176445 h 466915"/>
                  <a:gd name="connsiteX24" fmla="*/ 305589 w 503777"/>
                  <a:gd name="connsiteY24" fmla="*/ 131228 h 466915"/>
                  <a:gd name="connsiteX25" fmla="*/ 257317 w 503777"/>
                  <a:gd name="connsiteY25" fmla="*/ 81216 h 466915"/>
                  <a:gd name="connsiteX26" fmla="*/ 255457 w 503777"/>
                  <a:gd name="connsiteY26" fmla="*/ 81219 h 466915"/>
                  <a:gd name="connsiteX27" fmla="*/ 205448 w 503777"/>
                  <a:gd name="connsiteY27" fmla="*/ 122724 h 466915"/>
                  <a:gd name="connsiteX28" fmla="*/ 205448 w 503777"/>
                  <a:gd name="connsiteY28" fmla="*/ 131228 h 466915"/>
                  <a:gd name="connsiteX29" fmla="*/ 205448 w 503777"/>
                  <a:gd name="connsiteY29" fmla="*/ 134300 h 466915"/>
                  <a:gd name="connsiteX30" fmla="*/ 170429 w 503777"/>
                  <a:gd name="connsiteY30" fmla="*/ 134300 h 466915"/>
                  <a:gd name="connsiteX31" fmla="*/ 170429 w 503777"/>
                  <a:gd name="connsiteY31" fmla="*/ 131228 h 466915"/>
                  <a:gd name="connsiteX32" fmla="*/ 245961 w 503777"/>
                  <a:gd name="connsiteY32" fmla="*/ 46085 h 466915"/>
                  <a:gd name="connsiteX33" fmla="*/ 255457 w 503777"/>
                  <a:gd name="connsiteY33" fmla="*/ 46077 h 466915"/>
                  <a:gd name="connsiteX34" fmla="*/ 340607 w 503777"/>
                  <a:gd name="connsiteY34" fmla="*/ 129251 h 466915"/>
                  <a:gd name="connsiteX35" fmla="*/ 340607 w 503777"/>
                  <a:gd name="connsiteY35" fmla="*/ 131228 h 466915"/>
                  <a:gd name="connsiteX36" fmla="*/ 273028 w 503777"/>
                  <a:gd name="connsiteY36" fmla="*/ 210112 h 466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3777" h="466915">
                    <a:moveTo>
                      <a:pt x="489652" y="0"/>
                    </a:moveTo>
                    <a:lnTo>
                      <a:pt x="25562" y="0"/>
                    </a:lnTo>
                    <a:cubicBezTo>
                      <a:pt x="11359" y="135"/>
                      <a:pt x="-64" y="11723"/>
                      <a:pt x="5" y="25926"/>
                    </a:cubicBezTo>
                    <a:lnTo>
                      <a:pt x="5" y="342323"/>
                    </a:lnTo>
                    <a:cubicBezTo>
                      <a:pt x="-267" y="356571"/>
                      <a:pt x="11062" y="368342"/>
                      <a:pt x="25310" y="368614"/>
                    </a:cubicBezTo>
                    <a:cubicBezTo>
                      <a:pt x="25394" y="368615"/>
                      <a:pt x="25479" y="368616"/>
                      <a:pt x="25562" y="368618"/>
                    </a:cubicBezTo>
                    <a:lnTo>
                      <a:pt x="99286" y="368618"/>
                    </a:lnTo>
                    <a:lnTo>
                      <a:pt x="99286" y="472322"/>
                    </a:lnTo>
                    <a:lnTo>
                      <a:pt x="201147" y="368618"/>
                    </a:lnTo>
                    <a:lnTo>
                      <a:pt x="489652" y="368618"/>
                    </a:lnTo>
                    <a:cubicBezTo>
                      <a:pt x="503874" y="368482"/>
                      <a:pt x="515332" y="356915"/>
                      <a:pt x="515332" y="342691"/>
                    </a:cubicBezTo>
                    <a:lnTo>
                      <a:pt x="515332" y="25926"/>
                    </a:lnTo>
                    <a:cubicBezTo>
                      <a:pt x="515333" y="11703"/>
                      <a:pt x="503874" y="135"/>
                      <a:pt x="489652" y="0"/>
                    </a:cubicBezTo>
                    <a:close/>
                    <a:moveTo>
                      <a:pt x="255457" y="322540"/>
                    </a:moveTo>
                    <a:cubicBezTo>
                      <a:pt x="240391" y="322539"/>
                      <a:pt x="228180" y="310326"/>
                      <a:pt x="228182" y="295260"/>
                    </a:cubicBezTo>
                    <a:cubicBezTo>
                      <a:pt x="228183" y="280195"/>
                      <a:pt x="240396" y="267984"/>
                      <a:pt x="255462" y="267985"/>
                    </a:cubicBezTo>
                    <a:cubicBezTo>
                      <a:pt x="270382" y="267986"/>
                      <a:pt x="282533" y="279975"/>
                      <a:pt x="282734" y="294894"/>
                    </a:cubicBezTo>
                    <a:cubicBezTo>
                      <a:pt x="283006" y="309888"/>
                      <a:pt x="271070" y="322265"/>
                      <a:pt x="256076" y="322537"/>
                    </a:cubicBezTo>
                    <a:cubicBezTo>
                      <a:pt x="255870" y="322540"/>
                      <a:pt x="255663" y="322542"/>
                      <a:pt x="255457" y="322540"/>
                    </a:cubicBezTo>
                    <a:close/>
                    <a:moveTo>
                      <a:pt x="273028" y="210112"/>
                    </a:moveTo>
                    <a:lnTo>
                      <a:pt x="273028" y="248817"/>
                    </a:lnTo>
                    <a:lnTo>
                      <a:pt x="238009" y="248817"/>
                    </a:lnTo>
                    <a:lnTo>
                      <a:pt x="238009" y="176445"/>
                    </a:lnTo>
                    <a:lnTo>
                      <a:pt x="255457" y="176445"/>
                    </a:lnTo>
                    <a:cubicBezTo>
                      <a:pt x="285929" y="176445"/>
                      <a:pt x="305589" y="158628"/>
                      <a:pt x="305589" y="131228"/>
                    </a:cubicBezTo>
                    <a:cubicBezTo>
                      <a:pt x="306069" y="104088"/>
                      <a:pt x="284457" y="81697"/>
                      <a:pt x="257317" y="81216"/>
                    </a:cubicBezTo>
                    <a:cubicBezTo>
                      <a:pt x="256698" y="81205"/>
                      <a:pt x="256077" y="81206"/>
                      <a:pt x="255457" y="81219"/>
                    </a:cubicBezTo>
                    <a:cubicBezTo>
                      <a:pt x="230186" y="78871"/>
                      <a:pt x="207796" y="97453"/>
                      <a:pt x="205448" y="122724"/>
                    </a:cubicBezTo>
                    <a:cubicBezTo>
                      <a:pt x="205185" y="125552"/>
                      <a:pt x="205185" y="128399"/>
                      <a:pt x="205448" y="131228"/>
                    </a:cubicBezTo>
                    <a:lnTo>
                      <a:pt x="205448" y="134300"/>
                    </a:lnTo>
                    <a:lnTo>
                      <a:pt x="170429" y="134300"/>
                    </a:lnTo>
                    <a:lnTo>
                      <a:pt x="170429" y="131228"/>
                    </a:lnTo>
                    <a:cubicBezTo>
                      <a:pt x="167775" y="86859"/>
                      <a:pt x="201592" y="48739"/>
                      <a:pt x="245961" y="46085"/>
                    </a:cubicBezTo>
                    <a:cubicBezTo>
                      <a:pt x="249124" y="45895"/>
                      <a:pt x="252294" y="45893"/>
                      <a:pt x="255457" y="46077"/>
                    </a:cubicBezTo>
                    <a:cubicBezTo>
                      <a:pt x="301938" y="45532"/>
                      <a:pt x="340062" y="82769"/>
                      <a:pt x="340607" y="129251"/>
                    </a:cubicBezTo>
                    <a:cubicBezTo>
                      <a:pt x="340615" y="129909"/>
                      <a:pt x="340615" y="130569"/>
                      <a:pt x="340607" y="131228"/>
                    </a:cubicBezTo>
                    <a:cubicBezTo>
                      <a:pt x="341800" y="171018"/>
                      <a:pt x="312530" y="205186"/>
                      <a:pt x="273028" y="21011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05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IA - Iowa">
            <a:extLst>
              <a:ext uri="{FF2B5EF4-FFF2-40B4-BE49-F238E27FC236}">
                <a16:creationId xmlns:a16="http://schemas.microsoft.com/office/drawing/2014/main" id="{DD493446-D46E-4C4D-810B-ADA1ACF150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2286925" y="812800"/>
            <a:ext cx="7618150" cy="4945126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101600">
            <a:gradFill flip="none" rotWithShape="1">
              <a:gsLst>
                <a:gs pos="21000">
                  <a:schemeClr val="accent2"/>
                </a:gs>
                <a:gs pos="100000">
                  <a:schemeClr val="accent3">
                    <a:lumMod val="65000"/>
                    <a:lumOff val="35000"/>
                  </a:schemeClr>
                </a:gs>
              </a:gsLst>
              <a:lin ang="4800000" scaled="0"/>
              <a:tileRect/>
            </a:gradFill>
            <a:miter lim="800000"/>
          </a:ln>
          <a:effectLst>
            <a:glow rad="139700">
              <a:schemeClr val="bg1">
                <a:alpha val="9000"/>
              </a:schemeClr>
            </a:glow>
            <a:innerShdw blurRad="203200" dist="1143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81300" y="1562100"/>
            <a:ext cx="6743699" cy="3446526"/>
          </a:xfrm>
        </p:spPr>
        <p:txBody>
          <a:bodyPr rIns="0">
            <a:noAutofit/>
          </a:bodyPr>
          <a:lstStyle>
            <a:lvl1pPr algn="ctr">
              <a:defRPr sz="8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“Thank You” Slide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714781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991101" y="482600"/>
            <a:ext cx="6146800" cy="1231900"/>
          </a:xfrm>
        </p:spPr>
        <p:txBody>
          <a:bodyPr rIns="0" anchor="t">
            <a:noAutofit/>
          </a:bodyPr>
          <a:lstStyle>
            <a:lvl1pPr>
              <a:defRPr sz="80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68D1F1-9DD7-48D6-B3CB-F960A7C1805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993900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203E06-9302-4E32-AFD5-7DA74AFC1F1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52408" y="2010228"/>
            <a:ext cx="3715657" cy="4216399"/>
          </a:xfrm>
        </p:spPr>
        <p:txBody>
          <a:bodyPr anchor="t">
            <a:normAutofit/>
          </a:bodyPr>
          <a:lstStyle>
            <a:lvl1pPr marL="0" indent="0">
              <a:buNone/>
              <a:defRPr sz="26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6921176-23F8-447B-84F4-6723FB4C5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3715657" cy="5651500"/>
            <a:chOff x="0" y="0"/>
            <a:chExt cx="3715657" cy="5651500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2A94824-A8E6-4E1B-87B1-655EADD1C3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 userDrawn="1"/>
          </p:nvSpPr>
          <p:spPr>
            <a:xfrm>
              <a:off x="0" y="0"/>
              <a:ext cx="3715657" cy="5651500"/>
            </a:xfrm>
            <a:custGeom>
              <a:avLst/>
              <a:gdLst>
                <a:gd name="connsiteX0" fmla="*/ 603250 w 3454400"/>
                <a:gd name="connsiteY0" fmla="*/ 0 h 5651500"/>
                <a:gd name="connsiteX1" fmla="*/ 0 w 3454400"/>
                <a:gd name="connsiteY1" fmla="*/ 0 h 5651500"/>
                <a:gd name="connsiteX2" fmla="*/ 0 w 3454400"/>
                <a:gd name="connsiteY2" fmla="*/ 5651500 h 5651500"/>
                <a:gd name="connsiteX3" fmla="*/ 603250 w 3454400"/>
                <a:gd name="connsiteY3" fmla="*/ 5651500 h 5651500"/>
                <a:gd name="connsiteX4" fmla="*/ 3454400 w 3454400"/>
                <a:gd name="connsiteY4" fmla="*/ 2825750 h 5651500"/>
                <a:gd name="connsiteX5" fmla="*/ 603250 w 3454400"/>
                <a:gd name="connsiteY5" fmla="*/ 0 h 565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54400" h="5651500">
                  <a:moveTo>
                    <a:pt x="603250" y="0"/>
                  </a:moveTo>
                  <a:lnTo>
                    <a:pt x="0" y="0"/>
                  </a:lnTo>
                  <a:lnTo>
                    <a:pt x="0" y="5651500"/>
                  </a:lnTo>
                  <a:lnTo>
                    <a:pt x="603250" y="5651500"/>
                  </a:lnTo>
                  <a:cubicBezTo>
                    <a:pt x="2177897" y="5651500"/>
                    <a:pt x="3454400" y="4386369"/>
                    <a:pt x="3454400" y="2825750"/>
                  </a:cubicBezTo>
                  <a:cubicBezTo>
                    <a:pt x="3454400" y="1265131"/>
                    <a:pt x="2177897" y="0"/>
                    <a:pt x="6032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" name="Email Envelope Icon">
              <a:extLst>
                <a:ext uri="{FF2B5EF4-FFF2-40B4-BE49-F238E27FC236}">
                  <a16:creationId xmlns:a16="http://schemas.microsoft.com/office/drawing/2014/main" id="{ECE98294-3F77-43CC-9A79-9F5EF7D05A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567870" y="1773011"/>
              <a:ext cx="1914072" cy="2105479"/>
              <a:chOff x="9415617" y="2376261"/>
              <a:chExt cx="1914072" cy="210547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2012F40-347C-4A78-B1F4-90F53D3F76E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GrpSpPr/>
              <p:nvPr userDrawn="1"/>
            </p:nvGrpSpPr>
            <p:grpSpPr>
              <a:xfrm>
                <a:off x="9415617" y="2376261"/>
                <a:ext cx="1914072" cy="2105479"/>
                <a:chOff x="8746030" y="2376261"/>
                <a:chExt cx="1914072" cy="2105479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196A69F6-874A-48E2-8996-A2EDC280271B}"/>
                    </a:ext>
                  </a:extLst>
                </p:cNvPr>
                <p:cNvSpPr/>
                <p:nvPr userDrawn="1"/>
              </p:nvSpPr>
              <p:spPr>
                <a:xfrm>
                  <a:off x="9163050" y="2676525"/>
                  <a:ext cx="1123950" cy="1127760"/>
                </a:xfrm>
                <a:prstGeom prst="rect">
                  <a:avLst/>
                </a:prstGeom>
                <a:gradFill flip="none" rotWithShape="1">
                  <a:gsLst>
                    <a:gs pos="74000">
                      <a:schemeClr val="bg2"/>
                    </a:gs>
                    <a:gs pos="100000">
                      <a:schemeClr val="accent6">
                        <a:lumMod val="72000"/>
                        <a:lumOff val="28000"/>
                      </a:schemeClr>
                    </a:gs>
                    <a:gs pos="6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dirty="0"/>
                </a:p>
              </p:txBody>
            </p:sp>
            <p:sp>
              <p:nvSpPr>
                <p:cNvPr id="23" name="Rectangle 11">
                  <a:extLst>
                    <a:ext uri="{FF2B5EF4-FFF2-40B4-BE49-F238E27FC236}">
                      <a16:creationId xmlns:a16="http://schemas.microsoft.com/office/drawing/2014/main" id="{0A2E6D62-5DBD-42B1-B26B-B79DB8DA6E81}"/>
                    </a:ext>
                  </a:extLst>
                </p:cNvPr>
                <p:cNvSpPr/>
                <p:nvPr userDrawn="1"/>
              </p:nvSpPr>
              <p:spPr>
                <a:xfrm>
                  <a:off x="8801100" y="3276600"/>
                  <a:ext cx="1790700" cy="1127760"/>
                </a:xfrm>
                <a:custGeom>
                  <a:avLst/>
                  <a:gdLst>
                    <a:gd name="connsiteX0" fmla="*/ 0 w 1790700"/>
                    <a:gd name="connsiteY0" fmla="*/ 0 h 1127760"/>
                    <a:gd name="connsiteX1" fmla="*/ 1790700 w 1790700"/>
                    <a:gd name="connsiteY1" fmla="*/ 0 h 1127760"/>
                    <a:gd name="connsiteX2" fmla="*/ 1790700 w 1790700"/>
                    <a:gd name="connsiteY2" fmla="*/ 1127760 h 1127760"/>
                    <a:gd name="connsiteX3" fmla="*/ 0 w 1790700"/>
                    <a:gd name="connsiteY3" fmla="*/ 1127760 h 1127760"/>
                    <a:gd name="connsiteX4" fmla="*/ 0 w 1790700"/>
                    <a:gd name="connsiteY4" fmla="*/ 0 h 1127760"/>
                    <a:gd name="connsiteX0" fmla="*/ 0 w 1790700"/>
                    <a:gd name="connsiteY0" fmla="*/ 7144 h 1134904"/>
                    <a:gd name="connsiteX1" fmla="*/ 1316831 w 1790700"/>
                    <a:gd name="connsiteY1" fmla="*/ 0 h 1134904"/>
                    <a:gd name="connsiteX2" fmla="*/ 1790700 w 1790700"/>
                    <a:gd name="connsiteY2" fmla="*/ 7144 h 1134904"/>
                    <a:gd name="connsiteX3" fmla="*/ 1790700 w 1790700"/>
                    <a:gd name="connsiteY3" fmla="*/ 1134904 h 1134904"/>
                    <a:gd name="connsiteX4" fmla="*/ 0 w 1790700"/>
                    <a:gd name="connsiteY4" fmla="*/ 1134904 h 1134904"/>
                    <a:gd name="connsiteX5" fmla="*/ 0 w 1790700"/>
                    <a:gd name="connsiteY5" fmla="*/ 7144 h 1134904"/>
                    <a:gd name="connsiteX0" fmla="*/ 0 w 1790700"/>
                    <a:gd name="connsiteY0" fmla="*/ 7144 h 1134904"/>
                    <a:gd name="connsiteX1" fmla="*/ 497681 w 1790700"/>
                    <a:gd name="connsiteY1" fmla="*/ 4763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7144 h 1134904"/>
                    <a:gd name="connsiteX1" fmla="*/ 628650 w 1790700"/>
                    <a:gd name="connsiteY1" fmla="*/ 542926 h 1134904"/>
                    <a:gd name="connsiteX2" fmla="*/ 1316831 w 1790700"/>
                    <a:gd name="connsiteY2" fmla="*/ 0 h 1134904"/>
                    <a:gd name="connsiteX3" fmla="*/ 1790700 w 1790700"/>
                    <a:gd name="connsiteY3" fmla="*/ 7144 h 1134904"/>
                    <a:gd name="connsiteX4" fmla="*/ 1790700 w 1790700"/>
                    <a:gd name="connsiteY4" fmla="*/ 1134904 h 1134904"/>
                    <a:gd name="connsiteX5" fmla="*/ 0 w 1790700"/>
                    <a:gd name="connsiteY5" fmla="*/ 1134904 h 1134904"/>
                    <a:gd name="connsiteX6" fmla="*/ 0 w 1790700"/>
                    <a:gd name="connsiteY6" fmla="*/ 7144 h 1134904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  <a:gd name="connsiteX0" fmla="*/ 0 w 1790700"/>
                    <a:gd name="connsiteY0" fmla="*/ 0 h 1127760"/>
                    <a:gd name="connsiteX1" fmla="*/ 628650 w 1790700"/>
                    <a:gd name="connsiteY1" fmla="*/ 535782 h 1127760"/>
                    <a:gd name="connsiteX2" fmla="*/ 1188244 w 1790700"/>
                    <a:gd name="connsiteY2" fmla="*/ 528638 h 1127760"/>
                    <a:gd name="connsiteX3" fmla="*/ 1790700 w 1790700"/>
                    <a:gd name="connsiteY3" fmla="*/ 0 h 1127760"/>
                    <a:gd name="connsiteX4" fmla="*/ 1790700 w 1790700"/>
                    <a:gd name="connsiteY4" fmla="*/ 1127760 h 1127760"/>
                    <a:gd name="connsiteX5" fmla="*/ 0 w 1790700"/>
                    <a:gd name="connsiteY5" fmla="*/ 1127760 h 1127760"/>
                    <a:gd name="connsiteX6" fmla="*/ 0 w 1790700"/>
                    <a:gd name="connsiteY6" fmla="*/ 0 h 11277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790700" h="1127760">
                      <a:moveTo>
                        <a:pt x="0" y="0"/>
                      </a:moveTo>
                      <a:lnTo>
                        <a:pt x="628650" y="535782"/>
                      </a:lnTo>
                      <a:cubicBezTo>
                        <a:pt x="731837" y="447676"/>
                        <a:pt x="937419" y="361950"/>
                        <a:pt x="1188244" y="528638"/>
                      </a:cubicBezTo>
                      <a:lnTo>
                        <a:pt x="1790700" y="0"/>
                      </a:lnTo>
                      <a:lnTo>
                        <a:pt x="1790700" y="1127760"/>
                      </a:lnTo>
                      <a:lnTo>
                        <a:pt x="0" y="11277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83000">
                      <a:srgbClr val="F3F4F4"/>
                    </a:gs>
                    <a:gs pos="100000">
                      <a:schemeClr val="bg2">
                        <a:lumMod val="78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9E3A751F-B165-4390-9088-A6C4DB3DFC99}"/>
                    </a:ext>
                  </a:extLst>
                </p:cNvPr>
                <p:cNvSpPr/>
                <p:nvPr/>
              </p:nvSpPr>
              <p:spPr>
                <a:xfrm>
                  <a:off x="8746030" y="2376261"/>
                  <a:ext cx="1914072" cy="2105479"/>
                </a:xfrm>
                <a:custGeom>
                  <a:avLst/>
                  <a:gdLst>
                    <a:gd name="connsiteX0" fmla="*/ 1770516 w 1914071"/>
                    <a:gd name="connsiteY0" fmla="*/ 1904501 h 2105478"/>
                    <a:gd name="connsiteX1" fmla="*/ 1291998 w 1914071"/>
                    <a:gd name="connsiteY1" fmla="*/ 1449909 h 2105478"/>
                    <a:gd name="connsiteX2" fmla="*/ 1770516 w 1914071"/>
                    <a:gd name="connsiteY2" fmla="*/ 995317 h 2105478"/>
                    <a:gd name="connsiteX3" fmla="*/ 1770516 w 1914071"/>
                    <a:gd name="connsiteY3" fmla="*/ 1904501 h 2105478"/>
                    <a:gd name="connsiteX4" fmla="*/ 220118 w 1914071"/>
                    <a:gd name="connsiteY4" fmla="*/ 1961924 h 2105478"/>
                    <a:gd name="connsiteX5" fmla="*/ 693851 w 1914071"/>
                    <a:gd name="connsiteY5" fmla="*/ 1514509 h 2105478"/>
                    <a:gd name="connsiteX6" fmla="*/ 727347 w 1914071"/>
                    <a:gd name="connsiteY6" fmla="*/ 1483406 h 2105478"/>
                    <a:gd name="connsiteX7" fmla="*/ 1189117 w 1914071"/>
                    <a:gd name="connsiteY7" fmla="*/ 1483406 h 2105478"/>
                    <a:gd name="connsiteX8" fmla="*/ 1222613 w 1914071"/>
                    <a:gd name="connsiteY8" fmla="*/ 1514509 h 2105478"/>
                    <a:gd name="connsiteX9" fmla="*/ 1693954 w 1914071"/>
                    <a:gd name="connsiteY9" fmla="*/ 1961924 h 2105478"/>
                    <a:gd name="connsiteX10" fmla="*/ 220118 w 1914071"/>
                    <a:gd name="connsiteY10" fmla="*/ 1961924 h 2105478"/>
                    <a:gd name="connsiteX11" fmla="*/ 143555 w 1914071"/>
                    <a:gd name="connsiteY11" fmla="*/ 992925 h 2105478"/>
                    <a:gd name="connsiteX12" fmla="*/ 622073 w 1914071"/>
                    <a:gd name="connsiteY12" fmla="*/ 1447517 h 2105478"/>
                    <a:gd name="connsiteX13" fmla="*/ 143555 w 1914071"/>
                    <a:gd name="connsiteY13" fmla="*/ 1902109 h 2105478"/>
                    <a:gd name="connsiteX14" fmla="*/ 143555 w 1914071"/>
                    <a:gd name="connsiteY14" fmla="*/ 992925 h 2105478"/>
                    <a:gd name="connsiteX15" fmla="*/ 478518 w 1914071"/>
                    <a:gd name="connsiteY15" fmla="*/ 382814 h 2105478"/>
                    <a:gd name="connsiteX16" fmla="*/ 1435554 w 1914071"/>
                    <a:gd name="connsiteY16" fmla="*/ 382814 h 2105478"/>
                    <a:gd name="connsiteX17" fmla="*/ 1435554 w 1914071"/>
                    <a:gd name="connsiteY17" fmla="*/ 1179547 h 2105478"/>
                    <a:gd name="connsiteX18" fmla="*/ 1220221 w 1914071"/>
                    <a:gd name="connsiteY18" fmla="*/ 1385309 h 2105478"/>
                    <a:gd name="connsiteX19" fmla="*/ 693851 w 1914071"/>
                    <a:gd name="connsiteY19" fmla="*/ 1385309 h 2105478"/>
                    <a:gd name="connsiteX20" fmla="*/ 478518 w 1914071"/>
                    <a:gd name="connsiteY20" fmla="*/ 1179547 h 2105478"/>
                    <a:gd name="connsiteX21" fmla="*/ 478518 w 1914071"/>
                    <a:gd name="connsiteY21" fmla="*/ 382814 h 2105478"/>
                    <a:gd name="connsiteX22" fmla="*/ 1579109 w 1914071"/>
                    <a:gd name="connsiteY22" fmla="*/ 447414 h 2105478"/>
                    <a:gd name="connsiteX23" fmla="*/ 1579109 w 1914071"/>
                    <a:gd name="connsiteY23" fmla="*/ 239259 h 2105478"/>
                    <a:gd name="connsiteX24" fmla="*/ 1244147 w 1914071"/>
                    <a:gd name="connsiteY24" fmla="*/ 239259 h 2105478"/>
                    <a:gd name="connsiteX25" fmla="*/ 957036 w 1914071"/>
                    <a:gd name="connsiteY25" fmla="*/ 0 h 2105478"/>
                    <a:gd name="connsiteX26" fmla="*/ 669925 w 1914071"/>
                    <a:gd name="connsiteY26" fmla="*/ 239259 h 2105478"/>
                    <a:gd name="connsiteX27" fmla="*/ 334963 w 1914071"/>
                    <a:gd name="connsiteY27" fmla="*/ 239259 h 2105478"/>
                    <a:gd name="connsiteX28" fmla="*/ 334963 w 1914071"/>
                    <a:gd name="connsiteY28" fmla="*/ 449807 h 2105478"/>
                    <a:gd name="connsiteX29" fmla="*/ 0 w 1914071"/>
                    <a:gd name="connsiteY29" fmla="*/ 768021 h 2105478"/>
                    <a:gd name="connsiteX30" fmla="*/ 0 w 1914071"/>
                    <a:gd name="connsiteY30" fmla="*/ 2105479 h 2105478"/>
                    <a:gd name="connsiteX31" fmla="*/ 1914072 w 1914071"/>
                    <a:gd name="connsiteY31" fmla="*/ 2105479 h 2105478"/>
                    <a:gd name="connsiteX32" fmla="*/ 1914072 w 1914071"/>
                    <a:gd name="connsiteY32" fmla="*/ 768021 h 2105478"/>
                    <a:gd name="connsiteX33" fmla="*/ 1579109 w 1914071"/>
                    <a:gd name="connsiteY33" fmla="*/ 447414 h 21054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1914071" h="2105478">
                      <a:moveTo>
                        <a:pt x="1770516" y="1904501"/>
                      </a:moveTo>
                      <a:lnTo>
                        <a:pt x="1291998" y="1449909"/>
                      </a:lnTo>
                      <a:lnTo>
                        <a:pt x="1770516" y="995317"/>
                      </a:lnTo>
                      <a:lnTo>
                        <a:pt x="1770516" y="1904501"/>
                      </a:lnTo>
                      <a:close/>
                      <a:moveTo>
                        <a:pt x="220118" y="1961924"/>
                      </a:moveTo>
                      <a:lnTo>
                        <a:pt x="693851" y="1514509"/>
                      </a:lnTo>
                      <a:lnTo>
                        <a:pt x="727347" y="1483406"/>
                      </a:lnTo>
                      <a:cubicBezTo>
                        <a:pt x="856547" y="1361384"/>
                        <a:pt x="1059917" y="1361384"/>
                        <a:pt x="1189117" y="1483406"/>
                      </a:cubicBezTo>
                      <a:lnTo>
                        <a:pt x="1222613" y="1514509"/>
                      </a:lnTo>
                      <a:lnTo>
                        <a:pt x="1693954" y="1961924"/>
                      </a:lnTo>
                      <a:lnTo>
                        <a:pt x="220118" y="1961924"/>
                      </a:lnTo>
                      <a:close/>
                      <a:moveTo>
                        <a:pt x="143555" y="992925"/>
                      </a:moveTo>
                      <a:lnTo>
                        <a:pt x="622073" y="1447517"/>
                      </a:lnTo>
                      <a:lnTo>
                        <a:pt x="143555" y="1902109"/>
                      </a:lnTo>
                      <a:lnTo>
                        <a:pt x="143555" y="992925"/>
                      </a:lnTo>
                      <a:close/>
                      <a:moveTo>
                        <a:pt x="478518" y="382814"/>
                      </a:moveTo>
                      <a:lnTo>
                        <a:pt x="1435554" y="382814"/>
                      </a:lnTo>
                      <a:lnTo>
                        <a:pt x="1435554" y="1179547"/>
                      </a:lnTo>
                      <a:lnTo>
                        <a:pt x="1220221" y="1385309"/>
                      </a:lnTo>
                      <a:cubicBezTo>
                        <a:pt x="1064702" y="1265680"/>
                        <a:pt x="849369" y="1265680"/>
                        <a:pt x="693851" y="1385309"/>
                      </a:cubicBezTo>
                      <a:lnTo>
                        <a:pt x="478518" y="1179547"/>
                      </a:lnTo>
                      <a:lnTo>
                        <a:pt x="478518" y="382814"/>
                      </a:lnTo>
                      <a:close/>
                      <a:moveTo>
                        <a:pt x="1579109" y="447414"/>
                      </a:moveTo>
                      <a:lnTo>
                        <a:pt x="1579109" y="239259"/>
                      </a:lnTo>
                      <a:lnTo>
                        <a:pt x="1244147" y="239259"/>
                      </a:lnTo>
                      <a:lnTo>
                        <a:pt x="957036" y="0"/>
                      </a:lnTo>
                      <a:lnTo>
                        <a:pt x="669925" y="239259"/>
                      </a:lnTo>
                      <a:lnTo>
                        <a:pt x="334963" y="239259"/>
                      </a:lnTo>
                      <a:lnTo>
                        <a:pt x="334963" y="449807"/>
                      </a:lnTo>
                      <a:lnTo>
                        <a:pt x="0" y="768021"/>
                      </a:lnTo>
                      <a:lnTo>
                        <a:pt x="0" y="2105479"/>
                      </a:lnTo>
                      <a:lnTo>
                        <a:pt x="1914072" y="2105479"/>
                      </a:lnTo>
                      <a:lnTo>
                        <a:pt x="1914072" y="768021"/>
                      </a:lnTo>
                      <a:lnTo>
                        <a:pt x="1579109" y="447414"/>
                      </a:lnTo>
                      <a:close/>
                    </a:path>
                  </a:pathLst>
                </a:cu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C067AAA7-7990-4FF9-9F68-BEB0FD1DAD7E}"/>
                    </a:ext>
                  </a:extLst>
                </p:cNvPr>
                <p:cNvSpPr/>
                <p:nvPr/>
              </p:nvSpPr>
              <p:spPr>
                <a:xfrm>
                  <a:off x="9394391" y="2897845"/>
                  <a:ext cx="622073" cy="622073"/>
                </a:xfrm>
                <a:custGeom>
                  <a:avLst/>
                  <a:gdLst>
                    <a:gd name="connsiteX0" fmla="*/ 308675 w 622073"/>
                    <a:gd name="connsiteY0" fmla="*/ 394777 h 622073"/>
                    <a:gd name="connsiteX1" fmla="*/ 232112 w 622073"/>
                    <a:gd name="connsiteY1" fmla="*/ 318214 h 622073"/>
                    <a:gd name="connsiteX2" fmla="*/ 308675 w 622073"/>
                    <a:gd name="connsiteY2" fmla="*/ 241652 h 622073"/>
                    <a:gd name="connsiteX3" fmla="*/ 385237 w 622073"/>
                    <a:gd name="connsiteY3" fmla="*/ 318214 h 622073"/>
                    <a:gd name="connsiteX4" fmla="*/ 308675 w 622073"/>
                    <a:gd name="connsiteY4" fmla="*/ 394777 h 622073"/>
                    <a:gd name="connsiteX5" fmla="*/ 308675 w 622073"/>
                    <a:gd name="connsiteY5" fmla="*/ 626859 h 622073"/>
                    <a:gd name="connsiteX6" fmla="*/ 464193 w 622073"/>
                    <a:gd name="connsiteY6" fmla="*/ 588577 h 622073"/>
                    <a:gd name="connsiteX7" fmla="*/ 480941 w 622073"/>
                    <a:gd name="connsiteY7" fmla="*/ 533547 h 622073"/>
                    <a:gd name="connsiteX8" fmla="*/ 425912 w 622073"/>
                    <a:gd name="connsiteY8" fmla="*/ 516799 h 622073"/>
                    <a:gd name="connsiteX9" fmla="*/ 308675 w 622073"/>
                    <a:gd name="connsiteY9" fmla="*/ 545510 h 622073"/>
                    <a:gd name="connsiteX10" fmla="*/ 78986 w 622073"/>
                    <a:gd name="connsiteY10" fmla="*/ 313429 h 622073"/>
                    <a:gd name="connsiteX11" fmla="*/ 311067 w 622073"/>
                    <a:gd name="connsiteY11" fmla="*/ 81348 h 622073"/>
                    <a:gd name="connsiteX12" fmla="*/ 543148 w 622073"/>
                    <a:gd name="connsiteY12" fmla="*/ 313429 h 622073"/>
                    <a:gd name="connsiteX13" fmla="*/ 543148 w 622073"/>
                    <a:gd name="connsiteY13" fmla="*/ 389992 h 622073"/>
                    <a:gd name="connsiteX14" fmla="*/ 466585 w 622073"/>
                    <a:gd name="connsiteY14" fmla="*/ 313429 h 622073"/>
                    <a:gd name="connsiteX15" fmla="*/ 339778 w 622073"/>
                    <a:gd name="connsiteY15" fmla="*/ 157911 h 622073"/>
                    <a:gd name="connsiteX16" fmla="*/ 165119 w 622073"/>
                    <a:gd name="connsiteY16" fmla="*/ 253615 h 622073"/>
                    <a:gd name="connsiteX17" fmla="*/ 229719 w 622073"/>
                    <a:gd name="connsiteY17" fmla="*/ 442629 h 622073"/>
                    <a:gd name="connsiteX18" fmla="*/ 428304 w 622073"/>
                    <a:gd name="connsiteY18" fmla="*/ 411525 h 622073"/>
                    <a:gd name="connsiteX19" fmla="*/ 545541 w 622073"/>
                    <a:gd name="connsiteY19" fmla="*/ 464162 h 622073"/>
                    <a:gd name="connsiteX20" fmla="*/ 622104 w 622073"/>
                    <a:gd name="connsiteY20" fmla="*/ 387600 h 622073"/>
                    <a:gd name="connsiteX21" fmla="*/ 622104 w 622073"/>
                    <a:gd name="connsiteY21" fmla="*/ 311037 h 622073"/>
                    <a:gd name="connsiteX22" fmla="*/ 311067 w 622073"/>
                    <a:gd name="connsiteY22" fmla="*/ 0 h 622073"/>
                    <a:gd name="connsiteX23" fmla="*/ 30 w 622073"/>
                    <a:gd name="connsiteY23" fmla="*/ 311037 h 622073"/>
                    <a:gd name="connsiteX24" fmla="*/ 308675 w 622073"/>
                    <a:gd name="connsiteY24" fmla="*/ 626859 h 622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622073" h="622073">
                      <a:moveTo>
                        <a:pt x="308675" y="394777"/>
                      </a:moveTo>
                      <a:cubicBezTo>
                        <a:pt x="265608" y="394777"/>
                        <a:pt x="232112" y="358888"/>
                        <a:pt x="232112" y="318214"/>
                      </a:cubicBezTo>
                      <a:cubicBezTo>
                        <a:pt x="232112" y="275148"/>
                        <a:pt x="268001" y="241652"/>
                        <a:pt x="308675" y="241652"/>
                      </a:cubicBezTo>
                      <a:cubicBezTo>
                        <a:pt x="351741" y="241652"/>
                        <a:pt x="385237" y="275148"/>
                        <a:pt x="385237" y="318214"/>
                      </a:cubicBezTo>
                      <a:cubicBezTo>
                        <a:pt x="385237" y="361281"/>
                        <a:pt x="351741" y="394777"/>
                        <a:pt x="308675" y="394777"/>
                      </a:cubicBezTo>
                      <a:close/>
                      <a:moveTo>
                        <a:pt x="308675" y="626859"/>
                      </a:moveTo>
                      <a:cubicBezTo>
                        <a:pt x="363704" y="626859"/>
                        <a:pt x="416341" y="612503"/>
                        <a:pt x="464193" y="588577"/>
                      </a:cubicBezTo>
                      <a:cubicBezTo>
                        <a:pt x="483334" y="576614"/>
                        <a:pt x="490511" y="552688"/>
                        <a:pt x="480941" y="533547"/>
                      </a:cubicBezTo>
                      <a:cubicBezTo>
                        <a:pt x="468978" y="514407"/>
                        <a:pt x="445052" y="507229"/>
                        <a:pt x="425912" y="516799"/>
                      </a:cubicBezTo>
                      <a:cubicBezTo>
                        <a:pt x="390023" y="535940"/>
                        <a:pt x="349349" y="545510"/>
                        <a:pt x="308675" y="545510"/>
                      </a:cubicBezTo>
                      <a:cubicBezTo>
                        <a:pt x="181867" y="545510"/>
                        <a:pt x="76593" y="440237"/>
                        <a:pt x="78986" y="313429"/>
                      </a:cubicBezTo>
                      <a:cubicBezTo>
                        <a:pt x="78986" y="186622"/>
                        <a:pt x="184260" y="81348"/>
                        <a:pt x="311067" y="81348"/>
                      </a:cubicBezTo>
                      <a:cubicBezTo>
                        <a:pt x="437874" y="81348"/>
                        <a:pt x="543148" y="184229"/>
                        <a:pt x="543148" y="313429"/>
                      </a:cubicBezTo>
                      <a:lnTo>
                        <a:pt x="543148" y="389992"/>
                      </a:lnTo>
                      <a:cubicBezTo>
                        <a:pt x="500082" y="389992"/>
                        <a:pt x="466585" y="356496"/>
                        <a:pt x="466585" y="313429"/>
                      </a:cubicBezTo>
                      <a:cubicBezTo>
                        <a:pt x="466585" y="236866"/>
                        <a:pt x="413949" y="172266"/>
                        <a:pt x="339778" y="157911"/>
                      </a:cubicBezTo>
                      <a:cubicBezTo>
                        <a:pt x="265608" y="143555"/>
                        <a:pt x="191438" y="184229"/>
                        <a:pt x="165119" y="253615"/>
                      </a:cubicBezTo>
                      <a:cubicBezTo>
                        <a:pt x="138801" y="323000"/>
                        <a:pt x="165119" y="404348"/>
                        <a:pt x="229719" y="442629"/>
                      </a:cubicBezTo>
                      <a:cubicBezTo>
                        <a:pt x="294319" y="480911"/>
                        <a:pt x="378060" y="468948"/>
                        <a:pt x="428304" y="411525"/>
                      </a:cubicBezTo>
                      <a:cubicBezTo>
                        <a:pt x="457015" y="445022"/>
                        <a:pt x="500082" y="464162"/>
                        <a:pt x="545541" y="464162"/>
                      </a:cubicBezTo>
                      <a:cubicBezTo>
                        <a:pt x="588608" y="464162"/>
                        <a:pt x="622104" y="430666"/>
                        <a:pt x="622104" y="387600"/>
                      </a:cubicBezTo>
                      <a:lnTo>
                        <a:pt x="622104" y="311037"/>
                      </a:lnTo>
                      <a:cubicBezTo>
                        <a:pt x="622104" y="138770"/>
                        <a:pt x="483334" y="0"/>
                        <a:pt x="311067" y="0"/>
                      </a:cubicBezTo>
                      <a:cubicBezTo>
                        <a:pt x="138801" y="0"/>
                        <a:pt x="30" y="138770"/>
                        <a:pt x="30" y="311037"/>
                      </a:cubicBezTo>
                      <a:cubicBezTo>
                        <a:pt x="-2362" y="485696"/>
                        <a:pt x="136408" y="624466"/>
                        <a:pt x="308675" y="626859"/>
                      </a:cubicBezTo>
                      <a:close/>
                    </a:path>
                  </a:pathLst>
                </a:cu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9ED5B59D-C0E5-4254-A856-D2DFC945E0D6}"/>
                  </a:ext>
                </a:extLst>
              </p:cNvPr>
              <p:cNvSpPr/>
              <p:nvPr userDrawn="1"/>
            </p:nvSpPr>
            <p:spPr>
              <a:xfrm rot="16200000">
                <a:off x="933977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F8EF668-5004-45C8-8CED-8731C383E589}"/>
                  </a:ext>
                </a:extLst>
              </p:cNvPr>
              <p:cNvSpPr/>
              <p:nvPr userDrawn="1"/>
            </p:nvSpPr>
            <p:spPr>
              <a:xfrm rot="5400000" flipH="1">
                <a:off x="10853846" y="2983647"/>
                <a:ext cx="547841" cy="28602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B2E7F058-F86C-4EFD-A3CC-53CAD7B10257}"/>
                  </a:ext>
                </a:extLst>
              </p:cNvPr>
              <p:cNvSpPr/>
              <p:nvPr userDrawn="1"/>
            </p:nvSpPr>
            <p:spPr>
              <a:xfrm flipH="1">
                <a:off x="10124928" y="2418638"/>
                <a:ext cx="495446" cy="194840"/>
              </a:xfrm>
              <a:prstGeom prst="triangle">
                <a:avLst/>
              </a:prstGeom>
              <a:solidFill>
                <a:schemeClr val="accent1">
                  <a:lumMod val="5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22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D787F-94F4-4856-809E-ECE6B5EA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085CB-ADB7-4A30-A2EF-A70A1FA4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04C4AD-0DA8-4482-98C3-7035B2B28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4181763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5F947-CE06-4D82-A346-55E10B40C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8DD9-6CF2-49DD-AA4E-5664C110D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76736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B51AE-AFCD-4416-A018-50A87532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9A9E3-2089-4086-9556-C412056EE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B4535-1EE6-4F3B-8594-E72D8F8E0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921AA-8D3D-496B-ADD0-076168BD6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>
              <a:defRPr sz="30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34D2E-BABE-4FE6-B514-650BE3B0C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50592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53F8D0-F179-447C-AEBB-A4ABC4F5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D4A13-BC7F-4E53-8C94-B2E5F7E73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286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6D1EA-229C-4F68-9F8B-E91D5497A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17851"/>
            <a:ext cx="3932237" cy="2743200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74320" rIns="274320" anchor="ctr">
            <a:normAutofit/>
          </a:bodyPr>
          <a:lstStyle>
            <a:lvl1pPr marL="0" indent="0">
              <a:buNone/>
              <a:defRPr sz="2600"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45F66-2234-4460-8FB1-D8D1DFEC060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  <a:solidFill>
            <a:schemeClr val="bg2"/>
          </a:solidFill>
        </p:spPr>
        <p:txBody>
          <a:bodyPr tIns="182880" bIns="182880" anchor="t">
            <a:normAutofit/>
          </a:bodyPr>
          <a:lstStyle>
            <a:lvl1pPr marL="0" indent="0" algn="ctr"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596F8-33F6-498A-94D8-BE4B1962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8959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ED9B-89A9-4C6F-9890-6AA52851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4659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ver block">
            <a:extLst>
              <a:ext uri="{FF2B5EF4-FFF2-40B4-BE49-F238E27FC236}">
                <a16:creationId xmlns:a16="http://schemas.microsoft.com/office/drawing/2014/main" id="{DEBF775A-5E40-40C7-927A-8BCFC79E9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7736B2-D5BE-40C5-8547-689DDBB7AF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56462" y="0"/>
            <a:ext cx="2613738" cy="1338604"/>
            <a:chOff x="256462" y="0"/>
            <a:chExt cx="2613738" cy="133860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7DD8746-712B-4417-8E37-447E2322F7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256462" y="0"/>
              <a:ext cx="2613738" cy="1338604"/>
              <a:chOff x="256462" y="0"/>
              <a:chExt cx="2613738" cy="1338604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EBAEEE3-E313-4359-8268-295CAF6056C8}"/>
                  </a:ext>
                </a:extLst>
              </p:cNvPr>
              <p:cNvSpPr/>
              <p:nvPr userDrawn="1"/>
            </p:nvSpPr>
            <p:spPr>
              <a:xfrm>
                <a:off x="256462" y="0"/>
                <a:ext cx="2613738" cy="1338604"/>
              </a:xfrm>
              <a:custGeom>
                <a:avLst/>
                <a:gdLst>
                  <a:gd name="connsiteX0" fmla="*/ 0 w 2743200"/>
                  <a:gd name="connsiteY0" fmla="*/ 0 h 1371600"/>
                  <a:gd name="connsiteX1" fmla="*/ 2743200 w 2743200"/>
                  <a:gd name="connsiteY1" fmla="*/ 0 h 1371600"/>
                  <a:gd name="connsiteX2" fmla="*/ 1371600 w 2743200"/>
                  <a:gd name="connsiteY2" fmla="*/ 1371600 h 1371600"/>
                  <a:gd name="connsiteX3" fmla="*/ 0 w 2743200"/>
                  <a:gd name="connsiteY3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1371600">
                    <a:moveTo>
                      <a:pt x="0" y="0"/>
                    </a:moveTo>
                    <a:lnTo>
                      <a:pt x="2743200" y="0"/>
                    </a:lnTo>
                    <a:cubicBezTo>
                      <a:pt x="2743200" y="757514"/>
                      <a:pt x="2129114" y="1371600"/>
                      <a:pt x="1371600" y="1371600"/>
                    </a:cubicBezTo>
                    <a:cubicBezTo>
                      <a:pt x="614086" y="1371600"/>
                      <a:pt x="0" y="75751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15" name="Picture 14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202BAE52-4874-4266-A5F8-83E0C1A0308C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342"/>
              <a:stretch/>
            </p:blipFill>
            <p:spPr>
              <a:xfrm>
                <a:off x="295468" y="0"/>
                <a:ext cx="2535726" cy="130991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48C2E5-915B-40CD-A449-CE2F767476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 userDrawn="1"/>
          </p:nvGrpSpPr>
          <p:grpSpPr>
            <a:xfrm>
              <a:off x="295468" y="0"/>
              <a:ext cx="2535726" cy="1309916"/>
              <a:chOff x="295468" y="0"/>
              <a:chExt cx="2535726" cy="1309916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59E8B8A-C7E8-4077-98ED-180756113E92}"/>
                  </a:ext>
                </a:extLst>
              </p:cNvPr>
              <p:cNvSpPr/>
              <p:nvPr userDrawn="1"/>
            </p:nvSpPr>
            <p:spPr>
              <a:xfrm>
                <a:off x="431800" y="0"/>
                <a:ext cx="2263062" cy="1159008"/>
              </a:xfrm>
              <a:custGeom>
                <a:avLst/>
                <a:gdLst>
                  <a:gd name="connsiteX0" fmla="*/ 0 w 2743200"/>
                  <a:gd name="connsiteY0" fmla="*/ 0 h 1371600"/>
                  <a:gd name="connsiteX1" fmla="*/ 2743200 w 2743200"/>
                  <a:gd name="connsiteY1" fmla="*/ 0 h 1371600"/>
                  <a:gd name="connsiteX2" fmla="*/ 1371600 w 2743200"/>
                  <a:gd name="connsiteY2" fmla="*/ 1371600 h 1371600"/>
                  <a:gd name="connsiteX3" fmla="*/ 0 w 2743200"/>
                  <a:gd name="connsiteY3" fmla="*/ 0 h 137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1371600">
                    <a:moveTo>
                      <a:pt x="0" y="0"/>
                    </a:moveTo>
                    <a:lnTo>
                      <a:pt x="2743200" y="0"/>
                    </a:lnTo>
                    <a:cubicBezTo>
                      <a:pt x="2743200" y="757514"/>
                      <a:pt x="2129114" y="1371600"/>
                      <a:pt x="1371600" y="1371600"/>
                    </a:cubicBezTo>
                    <a:cubicBezTo>
                      <a:pt x="614086" y="1371600"/>
                      <a:pt x="0" y="757514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>
                <a:innerShdw blurRad="2921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pic>
            <p:nvPicPr>
              <p:cNvPr id="28" name="Picture 27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B8F165C7-B4A2-41C1-894B-F8D190217F4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342"/>
              <a:stretch/>
            </p:blipFill>
            <p:spPr>
              <a:xfrm>
                <a:off x="295468" y="0"/>
                <a:ext cx="2535726" cy="1309916"/>
              </a:xfrm>
              <a:prstGeom prst="rect">
                <a:avLst/>
              </a:prstGeom>
              <a:effectLst/>
            </p:spPr>
          </p:pic>
        </p:grpSp>
        <p:grpSp>
          <p:nvGrpSpPr>
            <p:cNvPr id="20" name="Graph Icon">
              <a:extLst>
                <a:ext uri="{FF2B5EF4-FFF2-40B4-BE49-F238E27FC236}">
                  <a16:creationId xmlns:a16="http://schemas.microsoft.com/office/drawing/2014/main" id="{D04AD155-E13F-4D21-B6E9-A7C6574DD9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/>
          </p:nvGrpSpPr>
          <p:grpSpPr>
            <a:xfrm>
              <a:off x="1038306" y="0"/>
              <a:ext cx="1050050" cy="1050050"/>
              <a:chOff x="1038306" y="0"/>
              <a:chExt cx="1050050" cy="1050050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7C905C4-B857-42BC-AFED-41C29FF47088}"/>
                  </a:ext>
                </a:extLst>
              </p:cNvPr>
              <p:cNvSpPr/>
              <p:nvPr/>
            </p:nvSpPr>
            <p:spPr>
              <a:xfrm>
                <a:off x="1191438" y="153132"/>
                <a:ext cx="743785" cy="743785"/>
              </a:xfrm>
              <a:custGeom>
                <a:avLst/>
                <a:gdLst>
                  <a:gd name="connsiteX0" fmla="*/ 65628 w 743785"/>
                  <a:gd name="connsiteY0" fmla="*/ 0 h 743785"/>
                  <a:gd name="connsiteX1" fmla="*/ 0 w 743785"/>
                  <a:gd name="connsiteY1" fmla="*/ 0 h 743785"/>
                  <a:gd name="connsiteX2" fmla="*/ 0 w 743785"/>
                  <a:gd name="connsiteY2" fmla="*/ 743785 h 743785"/>
                  <a:gd name="connsiteX3" fmla="*/ 743785 w 743785"/>
                  <a:gd name="connsiteY3" fmla="*/ 743785 h 743785"/>
                  <a:gd name="connsiteX4" fmla="*/ 743785 w 743785"/>
                  <a:gd name="connsiteY4" fmla="*/ 678157 h 743785"/>
                  <a:gd name="connsiteX5" fmla="*/ 65628 w 743785"/>
                  <a:gd name="connsiteY5" fmla="*/ 678157 h 74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3785" h="743785">
                    <a:moveTo>
                      <a:pt x="65628" y="0"/>
                    </a:moveTo>
                    <a:lnTo>
                      <a:pt x="0" y="0"/>
                    </a:lnTo>
                    <a:lnTo>
                      <a:pt x="0" y="743785"/>
                    </a:lnTo>
                    <a:lnTo>
                      <a:pt x="743785" y="743785"/>
                    </a:lnTo>
                    <a:lnTo>
                      <a:pt x="743785" y="678157"/>
                    </a:lnTo>
                    <a:lnTo>
                      <a:pt x="65628" y="678157"/>
                    </a:lnTo>
                    <a:close/>
                  </a:path>
                </a:pathLst>
              </a:custGeom>
              <a:solidFill>
                <a:schemeClr val="bg1"/>
              </a:solidFill>
              <a:ln w="10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680E4C4A-F479-47E0-99E9-5C7CFA18CD46}"/>
                  </a:ext>
                </a:extLst>
              </p:cNvPr>
              <p:cNvSpPr/>
              <p:nvPr/>
            </p:nvSpPr>
            <p:spPr>
              <a:xfrm>
                <a:off x="1322694" y="382830"/>
                <a:ext cx="120318" cy="382830"/>
              </a:xfrm>
              <a:custGeom>
                <a:avLst/>
                <a:gdLst>
                  <a:gd name="connsiteX0" fmla="*/ 0 w 120318"/>
                  <a:gd name="connsiteY0" fmla="*/ 0 h 382830"/>
                  <a:gd name="connsiteX1" fmla="*/ 120318 w 120318"/>
                  <a:gd name="connsiteY1" fmla="*/ 0 h 382830"/>
                  <a:gd name="connsiteX2" fmla="*/ 120318 w 120318"/>
                  <a:gd name="connsiteY2" fmla="*/ 382831 h 382830"/>
                  <a:gd name="connsiteX3" fmla="*/ 0 w 120318"/>
                  <a:gd name="connsiteY3" fmla="*/ 382831 h 38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318" h="382830">
                    <a:moveTo>
                      <a:pt x="0" y="0"/>
                    </a:moveTo>
                    <a:lnTo>
                      <a:pt x="120318" y="0"/>
                    </a:lnTo>
                    <a:lnTo>
                      <a:pt x="120318" y="382831"/>
                    </a:lnTo>
                    <a:lnTo>
                      <a:pt x="0" y="38283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40000"/>
                      <a:lumOff val="60000"/>
                    </a:schemeClr>
                  </a:gs>
                  <a:gs pos="46000">
                    <a:schemeClr val="accent1">
                      <a:lumMod val="95000"/>
                      <a:lumOff val="5000"/>
                    </a:schemeClr>
                  </a:gs>
                  <a:gs pos="100000">
                    <a:schemeClr val="accent1">
                      <a:lumMod val="60000"/>
                    </a:schemeClr>
                  </a:gs>
                </a:gsLst>
                <a:lin ang="2700000" scaled="1"/>
                <a:tileRect/>
              </a:gradFill>
              <a:ln w="10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800E09-E7D6-4BE0-9BC9-329448722215}"/>
                  </a:ext>
                </a:extLst>
              </p:cNvPr>
              <p:cNvSpPr/>
              <p:nvPr/>
            </p:nvSpPr>
            <p:spPr>
              <a:xfrm>
                <a:off x="1486764" y="153132"/>
                <a:ext cx="120318" cy="612529"/>
              </a:xfrm>
              <a:custGeom>
                <a:avLst/>
                <a:gdLst>
                  <a:gd name="connsiteX0" fmla="*/ 0 w 120318"/>
                  <a:gd name="connsiteY0" fmla="*/ 0 h 612529"/>
                  <a:gd name="connsiteX1" fmla="*/ 120318 w 120318"/>
                  <a:gd name="connsiteY1" fmla="*/ 0 h 612529"/>
                  <a:gd name="connsiteX2" fmla="*/ 120318 w 120318"/>
                  <a:gd name="connsiteY2" fmla="*/ 612529 h 612529"/>
                  <a:gd name="connsiteX3" fmla="*/ 0 w 120318"/>
                  <a:gd name="connsiteY3" fmla="*/ 612529 h 61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318" h="612529">
                    <a:moveTo>
                      <a:pt x="0" y="0"/>
                    </a:moveTo>
                    <a:lnTo>
                      <a:pt x="120318" y="0"/>
                    </a:lnTo>
                    <a:lnTo>
                      <a:pt x="120318" y="612529"/>
                    </a:lnTo>
                    <a:lnTo>
                      <a:pt x="0" y="61252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46000">
                    <a:schemeClr val="accent2">
                      <a:lumMod val="95000"/>
                      <a:lumOff val="5000"/>
                    </a:schemeClr>
                  </a:gs>
                  <a:gs pos="100000">
                    <a:schemeClr val="accent2">
                      <a:lumMod val="60000"/>
                    </a:schemeClr>
                  </a:gs>
                </a:gsLst>
                <a:lin ang="2700000" scaled="1"/>
                <a:tileRect/>
              </a:gradFill>
              <a:ln w="10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5FADAA9-B7DA-444C-BBE2-6131BE078700}"/>
                  </a:ext>
                </a:extLst>
              </p:cNvPr>
              <p:cNvSpPr/>
              <p:nvPr/>
            </p:nvSpPr>
            <p:spPr>
              <a:xfrm>
                <a:off x="1650835" y="382830"/>
                <a:ext cx="120318" cy="382830"/>
              </a:xfrm>
              <a:custGeom>
                <a:avLst/>
                <a:gdLst>
                  <a:gd name="connsiteX0" fmla="*/ 0 w 120318"/>
                  <a:gd name="connsiteY0" fmla="*/ 0 h 382830"/>
                  <a:gd name="connsiteX1" fmla="*/ 120318 w 120318"/>
                  <a:gd name="connsiteY1" fmla="*/ 0 h 382830"/>
                  <a:gd name="connsiteX2" fmla="*/ 120318 w 120318"/>
                  <a:gd name="connsiteY2" fmla="*/ 382831 h 382830"/>
                  <a:gd name="connsiteX3" fmla="*/ 0 w 120318"/>
                  <a:gd name="connsiteY3" fmla="*/ 382831 h 38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318" h="382830">
                    <a:moveTo>
                      <a:pt x="0" y="0"/>
                    </a:moveTo>
                    <a:lnTo>
                      <a:pt x="120318" y="0"/>
                    </a:lnTo>
                    <a:lnTo>
                      <a:pt x="120318" y="382831"/>
                    </a:lnTo>
                    <a:lnTo>
                      <a:pt x="0" y="38283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chemeClr val="accent3">
                      <a:lumMod val="60000"/>
                    </a:schemeClr>
                  </a:gs>
                </a:gsLst>
                <a:lin ang="2700000" scaled="1"/>
                <a:tileRect/>
              </a:gradFill>
              <a:ln w="10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0A77216-68D7-4217-8106-7C30049F6A95}"/>
                  </a:ext>
                </a:extLst>
              </p:cNvPr>
              <p:cNvSpPr/>
              <p:nvPr/>
            </p:nvSpPr>
            <p:spPr>
              <a:xfrm>
                <a:off x="1814905" y="568777"/>
                <a:ext cx="120318" cy="196884"/>
              </a:xfrm>
              <a:custGeom>
                <a:avLst/>
                <a:gdLst>
                  <a:gd name="connsiteX0" fmla="*/ 0 w 120318"/>
                  <a:gd name="connsiteY0" fmla="*/ 0 h 196884"/>
                  <a:gd name="connsiteX1" fmla="*/ 120318 w 120318"/>
                  <a:gd name="connsiteY1" fmla="*/ 0 h 196884"/>
                  <a:gd name="connsiteX2" fmla="*/ 120318 w 120318"/>
                  <a:gd name="connsiteY2" fmla="*/ 196884 h 196884"/>
                  <a:gd name="connsiteX3" fmla="*/ 0 w 120318"/>
                  <a:gd name="connsiteY3" fmla="*/ 196884 h 196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318" h="196884">
                    <a:moveTo>
                      <a:pt x="0" y="0"/>
                    </a:moveTo>
                    <a:lnTo>
                      <a:pt x="120318" y="0"/>
                    </a:lnTo>
                    <a:lnTo>
                      <a:pt x="120318" y="196884"/>
                    </a:lnTo>
                    <a:lnTo>
                      <a:pt x="0" y="196884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lin ang="2700000" scaled="1"/>
                <a:tileRect/>
              </a:gradFill>
              <a:ln w="109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A2D1978C-8B0F-4EF2-B767-37D179D57C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2450" y="1"/>
            <a:ext cx="8934080" cy="14558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Enter Title of Polling Slide Here.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0E31C-1EC9-4B5B-93AC-88935EF2A2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5468" y="1550537"/>
            <a:ext cx="5330631" cy="2576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82880" rIns="182880" anchor="ctr"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Add polling question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EDAF9B-D58D-4976-9C0E-4B4D6DA484F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95468" y="4376689"/>
            <a:ext cx="5330631" cy="1694545"/>
          </a:xfrm>
        </p:spPr>
        <p:txBody>
          <a:bodyPr anchor="ctr">
            <a:noAutofit/>
          </a:bodyPr>
          <a:lstStyle>
            <a:lvl1pPr marL="0" indent="0">
              <a:lnSpc>
                <a:spcPct val="110000"/>
              </a:lnSpc>
              <a:buNone/>
              <a:defRPr sz="1900" i="1">
                <a:latin typeface="+mj-lt"/>
              </a:defRPr>
            </a:lvl1pPr>
            <a:lvl2pPr marL="0" indent="0">
              <a:lnSpc>
                <a:spcPct val="110000"/>
              </a:lnSpc>
              <a:buNone/>
              <a:defRPr sz="1800" i="1"/>
            </a:lvl2pPr>
            <a:lvl3pPr marL="914400" indent="0">
              <a:buNone/>
              <a:defRPr sz="1900"/>
            </a:lvl3pPr>
          </a:lstStyle>
          <a:p>
            <a:pPr lvl="0"/>
            <a:r>
              <a:rPr lang="en-US"/>
              <a:t>Enter answering instructions if needed.  Otherwise, delete this block.</a:t>
            </a:r>
          </a:p>
          <a:p>
            <a:pPr lvl="1"/>
            <a:r>
              <a:rPr lang="en-US"/>
              <a:t>(Additional answering instructions if needed)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24741B-82B2-4F8F-BDEC-00366B2ABB8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096000" y="1550537"/>
            <a:ext cx="5800531" cy="4520698"/>
          </a:xfrm>
        </p:spPr>
        <p:txBody>
          <a:bodyPr tIns="365760" anchor="t">
            <a:noAutofit/>
          </a:bodyPr>
          <a:lstStyle>
            <a:lvl1pPr marL="365760" indent="-365760">
              <a:spcBef>
                <a:spcPts val="3000"/>
              </a:spcBef>
              <a:buFont typeface="+mj-lt"/>
              <a:buAutoNum type="arabicPeriod"/>
              <a:defRPr sz="2800" b="0">
                <a:latin typeface="+mj-lt"/>
              </a:defRPr>
            </a:lvl1pPr>
            <a:lvl2pPr>
              <a:defRPr sz="2000"/>
            </a:lvl2pPr>
            <a:lvl3pPr>
              <a:defRPr sz="1900"/>
            </a:lvl3pPr>
          </a:lstStyle>
          <a:p>
            <a:pPr lvl="0"/>
            <a:r>
              <a:rPr lang="en-US"/>
              <a:t>Enter polling answer option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22FEEB-866E-41EB-A430-150DE9A82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7716D-F669-4952-AC5B-FC2FE7F3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7C6A1-83D9-4443-9828-ED9E35FC50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7A1AED-C981-43D8-AED5-DAD890471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a Speaker/Presenter/Moderator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017588" y="1918280"/>
            <a:ext cx="2513012" cy="2513012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12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6700" y="1473201"/>
            <a:ext cx="7823200" cy="3403170"/>
          </a:xfrm>
        </p:spPr>
        <p:txBody>
          <a:bodyPr anchor="ctr"/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i="1">
                <a:solidFill>
                  <a:schemeClr val="accent1"/>
                </a:solidFill>
              </a:defRPr>
            </a:lvl2pPr>
            <a:lvl3pPr marL="457200" indent="0">
              <a:buNone/>
              <a:defRPr sz="24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20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20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4094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77B377-C03C-4A08-B794-F24AAE6B11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Two Speakers/Presenters/Moderators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722F5A2-B1A0-4139-98DC-82CF8C51E62E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843651" y="1333072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36278" y="1173964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00B5453-0C46-40AD-A111-35B281A100C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1843651" y="3843756"/>
            <a:ext cx="2007028" cy="2007028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90000"/>
              </a:lnSpc>
              <a:buNone/>
              <a:defRPr sz="11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0949FC-4B14-4C00-9BF4-F6D85563D9C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636278" y="3684648"/>
            <a:ext cx="6299200" cy="2325244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latin typeface="+mj-lt"/>
              </a:defRPr>
            </a:lvl1pPr>
            <a:lvl2pPr marL="457200" indent="0">
              <a:buNone/>
              <a:defRPr sz="2000" i="1">
                <a:solidFill>
                  <a:schemeClr val="accent1"/>
                </a:solidFill>
              </a:defRPr>
            </a:lvl2pPr>
            <a:lvl3pPr marL="457200" indent="0">
              <a:buNone/>
              <a:defRPr sz="20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467381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4EBE89-8E9C-4C1C-9D78-F0A5E571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Heading for Three Speakers/Presenters/Moderators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62499230-AF7C-4238-888E-89903AC4656A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12979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1C1DECE-EFC7-43BE-B4CC-28B6AE7BA8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53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82EA4F1-6461-4661-A20B-CEA08809C005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52730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140E9AA1-7C6D-470B-9267-AD5E31695A1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704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072B9F31-4BEE-4EAB-AAEA-0F01E168B628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9248140" y="1213191"/>
            <a:ext cx="1645920" cy="1645920"/>
          </a:xfrm>
          <a:prstGeom prst="ellipse">
            <a:avLst/>
          </a:prstGeom>
          <a:solidFill>
            <a:schemeClr val="bg2"/>
          </a:solidFill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90000"/>
              </a:lnSpc>
              <a:buNone/>
              <a:defRPr sz="1000" i="1">
                <a:solidFill>
                  <a:schemeClr val="accent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picture, or drag and drop an image from your computer to this frame.  For accessibility, all images require alt (alternative) text applied.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44B3AC4-6946-45D2-81B0-3D52E9F2E17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445500" y="3322494"/>
            <a:ext cx="3474720" cy="2671906"/>
          </a:xfrm>
        </p:spPr>
        <p:txBody>
          <a:bodyPr anchor="t">
            <a:norm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spcBef>
                <a:spcPts val="300"/>
              </a:spcBef>
              <a:buNone/>
              <a:defRPr sz="1900" i="1">
                <a:solidFill>
                  <a:schemeClr val="accent1"/>
                </a:solidFill>
              </a:defRPr>
            </a:lvl2pPr>
            <a:lvl3pPr marL="457200" indent="0">
              <a:spcBef>
                <a:spcPts val="300"/>
              </a:spcBef>
              <a:buNone/>
              <a:defRPr sz="1900">
                <a:solidFill>
                  <a:schemeClr val="tx2"/>
                </a:solidFill>
              </a:defRPr>
            </a:lvl3pPr>
            <a:lvl4pPr marL="822960" indent="-365760">
              <a:spcBef>
                <a:spcPts val="1200"/>
              </a:spcBef>
              <a:buClr>
                <a:schemeClr val="accent3"/>
              </a:buClr>
              <a:buFont typeface="Wingdings" panose="05000000000000000000" pitchFamily="2" charset="2"/>
              <a:buChar char="*"/>
              <a:defRPr sz="1800" u="sng">
                <a:solidFill>
                  <a:schemeClr val="accent2"/>
                </a:solidFill>
              </a:defRPr>
            </a:lvl4pPr>
            <a:lvl5pPr marL="822960" indent="-338328">
              <a:buClr>
                <a:schemeClr val="accent4"/>
              </a:buClr>
              <a:buFont typeface="Wingdings" panose="05000000000000000000" pitchFamily="2" charset="2"/>
              <a:buChar char=")"/>
              <a:defRPr sz="1800" b="1" spc="50" baseline="0">
                <a:solidFill>
                  <a:schemeClr val="accent4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FirstName LastName</a:t>
            </a:r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AC492D77-2FB7-4259-BCA3-36CE01D4A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1133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A224A-09BA-49FB-A449-9C717AFDB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7D40D-4407-450D-B271-D32A435C6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179690"/>
            <a:ext cx="10515600" cy="2852737"/>
          </a:xfrm>
        </p:spPr>
        <p:txBody>
          <a:bodyPr anchor="ctr"/>
          <a:lstStyle>
            <a:lvl1pPr>
              <a:lnSpc>
                <a:spcPct val="100000"/>
              </a:lnSpc>
              <a:defRPr sz="6000" cap="none" baseline="0">
                <a:latin typeface="+mn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EAB39-A7F5-4FAC-83F2-1FD6FAD15D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Section Subtitle.  Delete this block if it is not needed.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74154-E396-4928-9070-CA935F85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91E4622-2830-4206-B0E5-D0B2A4046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4213849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2F7917-C691-4D9B-AE79-977F581C2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 userDrawn="1"/>
        </p:nvCxnSpPr>
        <p:spPr>
          <a:xfrm rot="10800000">
            <a:off x="0" y="976931"/>
            <a:ext cx="12192000" cy="0"/>
          </a:xfrm>
          <a:prstGeom prst="line">
            <a:avLst/>
          </a:prstGeom>
          <a:ln w="127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17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0E853-00A9-42E1-A9B3-58F89D9C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62D4F0-5B12-4045-BE83-97541530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6706A-8C82-4371-85E8-D4D2991C4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372CE-B14F-4B62-BD80-73C985AE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85" y="1104900"/>
            <a:ext cx="5669280" cy="50720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DE2D0-4C52-49F6-BD46-5B6BBB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15258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ACFB5-F41D-436F-B367-2FC8808E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A471A-9A18-4EE0-B57F-A090E3ADC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0F2A6-D5AB-4C14-90C9-8895E8CA7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099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D8408-50F4-4CA2-AE40-DF8751F54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099" y="1936346"/>
            <a:ext cx="5669280" cy="42533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52415-DD22-4066-883F-590F1994DE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0620" y="1057241"/>
            <a:ext cx="5669280" cy="823912"/>
          </a:xfr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5400">
            <a:solidFill>
              <a:schemeClr val="accent1"/>
            </a:solidFill>
            <a:miter lim="800000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82880" tIns="0" rIns="182880" bIns="0" anchor="ctr"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76200" dist="25400" dir="8100000" algn="tr" rotWithShape="0">
                    <a:prstClr val="black">
                      <a:alpha val="20000"/>
                    </a:prstClr>
                  </a:outerShdw>
                </a:effectLst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CEE4EF-3C6C-4F17-A9C6-6F8F6FD09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0620" y="1936346"/>
            <a:ext cx="5669280" cy="42533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3F55F5-4FCB-4550-B37C-FEDEC1C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78668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C35124-C809-4743-861C-E26837E7A9B4}"/>
              </a:ext>
            </a:extLst>
          </p:cNvPr>
          <p:cNvSpPr txBox="1">
            <a:spLocks/>
          </p:cNvSpPr>
          <p:nvPr userDrawn="1"/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7AD6F2-FB82-4A61-AF24-9F663AD2F5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Agenda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6B5F-C33A-4E31-9610-56382217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4952555"/>
          </a:xfrm>
        </p:spPr>
        <p:txBody>
          <a:bodyPr/>
          <a:lstStyle>
            <a:lvl1pPr marL="548640" indent="-548640">
              <a:buSzPct val="120000"/>
              <a:buFont typeface="+mj-lt"/>
              <a:buAutoNum type="arabicPeriod"/>
              <a:defRPr/>
            </a:lvl1pPr>
            <a:lvl2pPr marL="914400">
              <a:defRPr/>
            </a:lvl2pPr>
            <a:lvl3pPr marL="1234440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9FD0F0-6CF9-4859-A89E-0F74F5E9E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91571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A - Iowa">
            <a:extLst>
              <a:ext uri="{FF2B5EF4-FFF2-40B4-BE49-F238E27FC236}">
                <a16:creationId xmlns:a16="http://schemas.microsoft.com/office/drawing/2014/main" id="{7E519EC3-B875-488A-84FE-7C98D1FB88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11365560" y="6403524"/>
            <a:ext cx="534340" cy="346853"/>
          </a:xfrm>
          <a:custGeom>
            <a:avLst/>
            <a:gdLst>
              <a:gd name="connsiteX0" fmla="*/ 459925 w 562369"/>
              <a:gd name="connsiteY0" fmla="*/ 0 h 365047"/>
              <a:gd name="connsiteX1" fmla="*/ 323377 w 562369"/>
              <a:gd name="connsiteY1" fmla="*/ 7104 h 365047"/>
              <a:gd name="connsiteX2" fmla="*/ 322983 w 562369"/>
              <a:gd name="connsiteY2" fmla="*/ 7104 h 365047"/>
              <a:gd name="connsiteX3" fmla="*/ 99318 w 562369"/>
              <a:gd name="connsiteY3" fmla="*/ 13813 h 365047"/>
              <a:gd name="connsiteX4" fmla="*/ 98923 w 562369"/>
              <a:gd name="connsiteY4" fmla="*/ 13813 h 365047"/>
              <a:gd name="connsiteX5" fmla="*/ 9733 w 562369"/>
              <a:gd name="connsiteY5" fmla="*/ 14602 h 365047"/>
              <a:gd name="connsiteX6" fmla="*/ 9240 w 562369"/>
              <a:gd name="connsiteY6" fmla="*/ 14602 h 365047"/>
              <a:gd name="connsiteX7" fmla="*/ 2137 w 562369"/>
              <a:gd name="connsiteY7" fmla="*/ 14602 h 365047"/>
              <a:gd name="connsiteX8" fmla="*/ 2728 w 562369"/>
              <a:gd name="connsiteY8" fmla="*/ 17167 h 365047"/>
              <a:gd name="connsiteX9" fmla="*/ 4406 w 562369"/>
              <a:gd name="connsiteY9" fmla="*/ 19930 h 365047"/>
              <a:gd name="connsiteX10" fmla="*/ 6675 w 562369"/>
              <a:gd name="connsiteY10" fmla="*/ 34729 h 365047"/>
              <a:gd name="connsiteX11" fmla="*/ 4110 w 562369"/>
              <a:gd name="connsiteY11" fmla="*/ 38577 h 365047"/>
              <a:gd name="connsiteX12" fmla="*/ 7760 w 562369"/>
              <a:gd name="connsiteY12" fmla="*/ 43806 h 365047"/>
              <a:gd name="connsiteX13" fmla="*/ 13285 w 562369"/>
              <a:gd name="connsiteY13" fmla="*/ 50317 h 365047"/>
              <a:gd name="connsiteX14" fmla="*/ 13384 w 562369"/>
              <a:gd name="connsiteY14" fmla="*/ 50811 h 365047"/>
              <a:gd name="connsiteX15" fmla="*/ 13483 w 562369"/>
              <a:gd name="connsiteY15" fmla="*/ 51107 h 365047"/>
              <a:gd name="connsiteX16" fmla="*/ 9141 w 562369"/>
              <a:gd name="connsiteY16" fmla="*/ 67188 h 365047"/>
              <a:gd name="connsiteX17" fmla="*/ 8845 w 562369"/>
              <a:gd name="connsiteY17" fmla="*/ 67287 h 365047"/>
              <a:gd name="connsiteX18" fmla="*/ 8845 w 562369"/>
              <a:gd name="connsiteY18" fmla="*/ 67386 h 365047"/>
              <a:gd name="connsiteX19" fmla="*/ 8648 w 562369"/>
              <a:gd name="connsiteY19" fmla="*/ 70642 h 365047"/>
              <a:gd name="connsiteX20" fmla="*/ 1249 w 562369"/>
              <a:gd name="connsiteY20" fmla="*/ 93728 h 365047"/>
              <a:gd name="connsiteX21" fmla="*/ 3715 w 562369"/>
              <a:gd name="connsiteY21" fmla="*/ 105568 h 365047"/>
              <a:gd name="connsiteX22" fmla="*/ 3715 w 562369"/>
              <a:gd name="connsiteY22" fmla="*/ 105568 h 365047"/>
              <a:gd name="connsiteX23" fmla="*/ 3715 w 562369"/>
              <a:gd name="connsiteY23" fmla="*/ 105568 h 365047"/>
              <a:gd name="connsiteX24" fmla="*/ 11707 w 562369"/>
              <a:gd name="connsiteY24" fmla="*/ 125300 h 365047"/>
              <a:gd name="connsiteX25" fmla="*/ 15456 w 562369"/>
              <a:gd name="connsiteY25" fmla="*/ 126089 h 365047"/>
              <a:gd name="connsiteX26" fmla="*/ 19402 w 562369"/>
              <a:gd name="connsiteY26" fmla="*/ 130825 h 365047"/>
              <a:gd name="connsiteX27" fmla="*/ 19205 w 562369"/>
              <a:gd name="connsiteY27" fmla="*/ 143256 h 365047"/>
              <a:gd name="connsiteX28" fmla="*/ 22757 w 562369"/>
              <a:gd name="connsiteY28" fmla="*/ 151347 h 365047"/>
              <a:gd name="connsiteX29" fmla="*/ 24829 w 562369"/>
              <a:gd name="connsiteY29" fmla="*/ 166540 h 365047"/>
              <a:gd name="connsiteX30" fmla="*/ 24829 w 562369"/>
              <a:gd name="connsiteY30" fmla="*/ 166540 h 365047"/>
              <a:gd name="connsiteX31" fmla="*/ 31636 w 562369"/>
              <a:gd name="connsiteY31" fmla="*/ 181438 h 365047"/>
              <a:gd name="connsiteX32" fmla="*/ 41404 w 562369"/>
              <a:gd name="connsiteY32" fmla="*/ 194067 h 365047"/>
              <a:gd name="connsiteX33" fmla="*/ 42390 w 562369"/>
              <a:gd name="connsiteY33" fmla="*/ 197323 h 365047"/>
              <a:gd name="connsiteX34" fmla="*/ 42390 w 562369"/>
              <a:gd name="connsiteY34" fmla="*/ 203834 h 365047"/>
              <a:gd name="connsiteX35" fmla="*/ 44659 w 562369"/>
              <a:gd name="connsiteY35" fmla="*/ 207978 h 365047"/>
              <a:gd name="connsiteX36" fmla="*/ 47521 w 562369"/>
              <a:gd name="connsiteY36" fmla="*/ 228006 h 365047"/>
              <a:gd name="connsiteX37" fmla="*/ 48211 w 562369"/>
              <a:gd name="connsiteY37" fmla="*/ 237873 h 365047"/>
              <a:gd name="connsiteX38" fmla="*/ 48902 w 562369"/>
              <a:gd name="connsiteY38" fmla="*/ 241227 h 365047"/>
              <a:gd name="connsiteX39" fmla="*/ 50875 w 562369"/>
              <a:gd name="connsiteY39" fmla="*/ 241227 h 365047"/>
              <a:gd name="connsiteX40" fmla="*/ 55808 w 562369"/>
              <a:gd name="connsiteY40" fmla="*/ 246160 h 365047"/>
              <a:gd name="connsiteX41" fmla="*/ 55808 w 562369"/>
              <a:gd name="connsiteY41" fmla="*/ 246259 h 365047"/>
              <a:gd name="connsiteX42" fmla="*/ 55808 w 562369"/>
              <a:gd name="connsiteY42" fmla="*/ 250600 h 365047"/>
              <a:gd name="connsiteX43" fmla="*/ 60544 w 562369"/>
              <a:gd name="connsiteY43" fmla="*/ 252968 h 365047"/>
              <a:gd name="connsiteX44" fmla="*/ 63109 w 562369"/>
              <a:gd name="connsiteY44" fmla="*/ 258394 h 365047"/>
              <a:gd name="connsiteX45" fmla="*/ 62221 w 562369"/>
              <a:gd name="connsiteY45" fmla="*/ 262834 h 365047"/>
              <a:gd name="connsiteX46" fmla="*/ 61728 w 562369"/>
              <a:gd name="connsiteY46" fmla="*/ 265202 h 365047"/>
              <a:gd name="connsiteX47" fmla="*/ 63010 w 562369"/>
              <a:gd name="connsiteY47" fmla="*/ 267175 h 365047"/>
              <a:gd name="connsiteX48" fmla="*/ 63010 w 562369"/>
              <a:gd name="connsiteY48" fmla="*/ 267175 h 365047"/>
              <a:gd name="connsiteX49" fmla="*/ 65477 w 562369"/>
              <a:gd name="connsiteY49" fmla="*/ 271121 h 365047"/>
              <a:gd name="connsiteX50" fmla="*/ 65970 w 562369"/>
              <a:gd name="connsiteY50" fmla="*/ 275068 h 365047"/>
              <a:gd name="connsiteX51" fmla="*/ 65970 w 562369"/>
              <a:gd name="connsiteY51" fmla="*/ 275068 h 365047"/>
              <a:gd name="connsiteX52" fmla="*/ 64885 w 562369"/>
              <a:gd name="connsiteY52" fmla="*/ 278620 h 365047"/>
              <a:gd name="connsiteX53" fmla="*/ 64786 w 562369"/>
              <a:gd name="connsiteY53" fmla="*/ 279014 h 365047"/>
              <a:gd name="connsiteX54" fmla="*/ 63898 w 562369"/>
              <a:gd name="connsiteY54" fmla="*/ 281777 h 365047"/>
              <a:gd name="connsiteX55" fmla="*/ 65773 w 562369"/>
              <a:gd name="connsiteY55" fmla="*/ 283947 h 365047"/>
              <a:gd name="connsiteX56" fmla="*/ 65970 w 562369"/>
              <a:gd name="connsiteY56" fmla="*/ 284145 h 365047"/>
              <a:gd name="connsiteX57" fmla="*/ 68831 w 562369"/>
              <a:gd name="connsiteY57" fmla="*/ 287697 h 365047"/>
              <a:gd name="connsiteX58" fmla="*/ 69917 w 562369"/>
              <a:gd name="connsiteY58" fmla="*/ 291248 h 365047"/>
              <a:gd name="connsiteX59" fmla="*/ 69917 w 562369"/>
              <a:gd name="connsiteY59" fmla="*/ 291248 h 365047"/>
              <a:gd name="connsiteX60" fmla="*/ 68634 w 562369"/>
              <a:gd name="connsiteY60" fmla="*/ 304864 h 365047"/>
              <a:gd name="connsiteX61" fmla="*/ 68831 w 562369"/>
              <a:gd name="connsiteY61" fmla="*/ 309007 h 365047"/>
              <a:gd name="connsiteX62" fmla="*/ 69719 w 562369"/>
              <a:gd name="connsiteY62" fmla="*/ 345907 h 365047"/>
              <a:gd name="connsiteX63" fmla="*/ 70805 w 562369"/>
              <a:gd name="connsiteY63" fmla="*/ 346696 h 365047"/>
              <a:gd name="connsiteX64" fmla="*/ 75343 w 562369"/>
              <a:gd name="connsiteY64" fmla="*/ 350445 h 365047"/>
              <a:gd name="connsiteX65" fmla="*/ 77612 w 562369"/>
              <a:gd name="connsiteY65" fmla="*/ 355872 h 365047"/>
              <a:gd name="connsiteX66" fmla="*/ 77612 w 562369"/>
              <a:gd name="connsiteY66" fmla="*/ 355970 h 365047"/>
              <a:gd name="connsiteX67" fmla="*/ 81361 w 562369"/>
              <a:gd name="connsiteY67" fmla="*/ 355970 h 365047"/>
              <a:gd name="connsiteX68" fmla="*/ 81361 w 562369"/>
              <a:gd name="connsiteY68" fmla="*/ 355970 h 365047"/>
              <a:gd name="connsiteX69" fmla="*/ 81953 w 562369"/>
              <a:gd name="connsiteY69" fmla="*/ 355970 h 365047"/>
              <a:gd name="connsiteX70" fmla="*/ 351792 w 562369"/>
              <a:gd name="connsiteY70" fmla="*/ 348965 h 365047"/>
              <a:gd name="connsiteX71" fmla="*/ 403786 w 562369"/>
              <a:gd name="connsiteY71" fmla="*/ 344920 h 365047"/>
              <a:gd name="connsiteX72" fmla="*/ 437923 w 562369"/>
              <a:gd name="connsiteY72" fmla="*/ 340480 h 365047"/>
              <a:gd name="connsiteX73" fmla="*/ 438022 w 562369"/>
              <a:gd name="connsiteY73" fmla="*/ 340480 h 365047"/>
              <a:gd name="connsiteX74" fmla="*/ 438219 w 562369"/>
              <a:gd name="connsiteY74" fmla="*/ 340480 h 365047"/>
              <a:gd name="connsiteX75" fmla="*/ 438219 w 562369"/>
              <a:gd name="connsiteY75" fmla="*/ 340480 h 365047"/>
              <a:gd name="connsiteX76" fmla="*/ 443448 w 562369"/>
              <a:gd name="connsiteY76" fmla="*/ 342947 h 365047"/>
              <a:gd name="connsiteX77" fmla="*/ 445125 w 562369"/>
              <a:gd name="connsiteY77" fmla="*/ 346203 h 365047"/>
              <a:gd name="connsiteX78" fmla="*/ 445323 w 562369"/>
              <a:gd name="connsiteY78" fmla="*/ 346499 h 365047"/>
              <a:gd name="connsiteX79" fmla="*/ 454005 w 562369"/>
              <a:gd name="connsiteY79" fmla="*/ 355576 h 365047"/>
              <a:gd name="connsiteX80" fmla="*/ 466930 w 562369"/>
              <a:gd name="connsiteY80" fmla="*/ 367908 h 365047"/>
              <a:gd name="connsiteX81" fmla="*/ 467127 w 562369"/>
              <a:gd name="connsiteY81" fmla="*/ 368204 h 365047"/>
              <a:gd name="connsiteX82" fmla="*/ 467127 w 562369"/>
              <a:gd name="connsiteY82" fmla="*/ 368303 h 365047"/>
              <a:gd name="connsiteX83" fmla="*/ 469297 w 562369"/>
              <a:gd name="connsiteY83" fmla="*/ 364356 h 365047"/>
              <a:gd name="connsiteX84" fmla="*/ 464858 w 562369"/>
              <a:gd name="connsiteY84" fmla="*/ 356365 h 365047"/>
              <a:gd name="connsiteX85" fmla="*/ 465154 w 562369"/>
              <a:gd name="connsiteY85" fmla="*/ 350346 h 365047"/>
              <a:gd name="connsiteX86" fmla="*/ 484985 w 562369"/>
              <a:gd name="connsiteY86" fmla="*/ 335646 h 365047"/>
              <a:gd name="connsiteX87" fmla="*/ 490707 w 562369"/>
              <a:gd name="connsiteY87" fmla="*/ 328345 h 365047"/>
              <a:gd name="connsiteX88" fmla="*/ 490904 w 562369"/>
              <a:gd name="connsiteY88" fmla="*/ 321735 h 365047"/>
              <a:gd name="connsiteX89" fmla="*/ 499093 w 562369"/>
              <a:gd name="connsiteY89" fmla="*/ 305357 h 365047"/>
              <a:gd name="connsiteX90" fmla="*/ 500178 w 562369"/>
              <a:gd name="connsiteY90" fmla="*/ 303976 h 365047"/>
              <a:gd name="connsiteX91" fmla="*/ 500178 w 562369"/>
              <a:gd name="connsiteY91" fmla="*/ 303976 h 365047"/>
              <a:gd name="connsiteX92" fmla="*/ 500178 w 562369"/>
              <a:gd name="connsiteY92" fmla="*/ 303976 h 365047"/>
              <a:gd name="connsiteX93" fmla="*/ 503336 w 562369"/>
              <a:gd name="connsiteY93" fmla="*/ 293123 h 365047"/>
              <a:gd name="connsiteX94" fmla="*/ 496232 w 562369"/>
              <a:gd name="connsiteY94" fmla="*/ 280494 h 365047"/>
              <a:gd name="connsiteX95" fmla="*/ 496232 w 562369"/>
              <a:gd name="connsiteY95" fmla="*/ 280494 h 365047"/>
              <a:gd name="connsiteX96" fmla="*/ 488931 w 562369"/>
              <a:gd name="connsiteY96" fmla="*/ 272799 h 365047"/>
              <a:gd name="connsiteX97" fmla="*/ 487747 w 562369"/>
              <a:gd name="connsiteY97" fmla="*/ 268655 h 365047"/>
              <a:gd name="connsiteX98" fmla="*/ 488043 w 562369"/>
              <a:gd name="connsiteY98" fmla="*/ 265596 h 365047"/>
              <a:gd name="connsiteX99" fmla="*/ 493173 w 562369"/>
              <a:gd name="connsiteY99" fmla="*/ 243990 h 365047"/>
              <a:gd name="connsiteX100" fmla="*/ 496824 w 562369"/>
              <a:gd name="connsiteY100" fmla="*/ 240832 h 365047"/>
              <a:gd name="connsiteX101" fmla="*/ 496824 w 562369"/>
              <a:gd name="connsiteY101" fmla="*/ 240832 h 365047"/>
              <a:gd name="connsiteX102" fmla="*/ 524942 w 562369"/>
              <a:gd name="connsiteY102" fmla="*/ 235110 h 365047"/>
              <a:gd name="connsiteX103" fmla="*/ 525238 w 562369"/>
              <a:gd name="connsiteY103" fmla="*/ 234715 h 365047"/>
              <a:gd name="connsiteX104" fmla="*/ 540630 w 562369"/>
              <a:gd name="connsiteY104" fmla="*/ 225441 h 365047"/>
              <a:gd name="connsiteX105" fmla="*/ 540630 w 562369"/>
              <a:gd name="connsiteY105" fmla="*/ 225441 h 365047"/>
              <a:gd name="connsiteX106" fmla="*/ 547240 w 562369"/>
              <a:gd name="connsiteY106" fmla="*/ 223468 h 365047"/>
              <a:gd name="connsiteX107" fmla="*/ 547240 w 562369"/>
              <a:gd name="connsiteY107" fmla="*/ 223468 h 365047"/>
              <a:gd name="connsiteX108" fmla="*/ 547240 w 562369"/>
              <a:gd name="connsiteY108" fmla="*/ 223468 h 365047"/>
              <a:gd name="connsiteX109" fmla="*/ 547240 w 562369"/>
              <a:gd name="connsiteY109" fmla="*/ 223468 h 365047"/>
              <a:gd name="connsiteX110" fmla="*/ 547338 w 562369"/>
              <a:gd name="connsiteY110" fmla="*/ 223468 h 365047"/>
              <a:gd name="connsiteX111" fmla="*/ 549608 w 562369"/>
              <a:gd name="connsiteY111" fmla="*/ 221396 h 365047"/>
              <a:gd name="connsiteX112" fmla="*/ 552370 w 562369"/>
              <a:gd name="connsiteY112" fmla="*/ 218930 h 365047"/>
              <a:gd name="connsiteX113" fmla="*/ 559671 w 562369"/>
              <a:gd name="connsiteY113" fmla="*/ 195251 h 365047"/>
              <a:gd name="connsiteX114" fmla="*/ 566577 w 562369"/>
              <a:gd name="connsiteY114" fmla="*/ 173841 h 365047"/>
              <a:gd name="connsiteX115" fmla="*/ 554738 w 562369"/>
              <a:gd name="connsiteY115" fmla="*/ 152925 h 365047"/>
              <a:gd name="connsiteX116" fmla="*/ 543096 w 562369"/>
              <a:gd name="connsiteY116" fmla="*/ 144638 h 365047"/>
              <a:gd name="connsiteX117" fmla="*/ 541221 w 562369"/>
              <a:gd name="connsiteY117" fmla="*/ 140790 h 365047"/>
              <a:gd name="connsiteX118" fmla="*/ 535992 w 562369"/>
              <a:gd name="connsiteY118" fmla="*/ 130825 h 365047"/>
              <a:gd name="connsiteX119" fmla="*/ 519319 w 562369"/>
              <a:gd name="connsiteY119" fmla="*/ 115828 h 365047"/>
              <a:gd name="connsiteX120" fmla="*/ 518431 w 562369"/>
              <a:gd name="connsiteY120" fmla="*/ 110797 h 365047"/>
              <a:gd name="connsiteX121" fmla="*/ 514188 w 562369"/>
              <a:gd name="connsiteY121" fmla="*/ 99549 h 365047"/>
              <a:gd name="connsiteX122" fmla="*/ 503336 w 562369"/>
              <a:gd name="connsiteY122" fmla="*/ 97280 h 365047"/>
              <a:gd name="connsiteX123" fmla="*/ 478078 w 562369"/>
              <a:gd name="connsiteY123" fmla="*/ 79028 h 365047"/>
              <a:gd name="connsiteX124" fmla="*/ 478078 w 562369"/>
              <a:gd name="connsiteY124" fmla="*/ 78732 h 365047"/>
              <a:gd name="connsiteX125" fmla="*/ 474921 w 562369"/>
              <a:gd name="connsiteY125" fmla="*/ 69260 h 365047"/>
              <a:gd name="connsiteX126" fmla="*/ 469889 w 562369"/>
              <a:gd name="connsiteY126" fmla="*/ 55645 h 365047"/>
              <a:gd name="connsiteX127" fmla="*/ 467916 w 562369"/>
              <a:gd name="connsiteY127" fmla="*/ 43115 h 365047"/>
              <a:gd name="connsiteX128" fmla="*/ 467226 w 562369"/>
              <a:gd name="connsiteY128" fmla="*/ 36603 h 365047"/>
              <a:gd name="connsiteX129" fmla="*/ 467226 w 562369"/>
              <a:gd name="connsiteY129" fmla="*/ 36603 h 365047"/>
              <a:gd name="connsiteX130" fmla="*/ 472060 w 562369"/>
              <a:gd name="connsiteY130" fmla="*/ 24961 h 365047"/>
              <a:gd name="connsiteX131" fmla="*/ 473737 w 562369"/>
              <a:gd name="connsiteY131" fmla="*/ 21607 h 365047"/>
              <a:gd name="connsiteX132" fmla="*/ 473047 w 562369"/>
              <a:gd name="connsiteY132" fmla="*/ 19732 h 365047"/>
              <a:gd name="connsiteX133" fmla="*/ 472159 w 562369"/>
              <a:gd name="connsiteY133" fmla="*/ 17858 h 365047"/>
              <a:gd name="connsiteX134" fmla="*/ 471073 w 562369"/>
              <a:gd name="connsiteY134" fmla="*/ 17660 h 365047"/>
              <a:gd name="connsiteX135" fmla="*/ 468015 w 562369"/>
              <a:gd name="connsiteY135" fmla="*/ 16575 h 365047"/>
              <a:gd name="connsiteX136" fmla="*/ 465055 w 562369"/>
              <a:gd name="connsiteY136" fmla="*/ 13615 h 365047"/>
              <a:gd name="connsiteX137" fmla="*/ 461010 w 562369"/>
              <a:gd name="connsiteY137" fmla="*/ 4045 h 365047"/>
              <a:gd name="connsiteX138" fmla="*/ 461010 w 562369"/>
              <a:gd name="connsiteY138" fmla="*/ 4045 h 365047"/>
              <a:gd name="connsiteX139" fmla="*/ 461010 w 562369"/>
              <a:gd name="connsiteY139" fmla="*/ 3946 h 365047"/>
              <a:gd name="connsiteX140" fmla="*/ 460023 w 562369"/>
              <a:gd name="connsiteY140" fmla="*/ 2171 h 365047"/>
              <a:gd name="connsiteX141" fmla="*/ 459925 w 562369"/>
              <a:gd name="connsiteY141" fmla="*/ 0 h 36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562369" h="365047">
                <a:moveTo>
                  <a:pt x="459925" y="0"/>
                </a:moveTo>
                <a:lnTo>
                  <a:pt x="323377" y="7104"/>
                </a:lnTo>
                <a:lnTo>
                  <a:pt x="322983" y="7104"/>
                </a:lnTo>
                <a:lnTo>
                  <a:pt x="99318" y="13813"/>
                </a:lnTo>
                <a:cubicBezTo>
                  <a:pt x="99219" y="13813"/>
                  <a:pt x="99022" y="13813"/>
                  <a:pt x="98923" y="13813"/>
                </a:cubicBezTo>
                <a:lnTo>
                  <a:pt x="9733" y="14602"/>
                </a:lnTo>
                <a:lnTo>
                  <a:pt x="9240" y="14602"/>
                </a:lnTo>
                <a:lnTo>
                  <a:pt x="2137" y="14602"/>
                </a:lnTo>
                <a:lnTo>
                  <a:pt x="2728" y="17167"/>
                </a:lnTo>
                <a:cubicBezTo>
                  <a:pt x="3518" y="19140"/>
                  <a:pt x="4011" y="19634"/>
                  <a:pt x="4406" y="19930"/>
                </a:cubicBezTo>
                <a:cubicBezTo>
                  <a:pt x="8451" y="23975"/>
                  <a:pt x="7168" y="29302"/>
                  <a:pt x="6675" y="34729"/>
                </a:cubicBezTo>
                <a:cubicBezTo>
                  <a:pt x="6478" y="36406"/>
                  <a:pt x="5491" y="37787"/>
                  <a:pt x="4110" y="38577"/>
                </a:cubicBezTo>
                <a:cubicBezTo>
                  <a:pt x="5590" y="42819"/>
                  <a:pt x="6774" y="43411"/>
                  <a:pt x="7760" y="43806"/>
                </a:cubicBezTo>
                <a:cubicBezTo>
                  <a:pt x="10227" y="44891"/>
                  <a:pt x="12200" y="45680"/>
                  <a:pt x="13285" y="50317"/>
                </a:cubicBezTo>
                <a:lnTo>
                  <a:pt x="13384" y="50811"/>
                </a:lnTo>
                <a:lnTo>
                  <a:pt x="13483" y="51107"/>
                </a:lnTo>
                <a:cubicBezTo>
                  <a:pt x="14864" y="58802"/>
                  <a:pt x="11213" y="64130"/>
                  <a:pt x="9141" y="67188"/>
                </a:cubicBezTo>
                <a:cubicBezTo>
                  <a:pt x="9043" y="67386"/>
                  <a:pt x="8944" y="67386"/>
                  <a:pt x="8845" y="67287"/>
                </a:cubicBezTo>
                <a:lnTo>
                  <a:pt x="8845" y="67386"/>
                </a:lnTo>
                <a:cubicBezTo>
                  <a:pt x="8648" y="68076"/>
                  <a:pt x="8648" y="69260"/>
                  <a:pt x="8648" y="70642"/>
                </a:cubicBezTo>
                <a:cubicBezTo>
                  <a:pt x="8845" y="76167"/>
                  <a:pt x="9141" y="83468"/>
                  <a:pt x="1249" y="93728"/>
                </a:cubicBezTo>
                <a:cubicBezTo>
                  <a:pt x="-1514" y="97280"/>
                  <a:pt x="755" y="100931"/>
                  <a:pt x="3715" y="105568"/>
                </a:cubicBezTo>
                <a:lnTo>
                  <a:pt x="3715" y="105568"/>
                </a:lnTo>
                <a:lnTo>
                  <a:pt x="3715" y="105568"/>
                </a:lnTo>
                <a:cubicBezTo>
                  <a:pt x="6971" y="110797"/>
                  <a:pt x="10720" y="116815"/>
                  <a:pt x="11707" y="125300"/>
                </a:cubicBezTo>
                <a:lnTo>
                  <a:pt x="15456" y="126089"/>
                </a:lnTo>
                <a:cubicBezTo>
                  <a:pt x="17725" y="126583"/>
                  <a:pt x="19402" y="128556"/>
                  <a:pt x="19402" y="130825"/>
                </a:cubicBezTo>
                <a:cubicBezTo>
                  <a:pt x="19994" y="136646"/>
                  <a:pt x="19797" y="140592"/>
                  <a:pt x="19205" y="143256"/>
                </a:cubicBezTo>
                <a:cubicBezTo>
                  <a:pt x="19896" y="144638"/>
                  <a:pt x="20981" y="147104"/>
                  <a:pt x="22757" y="151347"/>
                </a:cubicBezTo>
                <a:cubicBezTo>
                  <a:pt x="25717" y="158450"/>
                  <a:pt x="25421" y="161213"/>
                  <a:pt x="24829" y="166540"/>
                </a:cubicBezTo>
                <a:lnTo>
                  <a:pt x="24829" y="166540"/>
                </a:lnTo>
                <a:cubicBezTo>
                  <a:pt x="32623" y="176308"/>
                  <a:pt x="32426" y="179070"/>
                  <a:pt x="31636" y="181438"/>
                </a:cubicBezTo>
                <a:lnTo>
                  <a:pt x="41404" y="194067"/>
                </a:lnTo>
                <a:cubicBezTo>
                  <a:pt x="42193" y="195054"/>
                  <a:pt x="42489" y="196237"/>
                  <a:pt x="42390" y="197323"/>
                </a:cubicBezTo>
                <a:lnTo>
                  <a:pt x="42390" y="203834"/>
                </a:lnTo>
                <a:cubicBezTo>
                  <a:pt x="43278" y="206597"/>
                  <a:pt x="44068" y="207386"/>
                  <a:pt x="44659" y="207978"/>
                </a:cubicBezTo>
                <a:cubicBezTo>
                  <a:pt x="47521" y="210741"/>
                  <a:pt x="49099" y="212319"/>
                  <a:pt x="47521" y="228006"/>
                </a:cubicBezTo>
                <a:cubicBezTo>
                  <a:pt x="47027" y="232939"/>
                  <a:pt x="47619" y="235702"/>
                  <a:pt x="48211" y="237873"/>
                </a:cubicBezTo>
                <a:cubicBezTo>
                  <a:pt x="48507" y="239056"/>
                  <a:pt x="48705" y="240142"/>
                  <a:pt x="48902" y="241227"/>
                </a:cubicBezTo>
                <a:lnTo>
                  <a:pt x="50875" y="241227"/>
                </a:lnTo>
                <a:cubicBezTo>
                  <a:pt x="53539" y="241227"/>
                  <a:pt x="55808" y="243398"/>
                  <a:pt x="55808" y="246160"/>
                </a:cubicBezTo>
                <a:lnTo>
                  <a:pt x="55808" y="246259"/>
                </a:lnTo>
                <a:lnTo>
                  <a:pt x="55808" y="250600"/>
                </a:lnTo>
                <a:lnTo>
                  <a:pt x="60544" y="252968"/>
                </a:lnTo>
                <a:cubicBezTo>
                  <a:pt x="62616" y="253954"/>
                  <a:pt x="63602" y="256224"/>
                  <a:pt x="63109" y="258394"/>
                </a:cubicBezTo>
                <a:cubicBezTo>
                  <a:pt x="62715" y="260663"/>
                  <a:pt x="62419" y="261847"/>
                  <a:pt x="62221" y="262834"/>
                </a:cubicBezTo>
                <a:lnTo>
                  <a:pt x="61728" y="265202"/>
                </a:lnTo>
                <a:cubicBezTo>
                  <a:pt x="61728" y="265202"/>
                  <a:pt x="62123" y="265892"/>
                  <a:pt x="63010" y="267175"/>
                </a:cubicBezTo>
                <a:lnTo>
                  <a:pt x="63010" y="267175"/>
                </a:lnTo>
                <a:cubicBezTo>
                  <a:pt x="63602" y="268063"/>
                  <a:pt x="64392" y="269345"/>
                  <a:pt x="65477" y="271121"/>
                </a:cubicBezTo>
                <a:cubicBezTo>
                  <a:pt x="66168" y="272305"/>
                  <a:pt x="66365" y="273785"/>
                  <a:pt x="65970" y="275068"/>
                </a:cubicBezTo>
                <a:lnTo>
                  <a:pt x="65970" y="275068"/>
                </a:lnTo>
                <a:cubicBezTo>
                  <a:pt x="65477" y="276646"/>
                  <a:pt x="65181" y="277732"/>
                  <a:pt x="64885" y="278620"/>
                </a:cubicBezTo>
                <a:lnTo>
                  <a:pt x="64786" y="279014"/>
                </a:lnTo>
                <a:cubicBezTo>
                  <a:pt x="64194" y="280889"/>
                  <a:pt x="63898" y="281777"/>
                  <a:pt x="63898" y="281777"/>
                </a:cubicBezTo>
                <a:lnTo>
                  <a:pt x="65773" y="283947"/>
                </a:lnTo>
                <a:lnTo>
                  <a:pt x="65970" y="284145"/>
                </a:lnTo>
                <a:cubicBezTo>
                  <a:pt x="66661" y="284934"/>
                  <a:pt x="67549" y="286019"/>
                  <a:pt x="68831" y="287697"/>
                </a:cubicBezTo>
                <a:cubicBezTo>
                  <a:pt x="69621" y="288683"/>
                  <a:pt x="70015" y="289966"/>
                  <a:pt x="69917" y="291248"/>
                </a:cubicBezTo>
                <a:lnTo>
                  <a:pt x="69917" y="291248"/>
                </a:lnTo>
                <a:lnTo>
                  <a:pt x="68634" y="304864"/>
                </a:lnTo>
                <a:cubicBezTo>
                  <a:pt x="69325" y="306146"/>
                  <a:pt x="69423" y="307626"/>
                  <a:pt x="68831" y="309007"/>
                </a:cubicBezTo>
                <a:cubicBezTo>
                  <a:pt x="73863" y="323412"/>
                  <a:pt x="73173" y="328444"/>
                  <a:pt x="69719" y="345907"/>
                </a:cubicBezTo>
                <a:lnTo>
                  <a:pt x="70805" y="346696"/>
                </a:lnTo>
                <a:cubicBezTo>
                  <a:pt x="73074" y="348176"/>
                  <a:pt x="74258" y="348965"/>
                  <a:pt x="75343" y="350445"/>
                </a:cubicBezTo>
                <a:cubicBezTo>
                  <a:pt x="76527" y="352024"/>
                  <a:pt x="76922" y="353306"/>
                  <a:pt x="77612" y="355872"/>
                </a:cubicBezTo>
                <a:lnTo>
                  <a:pt x="77612" y="355970"/>
                </a:lnTo>
                <a:lnTo>
                  <a:pt x="81361" y="355970"/>
                </a:lnTo>
                <a:lnTo>
                  <a:pt x="81361" y="355970"/>
                </a:lnTo>
                <a:cubicBezTo>
                  <a:pt x="81559" y="355970"/>
                  <a:pt x="81756" y="355970"/>
                  <a:pt x="81953" y="355970"/>
                </a:cubicBezTo>
                <a:cubicBezTo>
                  <a:pt x="107901" y="359127"/>
                  <a:pt x="252045" y="355477"/>
                  <a:pt x="351792" y="348965"/>
                </a:cubicBezTo>
                <a:cubicBezTo>
                  <a:pt x="371327" y="347683"/>
                  <a:pt x="389086" y="346301"/>
                  <a:pt x="403786" y="344920"/>
                </a:cubicBezTo>
                <a:cubicBezTo>
                  <a:pt x="418388" y="343539"/>
                  <a:pt x="430129" y="342059"/>
                  <a:pt x="437923" y="340480"/>
                </a:cubicBezTo>
                <a:lnTo>
                  <a:pt x="438022" y="340480"/>
                </a:lnTo>
                <a:lnTo>
                  <a:pt x="438219" y="340480"/>
                </a:lnTo>
                <a:lnTo>
                  <a:pt x="438219" y="340480"/>
                </a:lnTo>
                <a:cubicBezTo>
                  <a:pt x="440291" y="340086"/>
                  <a:pt x="442462" y="340974"/>
                  <a:pt x="443448" y="342947"/>
                </a:cubicBezTo>
                <a:cubicBezTo>
                  <a:pt x="444040" y="344131"/>
                  <a:pt x="444632" y="345216"/>
                  <a:pt x="445125" y="346203"/>
                </a:cubicBezTo>
                <a:lnTo>
                  <a:pt x="445323" y="346499"/>
                </a:lnTo>
                <a:cubicBezTo>
                  <a:pt x="447592" y="350741"/>
                  <a:pt x="447592" y="350741"/>
                  <a:pt x="454005" y="355576"/>
                </a:cubicBezTo>
                <a:cubicBezTo>
                  <a:pt x="462983" y="362285"/>
                  <a:pt x="465548" y="365836"/>
                  <a:pt x="466930" y="367908"/>
                </a:cubicBezTo>
                <a:lnTo>
                  <a:pt x="467127" y="368204"/>
                </a:lnTo>
                <a:lnTo>
                  <a:pt x="467127" y="368303"/>
                </a:lnTo>
                <a:cubicBezTo>
                  <a:pt x="468607" y="366527"/>
                  <a:pt x="469297" y="365343"/>
                  <a:pt x="469297" y="364356"/>
                </a:cubicBezTo>
                <a:cubicBezTo>
                  <a:pt x="469297" y="362778"/>
                  <a:pt x="467620" y="360311"/>
                  <a:pt x="464858" y="356365"/>
                </a:cubicBezTo>
                <a:cubicBezTo>
                  <a:pt x="463575" y="354490"/>
                  <a:pt x="463772" y="352024"/>
                  <a:pt x="465154" y="350346"/>
                </a:cubicBezTo>
                <a:cubicBezTo>
                  <a:pt x="473441" y="339987"/>
                  <a:pt x="480052" y="337520"/>
                  <a:pt x="484985" y="335646"/>
                </a:cubicBezTo>
                <a:cubicBezTo>
                  <a:pt x="488043" y="334462"/>
                  <a:pt x="489918" y="333771"/>
                  <a:pt x="490707" y="328345"/>
                </a:cubicBezTo>
                <a:cubicBezTo>
                  <a:pt x="491299" y="324596"/>
                  <a:pt x="491102" y="322820"/>
                  <a:pt x="490904" y="321735"/>
                </a:cubicBezTo>
                <a:cubicBezTo>
                  <a:pt x="490411" y="317196"/>
                  <a:pt x="490312" y="316999"/>
                  <a:pt x="499093" y="305357"/>
                </a:cubicBezTo>
                <a:lnTo>
                  <a:pt x="500178" y="303976"/>
                </a:lnTo>
                <a:lnTo>
                  <a:pt x="500178" y="303976"/>
                </a:lnTo>
                <a:lnTo>
                  <a:pt x="500178" y="303976"/>
                </a:lnTo>
                <a:cubicBezTo>
                  <a:pt x="503237" y="299931"/>
                  <a:pt x="503928" y="299043"/>
                  <a:pt x="503336" y="293123"/>
                </a:cubicBezTo>
                <a:cubicBezTo>
                  <a:pt x="502744" y="287105"/>
                  <a:pt x="500869" y="285131"/>
                  <a:pt x="496232" y="280494"/>
                </a:cubicBezTo>
                <a:lnTo>
                  <a:pt x="496232" y="280494"/>
                </a:lnTo>
                <a:cubicBezTo>
                  <a:pt x="494259" y="278521"/>
                  <a:pt x="491891" y="276153"/>
                  <a:pt x="488931" y="272799"/>
                </a:cubicBezTo>
                <a:cubicBezTo>
                  <a:pt x="487846" y="271615"/>
                  <a:pt x="487451" y="270135"/>
                  <a:pt x="487747" y="268655"/>
                </a:cubicBezTo>
                <a:lnTo>
                  <a:pt x="488043" y="265596"/>
                </a:lnTo>
                <a:cubicBezTo>
                  <a:pt x="488931" y="256125"/>
                  <a:pt x="489326" y="254842"/>
                  <a:pt x="493173" y="243990"/>
                </a:cubicBezTo>
                <a:cubicBezTo>
                  <a:pt x="493765" y="242312"/>
                  <a:pt x="495147" y="241227"/>
                  <a:pt x="496824" y="240832"/>
                </a:cubicBezTo>
                <a:lnTo>
                  <a:pt x="496824" y="240832"/>
                </a:lnTo>
                <a:lnTo>
                  <a:pt x="524942" y="235110"/>
                </a:lnTo>
                <a:cubicBezTo>
                  <a:pt x="525041" y="235011"/>
                  <a:pt x="525041" y="234913"/>
                  <a:pt x="525238" y="234715"/>
                </a:cubicBezTo>
                <a:cubicBezTo>
                  <a:pt x="527606" y="232643"/>
                  <a:pt x="531849" y="228796"/>
                  <a:pt x="540630" y="225441"/>
                </a:cubicBezTo>
                <a:lnTo>
                  <a:pt x="540630" y="225441"/>
                </a:lnTo>
                <a:cubicBezTo>
                  <a:pt x="544379" y="224060"/>
                  <a:pt x="546155" y="223665"/>
                  <a:pt x="547240" y="223468"/>
                </a:cubicBezTo>
                <a:lnTo>
                  <a:pt x="547240" y="223468"/>
                </a:lnTo>
                <a:lnTo>
                  <a:pt x="547240" y="223468"/>
                </a:lnTo>
                <a:lnTo>
                  <a:pt x="547240" y="223468"/>
                </a:lnTo>
                <a:lnTo>
                  <a:pt x="547338" y="223468"/>
                </a:lnTo>
                <a:cubicBezTo>
                  <a:pt x="547634" y="223172"/>
                  <a:pt x="548325" y="222580"/>
                  <a:pt x="549608" y="221396"/>
                </a:cubicBezTo>
                <a:lnTo>
                  <a:pt x="552370" y="218930"/>
                </a:lnTo>
                <a:cubicBezTo>
                  <a:pt x="552666" y="202058"/>
                  <a:pt x="555922" y="198901"/>
                  <a:pt x="559671" y="195251"/>
                </a:cubicBezTo>
                <a:cubicBezTo>
                  <a:pt x="562138" y="192784"/>
                  <a:pt x="564999" y="190022"/>
                  <a:pt x="566577" y="173841"/>
                </a:cubicBezTo>
                <a:cubicBezTo>
                  <a:pt x="567761" y="161410"/>
                  <a:pt x="563026" y="158351"/>
                  <a:pt x="554738" y="152925"/>
                </a:cubicBezTo>
                <a:cubicBezTo>
                  <a:pt x="551482" y="150755"/>
                  <a:pt x="547634" y="148288"/>
                  <a:pt x="543096" y="144638"/>
                </a:cubicBezTo>
                <a:cubicBezTo>
                  <a:pt x="541912" y="143651"/>
                  <a:pt x="541221" y="142171"/>
                  <a:pt x="541221" y="140790"/>
                </a:cubicBezTo>
                <a:cubicBezTo>
                  <a:pt x="541221" y="134574"/>
                  <a:pt x="539742" y="133587"/>
                  <a:pt x="535992" y="130825"/>
                </a:cubicBezTo>
                <a:cubicBezTo>
                  <a:pt x="532145" y="128062"/>
                  <a:pt x="526718" y="124116"/>
                  <a:pt x="519319" y="115828"/>
                </a:cubicBezTo>
                <a:cubicBezTo>
                  <a:pt x="518036" y="114447"/>
                  <a:pt x="517740" y="112474"/>
                  <a:pt x="518431" y="110797"/>
                </a:cubicBezTo>
                <a:lnTo>
                  <a:pt x="514188" y="99549"/>
                </a:lnTo>
                <a:cubicBezTo>
                  <a:pt x="510341" y="98563"/>
                  <a:pt x="506690" y="97971"/>
                  <a:pt x="503336" y="97280"/>
                </a:cubicBezTo>
                <a:cubicBezTo>
                  <a:pt x="489326" y="94715"/>
                  <a:pt x="479460" y="92939"/>
                  <a:pt x="478078" y="79028"/>
                </a:cubicBezTo>
                <a:lnTo>
                  <a:pt x="478078" y="78732"/>
                </a:lnTo>
                <a:cubicBezTo>
                  <a:pt x="477486" y="72516"/>
                  <a:pt x="476204" y="70938"/>
                  <a:pt x="474921" y="69260"/>
                </a:cubicBezTo>
                <a:cubicBezTo>
                  <a:pt x="472849" y="66596"/>
                  <a:pt x="470679" y="63933"/>
                  <a:pt x="469889" y="55645"/>
                </a:cubicBezTo>
                <a:cubicBezTo>
                  <a:pt x="469199" y="49133"/>
                  <a:pt x="468409" y="45483"/>
                  <a:pt x="467916" y="43115"/>
                </a:cubicBezTo>
                <a:cubicBezTo>
                  <a:pt x="467324" y="40451"/>
                  <a:pt x="466930" y="38873"/>
                  <a:pt x="467226" y="36603"/>
                </a:cubicBezTo>
                <a:lnTo>
                  <a:pt x="467226" y="36603"/>
                </a:lnTo>
                <a:cubicBezTo>
                  <a:pt x="467620" y="33742"/>
                  <a:pt x="468903" y="31177"/>
                  <a:pt x="472060" y="24961"/>
                </a:cubicBezTo>
                <a:lnTo>
                  <a:pt x="473737" y="21607"/>
                </a:lnTo>
                <a:lnTo>
                  <a:pt x="473047" y="19732"/>
                </a:lnTo>
                <a:lnTo>
                  <a:pt x="472159" y="17858"/>
                </a:lnTo>
                <a:cubicBezTo>
                  <a:pt x="471764" y="17858"/>
                  <a:pt x="471468" y="17759"/>
                  <a:pt x="471073" y="17660"/>
                </a:cubicBezTo>
                <a:cubicBezTo>
                  <a:pt x="470284" y="17364"/>
                  <a:pt x="469297" y="17068"/>
                  <a:pt x="468015" y="16575"/>
                </a:cubicBezTo>
                <a:cubicBezTo>
                  <a:pt x="466732" y="16082"/>
                  <a:pt x="465647" y="15095"/>
                  <a:pt x="465055" y="13615"/>
                </a:cubicBezTo>
                <a:cubicBezTo>
                  <a:pt x="461997" y="5130"/>
                  <a:pt x="461207" y="4242"/>
                  <a:pt x="461010" y="4045"/>
                </a:cubicBezTo>
                <a:lnTo>
                  <a:pt x="461010" y="4045"/>
                </a:lnTo>
                <a:lnTo>
                  <a:pt x="461010" y="3946"/>
                </a:lnTo>
                <a:cubicBezTo>
                  <a:pt x="460615" y="3354"/>
                  <a:pt x="460319" y="3059"/>
                  <a:pt x="460023" y="2171"/>
                </a:cubicBezTo>
                <a:cubicBezTo>
                  <a:pt x="459826" y="1184"/>
                  <a:pt x="459727" y="592"/>
                  <a:pt x="45992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2700000" scaled="1"/>
            <a:tileRect/>
          </a:gradFill>
          <a:ln w="31750">
            <a:gradFill flip="none"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3500000" scaled="1"/>
              <a:tileRect/>
            </a:gradFill>
          </a:ln>
          <a:effectLst>
            <a:innerShdw blurRad="25400" dist="381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58CF0-20AB-4E66-8A54-3C7048C59C3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397395" y="6470500"/>
            <a:ext cx="470670" cy="2129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400" b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fld id="{D307F087-50E8-4976-AA50-2FC07D62CD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779F-58CA-4AE9-8AD5-6B0AAD86A1B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92100" y="221024"/>
            <a:ext cx="11607800" cy="686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B724E-38A9-4B7C-9411-6FB7AA9B5B3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92100" y="1028708"/>
            <a:ext cx="11607800" cy="4952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6DC723-9D81-4CDF-A535-A3EF57CB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38" y="6352284"/>
            <a:ext cx="2044709" cy="41675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2BB37D5-54EB-4F8A-B0A5-F3D1A8225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6260493"/>
            <a:ext cx="3474720" cy="27432"/>
          </a:xfrm>
          <a:prstGeom prst="rect">
            <a:avLst/>
          </a:prstGeom>
          <a:gradFill flip="none" rotWithShape="1">
            <a:gsLst>
              <a:gs pos="6000">
                <a:schemeClr val="bg1"/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9EAAB-1C04-4F96-849F-FA576DB4134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648339" y="6370976"/>
            <a:ext cx="82871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i="0">
                <a:solidFill>
                  <a:srgbClr val="535355"/>
                </a:solidFill>
                <a:latin typeface="+mj-lt"/>
              </a:defRPr>
            </a:lvl1pPr>
          </a:lstStyle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052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1" r:id="rId5"/>
    <p:sldLayoutId id="2147483651" r:id="rId6"/>
    <p:sldLayoutId id="2147483652" r:id="rId7"/>
    <p:sldLayoutId id="2147483653" r:id="rId8"/>
    <p:sldLayoutId id="2147483662" r:id="rId9"/>
    <p:sldLayoutId id="2147483663" r:id="rId10"/>
    <p:sldLayoutId id="2147483667" r:id="rId11"/>
    <p:sldLayoutId id="2147483666" r:id="rId12"/>
    <p:sldLayoutId id="2147483664" r:id="rId13"/>
    <p:sldLayoutId id="2147483669" r:id="rId14"/>
    <p:sldLayoutId id="2147483665" r:id="rId15"/>
    <p:sldLayoutId id="2147483654" r:id="rId16"/>
    <p:sldLayoutId id="2147483655" r:id="rId17"/>
    <p:sldLayoutId id="2147483656" r:id="rId18"/>
    <p:sldLayoutId id="2147483657" r:id="rId19"/>
    <p:sldLayoutId id="2147483670" r:id="rId20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b="1" kern="1200" cap="sm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00000"/>
        </a:lnSpc>
        <a:spcBef>
          <a:spcPts val="1800"/>
        </a:spcBef>
        <a:buClr>
          <a:srgbClr val="0F6A6B"/>
        </a:buClr>
        <a:buSzPct val="85000"/>
        <a:buFont typeface="Wingdings 3" panose="05040102010807070707" pitchFamily="18" charset="2"/>
        <a:buChar char="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defTabSz="914400" rtl="0" eaLnBrk="1" latinLnBrk="0" hangingPunct="1">
        <a:lnSpc>
          <a:spcPct val="95000"/>
        </a:lnSpc>
        <a:spcBef>
          <a:spcPts val="500"/>
        </a:spcBef>
        <a:buClr>
          <a:srgbClr val="114257"/>
        </a:buClr>
        <a:buFont typeface="Wingdings" panose="05000000000000000000" pitchFamily="2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9A1A2"/>
        </a:buClr>
        <a:buFont typeface="Calibri" panose="020F0502020204030204" pitchFamily="34" charset="0"/>
        <a:buChar char="▪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F6A6B"/>
        </a:buClr>
        <a:buFont typeface="Calibri" panose="020F0502020204030204" pitchFamily="34" charset="0"/>
        <a:buChar char="▫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14257"/>
        </a:buClr>
        <a:buFont typeface="Calibri" panose="020F0502020204030204" pitchFamily="34" charset="0"/>
        <a:buChar char="‐"/>
        <a:defRPr sz="18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wdb.gov/ceo-informatio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wdb.gov/state-workforce-development-board-home-page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waworkforcedevelopment.gov/sites/search.iowaworkforcedevelopment.gov/files/content-files/PY20-23%20Iowa%20WIOA%20USP_Approved%20by%20Federal%20Panel.pdf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epolicy.iwd.iowa.gov/Policy/Home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024" y="2128529"/>
            <a:ext cx="9722836" cy="3634317"/>
          </a:xfrm>
        </p:spPr>
        <p:txBody>
          <a:bodyPr/>
          <a:lstStyle/>
          <a:p>
            <a:r>
              <a:rPr lang="en-US" dirty="0"/>
              <a:t>New Chief Elected Officials Statewide Onboarding and </a:t>
            </a:r>
            <a:r>
              <a:rPr lang="en-US" dirty="0" smtClean="0"/>
              <a:t>Orientation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3DCE4-93D7-47E9-ACFB-49008150AB8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Iowa’s Local Workforce</a:t>
            </a:r>
            <a:r>
              <a:rPr lang="en-US" baseline="0" dirty="0"/>
              <a:t> Development Areas </a:t>
            </a:r>
            <a:endParaRPr lang="en-US" dirty="0"/>
          </a:p>
        </p:txBody>
      </p:sp>
      <p:pic>
        <p:nvPicPr>
          <p:cNvPr id="7" name="Picture 6" descr="Iowa Local Workforce Area Map with nine areas">
            <a:extLst>
              <a:ext uri="{FF2B5EF4-FFF2-40B4-BE49-F238E27FC236}">
                <a16:creationId xmlns:a16="http://schemas.microsoft.com/office/drawing/2014/main" id="{F0B606C1-8E91-44BC-856C-ABBF19F61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652" y="1032295"/>
            <a:ext cx="7338696" cy="49458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858CD-77BF-4933-A5BA-FD454E29F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F8E31243-66FD-48FF-AEF8-EB2ABD6BF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51547A0E-B46B-4B6A-95B7-0EDDBA138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WIOA?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5F1DA54-015D-468D-B3B2-D41A0BA53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Workforce Innovation &amp; Opportunity Act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4E1583-9241-4E5E-80AA-9EF8D6E0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3054EB8-6C30-433E-AD49-4F0CE63A7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91B64-977E-4713-835D-5CFAF5941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Innovation and Opportunity Act (WIOA)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63FF1-219F-491A-BE09-2F3D1A6FE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Signed into law with broad, bi-partisan support on July 22, 2014</a:t>
            </a:r>
          </a:p>
          <a:p>
            <a:r>
              <a:rPr lang="en-US" dirty="0"/>
              <a:t>First major workforce development legislation since the Workforce Investment Act of 1998</a:t>
            </a:r>
          </a:p>
          <a:p>
            <a:r>
              <a:rPr lang="en-US" dirty="0"/>
              <a:t>Outlines the vision, goals, objectives, and requirements for how the public workforce system is structured and operates </a:t>
            </a:r>
          </a:p>
        </p:txBody>
      </p:sp>
      <p:pic>
        <p:nvPicPr>
          <p:cNvPr id="5" name="Picture 4" descr="Decorative image of a featherpen">
            <a:extLst>
              <a:ext uri="{FF2B5EF4-FFF2-40B4-BE49-F238E27FC236}">
                <a16:creationId xmlns:a16="http://schemas.microsoft.com/office/drawing/2014/main" id="{D972BE6D-775B-4DE4-BAB9-4EA6783A4DD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604" y="3504985"/>
            <a:ext cx="3290697" cy="225083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C9ED-E5F5-4FAC-9810-DDAB99E6B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2085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55E05-7168-4D70-BE91-B10C91E79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Titles</a:t>
            </a:r>
          </a:p>
        </p:txBody>
      </p:sp>
      <p:grpSp>
        <p:nvGrpSpPr>
          <p:cNvPr id="5" name="Group 4" descr="Graphic showing the programs that fall under WIOA &quot;umbrella&quot;.">
            <a:extLst>
              <a:ext uri="{FF2B5EF4-FFF2-40B4-BE49-F238E27FC236}">
                <a16:creationId xmlns:a16="http://schemas.microsoft.com/office/drawing/2014/main" id="{8D8D075A-ED5A-4F1D-8D59-EDA13832CF21}"/>
              </a:ext>
            </a:extLst>
          </p:cNvPr>
          <p:cNvGrpSpPr/>
          <p:nvPr/>
        </p:nvGrpSpPr>
        <p:grpSpPr>
          <a:xfrm>
            <a:off x="701041" y="1172768"/>
            <a:ext cx="10789920" cy="4882537"/>
            <a:chOff x="701041" y="1172768"/>
            <a:chExt cx="10789920" cy="4882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49CB478-E878-43BA-84DE-E864E188438C}"/>
                </a:ext>
              </a:extLst>
            </p:cNvPr>
            <p:cNvGrpSpPr/>
            <p:nvPr/>
          </p:nvGrpSpPr>
          <p:grpSpPr>
            <a:xfrm>
              <a:off x="701041" y="3769550"/>
              <a:ext cx="10789920" cy="1418492"/>
              <a:chOff x="729775" y="3617150"/>
              <a:chExt cx="10434229" cy="1418492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6A11B32-6FFC-4F18-957F-B365EEA819C8}"/>
                  </a:ext>
                </a:extLst>
              </p:cNvPr>
              <p:cNvGrpSpPr/>
              <p:nvPr/>
            </p:nvGrpSpPr>
            <p:grpSpPr>
              <a:xfrm>
                <a:off x="729775" y="3617150"/>
                <a:ext cx="2286000" cy="1418492"/>
                <a:chOff x="926270" y="3617150"/>
                <a:chExt cx="2194560" cy="1418492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B1351F0-8BE9-46EA-8494-EA9248A706AF}"/>
                    </a:ext>
                  </a:extLst>
                </p:cNvPr>
                <p:cNvSpPr txBox="1"/>
                <p:nvPr/>
              </p:nvSpPr>
              <p:spPr>
                <a:xfrm>
                  <a:off x="926270" y="3617150"/>
                  <a:ext cx="219456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accent1"/>
                      </a:solidFill>
                    </a:rPr>
                    <a:t>Title I</a:t>
                  </a:r>
                </a:p>
              </p:txBody>
            </p:sp>
            <p:sp>
              <p:nvSpPr>
                <p:cNvPr id="33" name="Content Placeholder 2">
                  <a:extLst>
                    <a:ext uri="{FF2B5EF4-FFF2-40B4-BE49-F238E27FC236}">
                      <a16:creationId xmlns:a16="http://schemas.microsoft.com/office/drawing/2014/main" id="{CC54E9CA-C9C7-48E2-94CF-D6CFFCF7449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6270" y="4233396"/>
                  <a:ext cx="2194560" cy="802246"/>
                </a:xfrm>
                <a:prstGeom prst="round2Same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chemeClr val="accent1">
                          <a:lumMod val="35000"/>
                          <a:lumOff val="6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</a:ln>
              </p:spPr>
              <p:txBody>
                <a:bodyPr anchor="ctr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800"/>
                    </a:spcBef>
                    <a:buClr>
                      <a:srgbClr val="0F6A6B"/>
                    </a:buClr>
                    <a:buSzPct val="85000"/>
                    <a:buFont typeface="Wingdings 3" panose="05040102010807070707" pitchFamily="18" charset="2"/>
                    <a:buChar char="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31520" indent="-274320" algn="l" defTabSz="914400" rtl="0" eaLnBrk="1" latinLnBrk="0" hangingPunct="1">
                    <a:lnSpc>
                      <a:spcPct val="95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49A1A2"/>
                    </a:buClr>
                    <a:buFont typeface="Calibri" panose="020F0502020204030204" pitchFamily="34" charset="0"/>
                    <a:buChar char="▪"/>
                    <a:defRPr sz="20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0F6A6B"/>
                    </a:buClr>
                    <a:buFont typeface="Calibri" panose="020F0502020204030204" pitchFamily="34" charset="0"/>
                    <a:buChar char="▫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Calibri" panose="020F0502020204030204" pitchFamily="34" charset="0"/>
                    <a:buChar char="‐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800" dirty="0"/>
                    <a:t>Adult, Dislocated Worker, and Youth</a:t>
                  </a: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AA2C30B7-BAE9-461F-A20E-1EEFC2BF1FAB}"/>
                  </a:ext>
                </a:extLst>
              </p:cNvPr>
              <p:cNvGrpSpPr/>
              <p:nvPr/>
            </p:nvGrpSpPr>
            <p:grpSpPr>
              <a:xfrm>
                <a:off x="3225428" y="3617150"/>
                <a:ext cx="2286000" cy="1418492"/>
                <a:chOff x="3225428" y="3617150"/>
                <a:chExt cx="2194560" cy="1418492"/>
              </a:xfrm>
            </p:grpSpPr>
            <p:sp>
              <p:nvSpPr>
                <p:cNvPr id="30" name="Content Placeholder 2">
                  <a:extLst>
                    <a:ext uri="{FF2B5EF4-FFF2-40B4-BE49-F238E27FC236}">
                      <a16:creationId xmlns:a16="http://schemas.microsoft.com/office/drawing/2014/main" id="{116C4AA8-9643-410C-9669-4DA034F3B475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25428" y="4233396"/>
                  <a:ext cx="2194560" cy="802246"/>
                </a:xfrm>
                <a:prstGeom prst="round2SameRect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3">
                          <a:lumMod val="35000"/>
                          <a:lumOff val="6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ln>
              </p:spPr>
              <p:txBody>
                <a:bodyPr anchor="ctr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800"/>
                    </a:spcBef>
                    <a:buClr>
                      <a:srgbClr val="0F6A6B"/>
                    </a:buClr>
                    <a:buSzPct val="85000"/>
                    <a:buFont typeface="Wingdings 3" panose="05040102010807070707" pitchFamily="18" charset="2"/>
                    <a:buChar char="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31520" indent="-274320" algn="l" defTabSz="914400" rtl="0" eaLnBrk="1" latinLnBrk="0" hangingPunct="1">
                    <a:lnSpc>
                      <a:spcPct val="95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49A1A2"/>
                    </a:buClr>
                    <a:buFont typeface="Calibri" panose="020F0502020204030204" pitchFamily="34" charset="0"/>
                    <a:buChar char="▪"/>
                    <a:defRPr sz="20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0F6A6B"/>
                    </a:buClr>
                    <a:buFont typeface="Calibri" panose="020F0502020204030204" pitchFamily="34" charset="0"/>
                    <a:buChar char="▫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Calibri" panose="020F0502020204030204" pitchFamily="34" charset="0"/>
                    <a:buChar char="‐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800" dirty="0"/>
                    <a:t>Adult Education </a:t>
                  </a:r>
                  <a:br>
                    <a:rPr lang="en-US" sz="1800" dirty="0"/>
                  </a:br>
                  <a:r>
                    <a:rPr lang="en-US" sz="1800" dirty="0"/>
                    <a:t>and Literacy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E033E49-B50B-4CD0-94C1-5D51B3E4BDEC}"/>
                    </a:ext>
                  </a:extLst>
                </p:cNvPr>
                <p:cNvSpPr txBox="1"/>
                <p:nvPr/>
              </p:nvSpPr>
              <p:spPr>
                <a:xfrm>
                  <a:off x="3225428" y="3617150"/>
                  <a:ext cx="219456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accent2"/>
                      </a:solidFill>
                    </a:rPr>
                    <a:t>Title II</a:t>
                  </a:r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41CC875-B92A-4B74-A809-AC488C0F325E}"/>
                  </a:ext>
                </a:extLst>
              </p:cNvPr>
              <p:cNvGrpSpPr/>
              <p:nvPr/>
            </p:nvGrpSpPr>
            <p:grpSpPr>
              <a:xfrm>
                <a:off x="6382351" y="3617150"/>
                <a:ext cx="2286000" cy="1418492"/>
                <a:chOff x="926270" y="3617150"/>
                <a:chExt cx="2194560" cy="1418492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E128943F-8324-4511-B09B-02DBE6992CF4}"/>
                    </a:ext>
                  </a:extLst>
                </p:cNvPr>
                <p:cNvSpPr txBox="1"/>
                <p:nvPr/>
              </p:nvSpPr>
              <p:spPr>
                <a:xfrm>
                  <a:off x="926270" y="3617150"/>
                  <a:ext cx="219456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accent1"/>
                      </a:solidFill>
                    </a:rPr>
                    <a:t>Title III</a:t>
                  </a:r>
                </a:p>
              </p:txBody>
            </p:sp>
            <p:sp>
              <p:nvSpPr>
                <p:cNvPr id="29" name="Content Placeholder 2">
                  <a:extLst>
                    <a:ext uri="{FF2B5EF4-FFF2-40B4-BE49-F238E27FC236}">
                      <a16:creationId xmlns:a16="http://schemas.microsoft.com/office/drawing/2014/main" id="{6ECC2877-1425-4F4C-B626-052DEDD2C7E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6270" y="4233396"/>
                  <a:ext cx="2194560" cy="802246"/>
                </a:xfrm>
                <a:prstGeom prst="round2SameRect">
                  <a:avLst/>
                </a:prstGeom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gradFill>
                    <a:gsLst>
                      <a:gs pos="0">
                        <a:schemeClr val="accent1">
                          <a:lumMod val="35000"/>
                          <a:lumOff val="6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</a:schemeClr>
                      </a:gs>
                    </a:gsLst>
                    <a:lin ang="5400000" scaled="1"/>
                  </a:gradFill>
                </a:ln>
              </p:spPr>
              <p:txBody>
                <a:bodyPr anchor="ctr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800"/>
                    </a:spcBef>
                    <a:buClr>
                      <a:srgbClr val="0F6A6B"/>
                    </a:buClr>
                    <a:buSzPct val="85000"/>
                    <a:buFont typeface="Wingdings 3" panose="05040102010807070707" pitchFamily="18" charset="2"/>
                    <a:buChar char="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31520" indent="-274320" algn="l" defTabSz="914400" rtl="0" eaLnBrk="1" latinLnBrk="0" hangingPunct="1">
                    <a:lnSpc>
                      <a:spcPct val="95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49A1A2"/>
                    </a:buClr>
                    <a:buFont typeface="Calibri" panose="020F0502020204030204" pitchFamily="34" charset="0"/>
                    <a:buChar char="▪"/>
                    <a:defRPr sz="20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0F6A6B"/>
                    </a:buClr>
                    <a:buFont typeface="Calibri" panose="020F0502020204030204" pitchFamily="34" charset="0"/>
                    <a:buChar char="▫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Calibri" panose="020F0502020204030204" pitchFamily="34" charset="0"/>
                    <a:buChar char="‐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800" dirty="0"/>
                    <a:t>Wagner Peyser Employment Services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8D09FEA-6B0D-4BEC-9E8D-B28552E8207F}"/>
                  </a:ext>
                </a:extLst>
              </p:cNvPr>
              <p:cNvGrpSpPr/>
              <p:nvPr/>
            </p:nvGrpSpPr>
            <p:grpSpPr>
              <a:xfrm>
                <a:off x="8878004" y="3617150"/>
                <a:ext cx="2286000" cy="1418492"/>
                <a:chOff x="3225428" y="3617150"/>
                <a:chExt cx="2194560" cy="1418492"/>
              </a:xfrm>
            </p:grpSpPr>
            <p:sp>
              <p:nvSpPr>
                <p:cNvPr id="26" name="Content Placeholder 2">
                  <a:extLst>
                    <a:ext uri="{FF2B5EF4-FFF2-40B4-BE49-F238E27FC236}">
                      <a16:creationId xmlns:a16="http://schemas.microsoft.com/office/drawing/2014/main" id="{E9679FFF-B9F7-4CE0-A682-D40260BA2E6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225428" y="4233396"/>
                  <a:ext cx="2194560" cy="802246"/>
                </a:xfrm>
                <a:prstGeom prst="round2SameRect">
                  <a:avLst/>
                </a:prstGeom>
                <a:gradFill flip="none" rotWithShape="1">
                  <a:gsLst>
                    <a:gs pos="0">
                      <a:schemeClr val="accent3">
                        <a:lumMod val="5000"/>
                        <a:lumOff val="95000"/>
                      </a:schemeClr>
                    </a:gs>
                    <a:gs pos="74000">
                      <a:schemeClr val="accent3">
                        <a:lumMod val="45000"/>
                        <a:lumOff val="55000"/>
                      </a:schemeClr>
                    </a:gs>
                    <a:gs pos="83000">
                      <a:schemeClr val="accent3">
                        <a:lumMod val="45000"/>
                        <a:lumOff val="55000"/>
                      </a:schemeClr>
                    </a:gs>
                    <a:gs pos="100000">
                      <a:schemeClr val="accent3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gradFill flip="none" rotWithShape="1">
                    <a:gsLst>
                      <a:gs pos="0">
                        <a:schemeClr val="accent3">
                          <a:lumMod val="35000"/>
                          <a:lumOff val="65000"/>
                        </a:schemeClr>
                      </a:gs>
                      <a:gs pos="74000">
                        <a:schemeClr val="accent3">
                          <a:lumMod val="45000"/>
                          <a:lumOff val="55000"/>
                        </a:schemeClr>
                      </a:gs>
                      <a:gs pos="83000">
                        <a:schemeClr val="accent3">
                          <a:lumMod val="45000"/>
                          <a:lumOff val="55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</a:schemeClr>
                      </a:gs>
                    </a:gsLst>
                    <a:lin ang="5400000" scaled="1"/>
                    <a:tileRect/>
                  </a:gradFill>
                </a:ln>
              </p:spPr>
              <p:txBody>
                <a:bodyPr anchor="ctr">
                  <a:noAutofit/>
                </a:bodyPr>
                <a:lstStyle>
                  <a:lvl1pPr marL="320040" indent="-320040" algn="l" defTabSz="914400" rtl="0" eaLnBrk="1" latinLnBrk="0" hangingPunct="1">
                    <a:lnSpc>
                      <a:spcPct val="100000"/>
                    </a:lnSpc>
                    <a:spcBef>
                      <a:spcPts val="1800"/>
                    </a:spcBef>
                    <a:buClr>
                      <a:srgbClr val="0F6A6B"/>
                    </a:buClr>
                    <a:buSzPct val="85000"/>
                    <a:buFont typeface="Wingdings 3" panose="05040102010807070707" pitchFamily="18" charset="2"/>
                    <a:buChar char=""/>
                    <a:defRPr sz="26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31520" indent="-274320" algn="l" defTabSz="914400" rtl="0" eaLnBrk="1" latinLnBrk="0" hangingPunct="1">
                    <a:lnSpc>
                      <a:spcPct val="95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Wingdings" panose="05000000000000000000" pitchFamily="2" charset="2"/>
                    <a:buChar char="§"/>
                    <a:defRPr sz="24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49A1A2"/>
                    </a:buClr>
                    <a:buFont typeface="Calibri" panose="020F0502020204030204" pitchFamily="34" charset="0"/>
                    <a:buChar char="▪"/>
                    <a:defRPr sz="20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0F6A6B"/>
                    </a:buClr>
                    <a:buFont typeface="Calibri" panose="020F0502020204030204" pitchFamily="34" charset="0"/>
                    <a:buChar char="▫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Clr>
                      <a:srgbClr val="114257"/>
                    </a:buClr>
                    <a:buFont typeface="Calibri" panose="020F0502020204030204" pitchFamily="34" charset="0"/>
                    <a:buChar char="‐"/>
                    <a:defRPr sz="1800" kern="120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US" sz="1800" dirty="0"/>
                    <a:t>Vocational Rehabilitation Services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C748C319-8202-49E8-9C9A-DB31841A53EC}"/>
                    </a:ext>
                  </a:extLst>
                </p:cNvPr>
                <p:cNvSpPr txBox="1"/>
                <p:nvPr/>
              </p:nvSpPr>
              <p:spPr>
                <a:xfrm>
                  <a:off x="3225428" y="3617150"/>
                  <a:ext cx="2194560" cy="5539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en-US" sz="3600" b="1" dirty="0">
                      <a:solidFill>
                        <a:schemeClr val="accent2"/>
                      </a:solidFill>
                    </a:rPr>
                    <a:t>Title IV</a:t>
                  </a:r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A30556-1364-49AA-86C1-8606F07652EA}"/>
                </a:ext>
              </a:extLst>
            </p:cNvPr>
            <p:cNvGrpSpPr/>
            <p:nvPr/>
          </p:nvGrpSpPr>
          <p:grpSpPr>
            <a:xfrm>
              <a:off x="1128132" y="1172768"/>
              <a:ext cx="9935736" cy="4882537"/>
              <a:chOff x="1128132" y="1172768"/>
              <a:chExt cx="9935736" cy="4882537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881BD2B-E7FB-435C-9195-65B3DFD902A5}"/>
                  </a:ext>
                </a:extLst>
              </p:cNvPr>
              <p:cNvGrpSpPr/>
              <p:nvPr/>
            </p:nvGrpSpPr>
            <p:grpSpPr>
              <a:xfrm>
                <a:off x="1128132" y="1172768"/>
                <a:ext cx="9935736" cy="4882537"/>
                <a:chOff x="959005" y="1020368"/>
                <a:chExt cx="9935736" cy="488253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017ED9E4-C998-4FB8-B5CE-5CCF7520B53D}"/>
                    </a:ext>
                  </a:extLst>
                </p:cNvPr>
                <p:cNvGrpSpPr/>
                <p:nvPr/>
              </p:nvGrpSpPr>
              <p:grpSpPr>
                <a:xfrm>
                  <a:off x="5797124" y="1885392"/>
                  <a:ext cx="693398" cy="4017513"/>
                  <a:chOff x="5797124" y="2232659"/>
                  <a:chExt cx="693398" cy="4017513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0491C7BE-2B98-4346-B072-2B4745AE8AF4}"/>
                      </a:ext>
                    </a:extLst>
                  </p:cNvPr>
                  <p:cNvSpPr/>
                  <p:nvPr/>
                </p:nvSpPr>
                <p:spPr>
                  <a:xfrm>
                    <a:off x="5856119" y="2232659"/>
                    <a:ext cx="634403" cy="4017513"/>
                  </a:xfrm>
                  <a:custGeom>
                    <a:avLst/>
                    <a:gdLst>
                      <a:gd name="connsiteX0" fmla="*/ 0 w 634403"/>
                      <a:gd name="connsiteY0" fmla="*/ 0 h 4017513"/>
                      <a:gd name="connsiteX1" fmla="*/ 116808 w 634403"/>
                      <a:gd name="connsiteY1" fmla="*/ 0 h 4017513"/>
                      <a:gd name="connsiteX2" fmla="*/ 116809 w 634403"/>
                      <a:gd name="connsiteY2" fmla="*/ 3710373 h 4017513"/>
                      <a:gd name="connsiteX3" fmla="*/ 307141 w 634403"/>
                      <a:gd name="connsiteY3" fmla="*/ 3900705 h 4017513"/>
                      <a:gd name="connsiteX4" fmla="*/ 307141 w 634403"/>
                      <a:gd name="connsiteY4" fmla="*/ 3900704 h 4017513"/>
                      <a:gd name="connsiteX5" fmla="*/ 497473 w 634403"/>
                      <a:gd name="connsiteY5" fmla="*/ 3710372 h 4017513"/>
                      <a:gd name="connsiteX6" fmla="*/ 497473 w 634403"/>
                      <a:gd name="connsiteY6" fmla="*/ 3602369 h 4017513"/>
                      <a:gd name="connsiteX7" fmla="*/ 494301 w 634403"/>
                      <a:gd name="connsiteY7" fmla="*/ 3600230 h 4017513"/>
                      <a:gd name="connsiteX8" fmla="*/ 491473 w 634403"/>
                      <a:gd name="connsiteY8" fmla="*/ 3596036 h 4017513"/>
                      <a:gd name="connsiteX9" fmla="*/ 476713 w 634403"/>
                      <a:gd name="connsiteY9" fmla="*/ 3574144 h 4017513"/>
                      <a:gd name="connsiteX10" fmla="*/ 470263 w 634403"/>
                      <a:gd name="connsiteY10" fmla="*/ 3542198 h 4017513"/>
                      <a:gd name="connsiteX11" fmla="*/ 552333 w 634403"/>
                      <a:gd name="connsiteY11" fmla="*/ 3460128 h 4017513"/>
                      <a:gd name="connsiteX12" fmla="*/ 634403 w 634403"/>
                      <a:gd name="connsiteY12" fmla="*/ 3542198 h 4017513"/>
                      <a:gd name="connsiteX13" fmla="*/ 627954 w 634403"/>
                      <a:gd name="connsiteY13" fmla="*/ 3574144 h 4017513"/>
                      <a:gd name="connsiteX14" fmla="*/ 613193 w 634403"/>
                      <a:gd name="connsiteY14" fmla="*/ 3596036 h 4017513"/>
                      <a:gd name="connsiteX15" fmla="*/ 614282 w 634403"/>
                      <a:gd name="connsiteY15" fmla="*/ 3596036 h 4017513"/>
                      <a:gd name="connsiteX16" fmla="*/ 614282 w 634403"/>
                      <a:gd name="connsiteY16" fmla="*/ 3710372 h 4017513"/>
                      <a:gd name="connsiteX17" fmla="*/ 307141 w 634403"/>
                      <a:gd name="connsiteY17" fmla="*/ 4017513 h 4017513"/>
                      <a:gd name="connsiteX18" fmla="*/ 0 w 634403"/>
                      <a:gd name="connsiteY18" fmla="*/ 3710372 h 4017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34403" h="4017513">
                        <a:moveTo>
                          <a:pt x="0" y="0"/>
                        </a:moveTo>
                        <a:lnTo>
                          <a:pt x="116808" y="0"/>
                        </a:lnTo>
                        <a:cubicBezTo>
                          <a:pt x="116808" y="1236791"/>
                          <a:pt x="116809" y="2473582"/>
                          <a:pt x="116809" y="3710373"/>
                        </a:cubicBezTo>
                        <a:cubicBezTo>
                          <a:pt x="116809" y="3815490"/>
                          <a:pt x="202024" y="3900705"/>
                          <a:pt x="307141" y="3900705"/>
                        </a:cubicBezTo>
                        <a:lnTo>
                          <a:pt x="307141" y="3900704"/>
                        </a:lnTo>
                        <a:cubicBezTo>
                          <a:pt x="412258" y="3900704"/>
                          <a:pt x="497473" y="3815489"/>
                          <a:pt x="497473" y="3710372"/>
                        </a:cubicBezTo>
                        <a:lnTo>
                          <a:pt x="497473" y="3602369"/>
                        </a:lnTo>
                        <a:lnTo>
                          <a:pt x="494301" y="3600230"/>
                        </a:lnTo>
                        <a:lnTo>
                          <a:pt x="491473" y="3596036"/>
                        </a:lnTo>
                        <a:lnTo>
                          <a:pt x="476713" y="3574144"/>
                        </a:lnTo>
                        <a:cubicBezTo>
                          <a:pt x="472560" y="3564325"/>
                          <a:pt x="470263" y="3553530"/>
                          <a:pt x="470263" y="3542198"/>
                        </a:cubicBezTo>
                        <a:cubicBezTo>
                          <a:pt x="470263" y="3496872"/>
                          <a:pt x="507007" y="3460128"/>
                          <a:pt x="552333" y="3460128"/>
                        </a:cubicBezTo>
                        <a:cubicBezTo>
                          <a:pt x="597659" y="3460128"/>
                          <a:pt x="634403" y="3496872"/>
                          <a:pt x="634403" y="3542198"/>
                        </a:cubicBezTo>
                        <a:cubicBezTo>
                          <a:pt x="634403" y="3553530"/>
                          <a:pt x="632107" y="3564325"/>
                          <a:pt x="627954" y="3574144"/>
                        </a:cubicBezTo>
                        <a:lnTo>
                          <a:pt x="613193" y="3596036"/>
                        </a:lnTo>
                        <a:lnTo>
                          <a:pt x="614282" y="3596036"/>
                        </a:lnTo>
                        <a:lnTo>
                          <a:pt x="614282" y="3710372"/>
                        </a:lnTo>
                        <a:cubicBezTo>
                          <a:pt x="614282" y="3880001"/>
                          <a:pt x="476770" y="4017513"/>
                          <a:pt x="307141" y="4017513"/>
                        </a:cubicBezTo>
                        <a:cubicBezTo>
                          <a:pt x="137512" y="4017513"/>
                          <a:pt x="0" y="3880001"/>
                          <a:pt x="0" y="3710372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39000">
                        <a:schemeClr val="accent6"/>
                      </a:gs>
                      <a:gs pos="67000">
                        <a:schemeClr val="accent6">
                          <a:lumMod val="50000"/>
                        </a:schemeClr>
                      </a:gs>
                    </a:gsLst>
                    <a:lin ang="162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9FD7FDF3-C310-4265-A3B5-9CED2B2029E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632166" y="5397951"/>
                    <a:ext cx="547731" cy="217815"/>
                  </a:xfrm>
                  <a:custGeom>
                    <a:avLst/>
                    <a:gdLst>
                      <a:gd name="connsiteX0" fmla="*/ 107796 w 1780102"/>
                      <a:gd name="connsiteY0" fmla="*/ 649250 h 707887"/>
                      <a:gd name="connsiteX1" fmla="*/ 107796 w 1780102"/>
                      <a:gd name="connsiteY1" fmla="*/ 297435 h 707887"/>
                      <a:gd name="connsiteX2" fmla="*/ 107802 w 1780102"/>
                      <a:gd name="connsiteY2" fmla="*/ 297430 h 707887"/>
                      <a:gd name="connsiteX3" fmla="*/ 107802 w 1780102"/>
                      <a:gd name="connsiteY3" fmla="*/ 47975 h 707887"/>
                      <a:gd name="connsiteX4" fmla="*/ 1674763 w 1780102"/>
                      <a:gd name="connsiteY4" fmla="*/ 47975 h 707887"/>
                      <a:gd name="connsiteX5" fmla="*/ 1688096 w 1780102"/>
                      <a:gd name="connsiteY5" fmla="*/ 15786 h 707887"/>
                      <a:gd name="connsiteX6" fmla="*/ 1726206 w 1780102"/>
                      <a:gd name="connsiteY6" fmla="*/ 0 h 707887"/>
                      <a:gd name="connsiteX7" fmla="*/ 1780102 w 1780102"/>
                      <a:gd name="connsiteY7" fmla="*/ 53896 h 707887"/>
                      <a:gd name="connsiteX8" fmla="*/ 1780102 w 1780102"/>
                      <a:gd name="connsiteY8" fmla="*/ 653991 h 707887"/>
                      <a:gd name="connsiteX9" fmla="*/ 1726206 w 1780102"/>
                      <a:gd name="connsiteY9" fmla="*/ 707887 h 707887"/>
                      <a:gd name="connsiteX10" fmla="*/ 1688096 w 1780102"/>
                      <a:gd name="connsiteY10" fmla="*/ 692101 h 707887"/>
                      <a:gd name="connsiteX11" fmla="*/ 1684556 w 1780102"/>
                      <a:gd name="connsiteY11" fmla="*/ 683555 h 707887"/>
                      <a:gd name="connsiteX12" fmla="*/ 1658769 w 1780102"/>
                      <a:gd name="connsiteY12" fmla="*/ 697351 h 707887"/>
                      <a:gd name="connsiteX13" fmla="*/ 1186734 w 1780102"/>
                      <a:gd name="connsiteY13" fmla="*/ 649251 h 707887"/>
                      <a:gd name="connsiteX14" fmla="*/ 647265 w 1780102"/>
                      <a:gd name="connsiteY14" fmla="*/ 649251 h 707887"/>
                      <a:gd name="connsiteX15" fmla="*/ 647265 w 1780102"/>
                      <a:gd name="connsiteY15" fmla="*/ 649250 h 707887"/>
                      <a:gd name="connsiteX16" fmla="*/ 107796 w 1780102"/>
                      <a:gd name="connsiteY16" fmla="*/ 649250 h 707887"/>
                      <a:gd name="connsiteX17" fmla="*/ 0 w 1780102"/>
                      <a:gd name="connsiteY17" fmla="*/ 653991 h 707887"/>
                      <a:gd name="connsiteX18" fmla="*/ 0 w 1780102"/>
                      <a:gd name="connsiteY18" fmla="*/ 53896 h 707887"/>
                      <a:gd name="connsiteX19" fmla="*/ 53896 w 1780102"/>
                      <a:gd name="connsiteY19" fmla="*/ 0 h 707887"/>
                      <a:gd name="connsiteX20" fmla="*/ 107792 w 1780102"/>
                      <a:gd name="connsiteY20" fmla="*/ 53896 h 707887"/>
                      <a:gd name="connsiteX21" fmla="*/ 107792 w 1780102"/>
                      <a:gd name="connsiteY21" fmla="*/ 653991 h 707887"/>
                      <a:gd name="connsiteX22" fmla="*/ 53896 w 1780102"/>
                      <a:gd name="connsiteY22" fmla="*/ 707887 h 707887"/>
                      <a:gd name="connsiteX23" fmla="*/ 0 w 1780102"/>
                      <a:gd name="connsiteY23" fmla="*/ 653991 h 7078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780102" h="707887">
                        <a:moveTo>
                          <a:pt x="107796" y="649250"/>
                        </a:moveTo>
                        <a:lnTo>
                          <a:pt x="107796" y="297435"/>
                        </a:lnTo>
                        <a:lnTo>
                          <a:pt x="107802" y="297430"/>
                        </a:lnTo>
                        <a:lnTo>
                          <a:pt x="107802" y="47975"/>
                        </a:lnTo>
                        <a:lnTo>
                          <a:pt x="1674763" y="47975"/>
                        </a:lnTo>
                        <a:lnTo>
                          <a:pt x="1688096" y="15786"/>
                        </a:lnTo>
                        <a:cubicBezTo>
                          <a:pt x="1697849" y="6032"/>
                          <a:pt x="1711323" y="0"/>
                          <a:pt x="1726206" y="0"/>
                        </a:cubicBezTo>
                        <a:cubicBezTo>
                          <a:pt x="1755972" y="0"/>
                          <a:pt x="1780102" y="24130"/>
                          <a:pt x="1780102" y="53896"/>
                        </a:cubicBezTo>
                        <a:lnTo>
                          <a:pt x="1780102" y="653991"/>
                        </a:lnTo>
                        <a:cubicBezTo>
                          <a:pt x="1780102" y="683757"/>
                          <a:pt x="1755972" y="707887"/>
                          <a:pt x="1726206" y="707887"/>
                        </a:cubicBezTo>
                        <a:cubicBezTo>
                          <a:pt x="1711323" y="707887"/>
                          <a:pt x="1697849" y="701855"/>
                          <a:pt x="1688096" y="692101"/>
                        </a:cubicBezTo>
                        <a:lnTo>
                          <a:pt x="1684556" y="683555"/>
                        </a:lnTo>
                        <a:lnTo>
                          <a:pt x="1658769" y="697351"/>
                        </a:lnTo>
                        <a:cubicBezTo>
                          <a:pt x="1501424" y="756139"/>
                          <a:pt x="1344078" y="478230"/>
                          <a:pt x="1186734" y="649251"/>
                        </a:cubicBezTo>
                        <a:cubicBezTo>
                          <a:pt x="1006911" y="844704"/>
                          <a:pt x="827088" y="453798"/>
                          <a:pt x="647265" y="649251"/>
                        </a:cubicBezTo>
                        <a:lnTo>
                          <a:pt x="647265" y="649250"/>
                        </a:lnTo>
                        <a:cubicBezTo>
                          <a:pt x="467442" y="844703"/>
                          <a:pt x="287619" y="453797"/>
                          <a:pt x="107796" y="649250"/>
                        </a:cubicBezTo>
                        <a:close/>
                        <a:moveTo>
                          <a:pt x="0" y="653991"/>
                        </a:moveTo>
                        <a:lnTo>
                          <a:pt x="0" y="53896"/>
                        </a:lnTo>
                        <a:cubicBezTo>
                          <a:pt x="0" y="24130"/>
                          <a:pt x="24130" y="0"/>
                          <a:pt x="53896" y="0"/>
                        </a:cubicBezTo>
                        <a:cubicBezTo>
                          <a:pt x="83662" y="0"/>
                          <a:pt x="107792" y="24130"/>
                          <a:pt x="107792" y="53896"/>
                        </a:cubicBezTo>
                        <a:lnTo>
                          <a:pt x="107792" y="653991"/>
                        </a:lnTo>
                        <a:cubicBezTo>
                          <a:pt x="107792" y="683757"/>
                          <a:pt x="83662" y="707887"/>
                          <a:pt x="53896" y="707887"/>
                        </a:cubicBezTo>
                        <a:cubicBezTo>
                          <a:pt x="24130" y="707887"/>
                          <a:pt x="0" y="683757"/>
                          <a:pt x="0" y="6539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3B74D3A5-3A49-46F6-9164-0C579F3D8426}"/>
                    </a:ext>
                  </a:extLst>
                </p:cNvPr>
                <p:cNvGrpSpPr/>
                <p:nvPr/>
              </p:nvGrpSpPr>
              <p:grpSpPr>
                <a:xfrm>
                  <a:off x="959005" y="1020368"/>
                  <a:ext cx="9935736" cy="2566735"/>
                  <a:chOff x="1974309" y="1722797"/>
                  <a:chExt cx="7905128" cy="2042160"/>
                </a:xfrm>
              </p:grpSpPr>
              <p:grpSp>
                <p:nvGrpSpPr>
                  <p:cNvPr id="12" name="Group 11">
                    <a:extLst>
                      <a:ext uri="{FF2B5EF4-FFF2-40B4-BE49-F238E27FC236}">
                        <a16:creationId xmlns:a16="http://schemas.microsoft.com/office/drawing/2014/main" id="{F9A0FC6E-C215-4E9D-B3FC-1AA5E7FBD025}"/>
                      </a:ext>
                    </a:extLst>
                  </p:cNvPr>
                  <p:cNvGrpSpPr/>
                  <p:nvPr/>
                </p:nvGrpSpPr>
                <p:grpSpPr>
                  <a:xfrm>
                    <a:off x="1974309" y="1753277"/>
                    <a:ext cx="7905128" cy="2011680"/>
                    <a:chOff x="1974309" y="1753277"/>
                    <a:chExt cx="7905128" cy="2011680"/>
                  </a:xfrm>
                </p:grpSpPr>
                <p:grpSp>
                  <p:nvGrpSpPr>
                    <p:cNvPr id="14" name="Group 13">
                      <a:extLst>
                        <a:ext uri="{FF2B5EF4-FFF2-40B4-BE49-F238E27FC236}">
                          <a16:creationId xmlns:a16="http://schemas.microsoft.com/office/drawing/2014/main" id="{EB400ABC-4B87-4F37-9A91-19962BE47D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74309" y="1753277"/>
                      <a:ext cx="7905128" cy="2011680"/>
                      <a:chOff x="1219933" y="2015349"/>
                      <a:chExt cx="7905128" cy="2011680"/>
                    </a:xfrm>
                  </p:grpSpPr>
                  <p:sp>
                    <p:nvSpPr>
                      <p:cNvPr id="16" name="Freeform: Shape 15">
                        <a:extLst>
                          <a:ext uri="{FF2B5EF4-FFF2-40B4-BE49-F238E27FC236}">
                            <a16:creationId xmlns:a16="http://schemas.microsoft.com/office/drawing/2014/main" id="{08297FA0-20A2-4E8B-88F8-C3C6B8ADC888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1219933" y="2015349"/>
                        <a:ext cx="3957107" cy="2011680"/>
                      </a:xfrm>
                      <a:custGeom>
                        <a:avLst/>
                        <a:gdLst>
                          <a:gd name="connsiteX0" fmla="*/ 0 w 3957107"/>
                          <a:gd name="connsiteY0" fmla="*/ 0 h 2011680"/>
                          <a:gd name="connsiteX1" fmla="*/ 2265100 w 3957107"/>
                          <a:gd name="connsiteY1" fmla="*/ 1926592 h 2011680"/>
                          <a:gd name="connsiteX2" fmla="*/ 2283937 w 3957107"/>
                          <a:gd name="connsiteY2" fmla="*/ 2003281 h 2011680"/>
                          <a:gd name="connsiteX3" fmla="*/ 2290542 w 3957107"/>
                          <a:gd name="connsiteY3" fmla="*/ 2011679 h 2011680"/>
                          <a:gd name="connsiteX4" fmla="*/ 2286000 w 3957107"/>
                          <a:gd name="connsiteY4" fmla="*/ 2011679 h 2011680"/>
                          <a:gd name="connsiteX5" fmla="*/ 2286000 w 3957107"/>
                          <a:gd name="connsiteY5" fmla="*/ 2011680 h 2011680"/>
                          <a:gd name="connsiteX6" fmla="*/ 2292172 w 3957107"/>
                          <a:gd name="connsiteY6" fmla="*/ 2011680 h 2011680"/>
                          <a:gd name="connsiteX7" fmla="*/ 2302248 w 3957107"/>
                          <a:gd name="connsiteY7" fmla="*/ 1996236 h 2011680"/>
                          <a:gd name="connsiteX8" fmla="*/ 3394229 w 3957107"/>
                          <a:gd name="connsiteY8" fmla="*/ 1646554 h 2011680"/>
                          <a:gd name="connsiteX9" fmla="*/ 3927039 w 3957107"/>
                          <a:gd name="connsiteY9" fmla="*/ 1703779 h 2011680"/>
                          <a:gd name="connsiteX10" fmla="*/ 3957107 w 3957107"/>
                          <a:gd name="connsiteY10" fmla="*/ 1712056 h 2011680"/>
                          <a:gd name="connsiteX11" fmla="*/ 3825374 w 3957107"/>
                          <a:gd name="connsiteY11" fmla="*/ 1523346 h 2011680"/>
                          <a:gd name="connsiteX12" fmla="*/ 0 w 3957107"/>
                          <a:gd name="connsiteY12" fmla="*/ 0 h 2011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957107" h="2011680">
                            <a:moveTo>
                              <a:pt x="0" y="0"/>
                            </a:moveTo>
                            <a:cubicBezTo>
                              <a:pt x="1064270" y="0"/>
                              <a:pt x="1964812" y="810423"/>
                              <a:pt x="2265100" y="1926592"/>
                            </a:cubicBezTo>
                            <a:lnTo>
                              <a:pt x="2283937" y="2003281"/>
                            </a:lnTo>
                            <a:lnTo>
                              <a:pt x="2290542" y="2011679"/>
                            </a:lnTo>
                            <a:lnTo>
                              <a:pt x="2286000" y="2011679"/>
                            </a:lnTo>
                            <a:lnTo>
                              <a:pt x="2286000" y="2011680"/>
                            </a:lnTo>
                            <a:lnTo>
                              <a:pt x="2292172" y="2011680"/>
                            </a:lnTo>
                            <a:lnTo>
                              <a:pt x="2302248" y="1996236"/>
                            </a:lnTo>
                            <a:cubicBezTo>
                              <a:pt x="2447013" y="1793648"/>
                              <a:pt x="2881156" y="1646554"/>
                              <a:pt x="3394229" y="1646554"/>
                            </a:cubicBezTo>
                            <a:cubicBezTo>
                              <a:pt x="3586631" y="1646554"/>
                              <a:pt x="3767934" y="1667239"/>
                              <a:pt x="3927039" y="1703779"/>
                            </a:cubicBezTo>
                            <a:lnTo>
                              <a:pt x="3957107" y="1712056"/>
                            </a:lnTo>
                            <a:lnTo>
                              <a:pt x="3825374" y="1523346"/>
                            </a:lnTo>
                            <a:cubicBezTo>
                              <a:pt x="3126813" y="620480"/>
                              <a:pt x="1676224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" name="Freeform: Shape 16">
                        <a:extLst>
                          <a:ext uri="{FF2B5EF4-FFF2-40B4-BE49-F238E27FC236}">
                            <a16:creationId xmlns:a16="http://schemas.microsoft.com/office/drawing/2014/main" id="{7AF25CA6-D980-469B-97D0-96E304C3468A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2891039" y="2015349"/>
                        <a:ext cx="2286000" cy="2011680"/>
                      </a:xfrm>
                      <a:custGeom>
                        <a:avLst/>
                        <a:gdLst>
                          <a:gd name="connsiteX0" fmla="*/ 2286000 w 2286000"/>
                          <a:gd name="connsiteY0" fmla="*/ 2011679 h 2011680"/>
                          <a:gd name="connsiteX1" fmla="*/ 4543 w 2286000"/>
                          <a:gd name="connsiteY1" fmla="*/ 2011679 h 2011680"/>
                          <a:gd name="connsiteX2" fmla="*/ 4542 w 2286000"/>
                          <a:gd name="connsiteY2" fmla="*/ 2011679 h 2011680"/>
                          <a:gd name="connsiteX3" fmla="*/ 0 w 2286000"/>
                          <a:gd name="connsiteY3" fmla="*/ 2011679 h 2011680"/>
                          <a:gd name="connsiteX4" fmla="*/ 0 w 2286000"/>
                          <a:gd name="connsiteY4" fmla="*/ 2011680 h 2011680"/>
                          <a:gd name="connsiteX5" fmla="*/ 2286000 w 2286000"/>
                          <a:gd name="connsiteY5" fmla="*/ 2011680 h 2011680"/>
                          <a:gd name="connsiteX6" fmla="*/ 0 w 2286000"/>
                          <a:gd name="connsiteY6" fmla="*/ 0 h 2011680"/>
                          <a:gd name="connsiteX7" fmla="*/ 0 w 2286000"/>
                          <a:gd name="connsiteY7" fmla="*/ 2005904 h 2011680"/>
                          <a:gd name="connsiteX8" fmla="*/ 4542 w 2286000"/>
                          <a:gd name="connsiteY8" fmla="*/ 2011679 h 2011680"/>
                          <a:gd name="connsiteX9" fmla="*/ 14992 w 2286000"/>
                          <a:gd name="connsiteY9" fmla="*/ 1998392 h 2011680"/>
                          <a:gd name="connsiteX10" fmla="*/ 1147542 w 2286000"/>
                          <a:gd name="connsiteY10" fmla="*/ 1697540 h 2011680"/>
                          <a:gd name="connsiteX11" fmla="*/ 2280092 w 2286000"/>
                          <a:gd name="connsiteY11" fmla="*/ 1998392 h 2011680"/>
                          <a:gd name="connsiteX12" fmla="*/ 2283937 w 2286000"/>
                          <a:gd name="connsiteY12" fmla="*/ 2003281 h 2011680"/>
                          <a:gd name="connsiteX13" fmla="*/ 2265100 w 2286000"/>
                          <a:gd name="connsiteY13" fmla="*/ 1926592 h 2011680"/>
                          <a:gd name="connsiteX14" fmla="*/ 0 w 2286000"/>
                          <a:gd name="connsiteY14" fmla="*/ 0 h 2011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286000" h="2011680">
                            <a:moveTo>
                              <a:pt x="2286000" y="2011679"/>
                            </a:moveTo>
                            <a:lnTo>
                              <a:pt x="4543" y="2011679"/>
                            </a:lnTo>
                            <a:lnTo>
                              <a:pt x="4542" y="2011679"/>
                            </a:lnTo>
                            <a:lnTo>
                              <a:pt x="0" y="2011679"/>
                            </a:lnTo>
                            <a:lnTo>
                              <a:pt x="0" y="2011680"/>
                            </a:lnTo>
                            <a:lnTo>
                              <a:pt x="2286000" y="2011680"/>
                            </a:lnTo>
                            <a:close/>
                            <a:moveTo>
                              <a:pt x="0" y="0"/>
                            </a:moveTo>
                            <a:lnTo>
                              <a:pt x="0" y="2005904"/>
                            </a:lnTo>
                            <a:lnTo>
                              <a:pt x="4542" y="2011679"/>
                            </a:lnTo>
                            <a:lnTo>
                              <a:pt x="14992" y="1998392"/>
                            </a:lnTo>
                            <a:cubicBezTo>
                              <a:pt x="165136" y="1824094"/>
                              <a:pt x="615408" y="1697540"/>
                              <a:pt x="1147542" y="1697540"/>
                            </a:cubicBezTo>
                            <a:cubicBezTo>
                              <a:pt x="1679676" y="1697540"/>
                              <a:pt x="2129948" y="1824094"/>
                              <a:pt x="2280092" y="1998392"/>
                            </a:cubicBezTo>
                            <a:lnTo>
                              <a:pt x="2283937" y="2003281"/>
                            </a:lnTo>
                            <a:lnTo>
                              <a:pt x="2265100" y="1926592"/>
                            </a:lnTo>
                            <a:cubicBezTo>
                              <a:pt x="1964812" y="810423"/>
                              <a:pt x="1064269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8" name="Freeform: Shape 17">
                        <a:extLst>
                          <a:ext uri="{FF2B5EF4-FFF2-40B4-BE49-F238E27FC236}">
                            <a16:creationId xmlns:a16="http://schemas.microsoft.com/office/drawing/2014/main" id="{DB0AEA9B-7BD3-4E91-878E-2446E466C30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7954" y="2015349"/>
                        <a:ext cx="3957107" cy="2011680"/>
                      </a:xfrm>
                      <a:custGeom>
                        <a:avLst/>
                        <a:gdLst>
                          <a:gd name="connsiteX0" fmla="*/ 0 w 3957107"/>
                          <a:gd name="connsiteY0" fmla="*/ 0 h 2011680"/>
                          <a:gd name="connsiteX1" fmla="*/ 3825374 w 3957107"/>
                          <a:gd name="connsiteY1" fmla="*/ 1523346 h 2011680"/>
                          <a:gd name="connsiteX2" fmla="*/ 3957107 w 3957107"/>
                          <a:gd name="connsiteY2" fmla="*/ 1712055 h 2011680"/>
                          <a:gd name="connsiteX3" fmla="*/ 3927040 w 3957107"/>
                          <a:gd name="connsiteY3" fmla="*/ 1703779 h 2011680"/>
                          <a:gd name="connsiteX4" fmla="*/ 3394230 w 3957107"/>
                          <a:gd name="connsiteY4" fmla="*/ 1646554 h 2011680"/>
                          <a:gd name="connsiteX5" fmla="*/ 2302249 w 3957107"/>
                          <a:gd name="connsiteY5" fmla="*/ 1996236 h 2011680"/>
                          <a:gd name="connsiteX6" fmla="*/ 2292173 w 3957107"/>
                          <a:gd name="connsiteY6" fmla="*/ 2011680 h 2011680"/>
                          <a:gd name="connsiteX7" fmla="*/ 2286000 w 3957107"/>
                          <a:gd name="connsiteY7" fmla="*/ 2011680 h 2011680"/>
                          <a:gd name="connsiteX8" fmla="*/ 2286000 w 3957107"/>
                          <a:gd name="connsiteY8" fmla="*/ 2011679 h 2011680"/>
                          <a:gd name="connsiteX9" fmla="*/ 2290543 w 3957107"/>
                          <a:gd name="connsiteY9" fmla="*/ 2011679 h 2011680"/>
                          <a:gd name="connsiteX10" fmla="*/ 2283937 w 3957107"/>
                          <a:gd name="connsiteY10" fmla="*/ 2003279 h 2011680"/>
                          <a:gd name="connsiteX11" fmla="*/ 2265100 w 3957107"/>
                          <a:gd name="connsiteY11" fmla="*/ 1926592 h 2011680"/>
                          <a:gd name="connsiteX12" fmla="*/ 0 w 3957107"/>
                          <a:gd name="connsiteY12" fmla="*/ 0 h 2011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957107" h="2011680">
                            <a:moveTo>
                              <a:pt x="0" y="0"/>
                            </a:moveTo>
                            <a:cubicBezTo>
                              <a:pt x="1676225" y="0"/>
                              <a:pt x="3126813" y="620480"/>
                              <a:pt x="3825374" y="1523346"/>
                            </a:cubicBezTo>
                            <a:lnTo>
                              <a:pt x="3957107" y="1712055"/>
                            </a:lnTo>
                            <a:lnTo>
                              <a:pt x="3927040" y="1703779"/>
                            </a:lnTo>
                            <a:cubicBezTo>
                              <a:pt x="3767935" y="1667239"/>
                              <a:pt x="3586632" y="1646554"/>
                              <a:pt x="3394230" y="1646554"/>
                            </a:cubicBezTo>
                            <a:cubicBezTo>
                              <a:pt x="2881157" y="1646554"/>
                              <a:pt x="2447014" y="1793648"/>
                              <a:pt x="2302249" y="1996236"/>
                            </a:cubicBezTo>
                            <a:lnTo>
                              <a:pt x="2292173" y="2011680"/>
                            </a:lnTo>
                            <a:lnTo>
                              <a:pt x="2286000" y="2011680"/>
                            </a:lnTo>
                            <a:lnTo>
                              <a:pt x="2286000" y="2011679"/>
                            </a:lnTo>
                            <a:lnTo>
                              <a:pt x="2290543" y="2011679"/>
                            </a:lnTo>
                            <a:lnTo>
                              <a:pt x="2283937" y="2003279"/>
                            </a:lnTo>
                            <a:lnTo>
                              <a:pt x="2265100" y="1926592"/>
                            </a:lnTo>
                            <a:cubicBezTo>
                              <a:pt x="1964812" y="810423"/>
                              <a:pt x="1064270" y="0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9" name="Freeform: Shape 18">
                        <a:extLst>
                          <a:ext uri="{FF2B5EF4-FFF2-40B4-BE49-F238E27FC236}">
                            <a16:creationId xmlns:a16="http://schemas.microsoft.com/office/drawing/2014/main" id="{28ECFF21-8025-453C-A218-AC64279EEE2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7953" y="2015349"/>
                        <a:ext cx="2286000" cy="2011680"/>
                      </a:xfrm>
                      <a:custGeom>
                        <a:avLst/>
                        <a:gdLst>
                          <a:gd name="connsiteX0" fmla="*/ 0 w 2286000"/>
                          <a:gd name="connsiteY0" fmla="*/ 2011679 h 2011680"/>
                          <a:gd name="connsiteX1" fmla="*/ 4543 w 2286000"/>
                          <a:gd name="connsiteY1" fmla="*/ 2011679 h 2011680"/>
                          <a:gd name="connsiteX2" fmla="*/ 4544 w 2286000"/>
                          <a:gd name="connsiteY2" fmla="*/ 2011679 h 2011680"/>
                          <a:gd name="connsiteX3" fmla="*/ 2286000 w 2286000"/>
                          <a:gd name="connsiteY3" fmla="*/ 2011679 h 2011680"/>
                          <a:gd name="connsiteX4" fmla="*/ 2286000 w 2286000"/>
                          <a:gd name="connsiteY4" fmla="*/ 2011680 h 2011680"/>
                          <a:gd name="connsiteX5" fmla="*/ 0 w 2286000"/>
                          <a:gd name="connsiteY5" fmla="*/ 2011680 h 2011680"/>
                          <a:gd name="connsiteX6" fmla="*/ 0 w 2286000"/>
                          <a:gd name="connsiteY6" fmla="*/ 0 h 2011680"/>
                          <a:gd name="connsiteX7" fmla="*/ 2265100 w 2286000"/>
                          <a:gd name="connsiteY7" fmla="*/ 1926592 h 2011680"/>
                          <a:gd name="connsiteX8" fmla="*/ 2283937 w 2286000"/>
                          <a:gd name="connsiteY8" fmla="*/ 2003279 h 2011680"/>
                          <a:gd name="connsiteX9" fmla="*/ 2280093 w 2286000"/>
                          <a:gd name="connsiteY9" fmla="*/ 1998392 h 2011680"/>
                          <a:gd name="connsiteX10" fmla="*/ 1147543 w 2286000"/>
                          <a:gd name="connsiteY10" fmla="*/ 1697540 h 2011680"/>
                          <a:gd name="connsiteX11" fmla="*/ 14993 w 2286000"/>
                          <a:gd name="connsiteY11" fmla="*/ 1998392 h 2011680"/>
                          <a:gd name="connsiteX12" fmla="*/ 4544 w 2286000"/>
                          <a:gd name="connsiteY12" fmla="*/ 2011679 h 2011680"/>
                          <a:gd name="connsiteX13" fmla="*/ 0 w 2286000"/>
                          <a:gd name="connsiteY13" fmla="*/ 2005902 h 20116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286000" h="2011680">
                            <a:moveTo>
                              <a:pt x="0" y="2011679"/>
                            </a:moveTo>
                            <a:lnTo>
                              <a:pt x="4543" y="2011679"/>
                            </a:lnTo>
                            <a:lnTo>
                              <a:pt x="4544" y="2011679"/>
                            </a:lnTo>
                            <a:lnTo>
                              <a:pt x="2286000" y="2011679"/>
                            </a:lnTo>
                            <a:lnTo>
                              <a:pt x="2286000" y="2011680"/>
                            </a:lnTo>
                            <a:lnTo>
                              <a:pt x="0" y="2011680"/>
                            </a:lnTo>
                            <a:close/>
                            <a:moveTo>
                              <a:pt x="0" y="0"/>
                            </a:moveTo>
                            <a:cubicBezTo>
                              <a:pt x="1064270" y="0"/>
                              <a:pt x="1964812" y="810423"/>
                              <a:pt x="2265100" y="1926592"/>
                            </a:cubicBezTo>
                            <a:lnTo>
                              <a:pt x="2283937" y="2003279"/>
                            </a:lnTo>
                            <a:lnTo>
                              <a:pt x="2280093" y="1998392"/>
                            </a:lnTo>
                            <a:cubicBezTo>
                              <a:pt x="2129949" y="1824094"/>
                              <a:pt x="1679678" y="1697540"/>
                              <a:pt x="1147543" y="1697540"/>
                            </a:cubicBezTo>
                            <a:cubicBezTo>
                              <a:pt x="615409" y="1697540"/>
                              <a:pt x="165137" y="1824094"/>
                              <a:pt x="14993" y="1998392"/>
                            </a:cubicBezTo>
                            <a:lnTo>
                              <a:pt x="4544" y="2011679"/>
                            </a:lnTo>
                            <a:lnTo>
                              <a:pt x="0" y="2005902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68E1316F-9A2A-4D82-A08F-400294965208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5606089" y="400987"/>
                      <a:ext cx="641568" cy="3346148"/>
                    </a:xfrm>
                    <a:custGeom>
                      <a:avLst/>
                      <a:gdLst>
                        <a:gd name="connsiteX0" fmla="*/ 346030 w 641568"/>
                        <a:gd name="connsiteY0" fmla="*/ 526474 h 3346148"/>
                        <a:gd name="connsiteX1" fmla="*/ 404023 w 641568"/>
                        <a:gd name="connsiteY1" fmla="*/ 439833 h 3346148"/>
                        <a:gd name="connsiteX2" fmla="*/ 381009 w 641568"/>
                        <a:gd name="connsiteY2" fmla="*/ 470796 h 3346148"/>
                        <a:gd name="connsiteX3" fmla="*/ 250655 w 641568"/>
                        <a:gd name="connsiteY3" fmla="*/ 689352 h 3346148"/>
                        <a:gd name="connsiteX4" fmla="*/ 301479 w 641568"/>
                        <a:gd name="connsiteY4" fmla="*/ 597386 h 3346148"/>
                        <a:gd name="connsiteX5" fmla="*/ 284542 w 641568"/>
                        <a:gd name="connsiteY5" fmla="*/ 624346 h 3346148"/>
                        <a:gd name="connsiteX6" fmla="*/ 169264 w 641568"/>
                        <a:gd name="connsiteY6" fmla="*/ 860127 h 3346148"/>
                        <a:gd name="connsiteX7" fmla="*/ 212767 w 641568"/>
                        <a:gd name="connsiteY7" fmla="*/ 762034 h 3346148"/>
                        <a:gd name="connsiteX8" fmla="*/ 201075 w 641568"/>
                        <a:gd name="connsiteY8" fmla="*/ 784464 h 3346148"/>
                        <a:gd name="connsiteX9" fmla="*/ 102397 w 641568"/>
                        <a:gd name="connsiteY9" fmla="*/ 1039537 h 3346148"/>
                        <a:gd name="connsiteX10" fmla="*/ 138540 w 641568"/>
                        <a:gd name="connsiteY10" fmla="*/ 933203 h 3346148"/>
                        <a:gd name="connsiteX11" fmla="*/ 131215 w 641568"/>
                        <a:gd name="connsiteY11" fmla="*/ 950625 h 3346148"/>
                        <a:gd name="connsiteX12" fmla="*/ 50266 w 641568"/>
                        <a:gd name="connsiteY12" fmla="*/ 1231833 h 3346148"/>
                        <a:gd name="connsiteX13" fmla="*/ 79456 w 641568"/>
                        <a:gd name="connsiteY13" fmla="*/ 1110319 h 3346148"/>
                        <a:gd name="connsiteX14" fmla="*/ 75572 w 641568"/>
                        <a:gd name="connsiteY14" fmla="*/ 1122301 h 3346148"/>
                        <a:gd name="connsiteX15" fmla="*/ 9374 w 641568"/>
                        <a:gd name="connsiteY15" fmla="*/ 1480093 h 3346148"/>
                        <a:gd name="connsiteX16" fmla="*/ 36178 w 641568"/>
                        <a:gd name="connsiteY16" fmla="*/ 1292808 h 3346148"/>
                        <a:gd name="connsiteX17" fmla="*/ 34755 w 641568"/>
                        <a:gd name="connsiteY17" fmla="*/ 1298966 h 3346148"/>
                        <a:gd name="connsiteX18" fmla="*/ 9374 w 641568"/>
                        <a:gd name="connsiteY18" fmla="*/ 1480092 h 3346148"/>
                        <a:gd name="connsiteX19" fmla="*/ 0 w 641568"/>
                        <a:gd name="connsiteY19" fmla="*/ 1677619 h 3346148"/>
                        <a:gd name="connsiteX20" fmla="*/ 141 w 641568"/>
                        <a:gd name="connsiteY20" fmla="*/ 1674647 h 3346148"/>
                        <a:gd name="connsiteX21" fmla="*/ 141 w 641568"/>
                        <a:gd name="connsiteY21" fmla="*/ 1674646 h 3346148"/>
                        <a:gd name="connsiteX22" fmla="*/ 0 w 641568"/>
                        <a:gd name="connsiteY22" fmla="*/ 1677618 h 3346148"/>
                        <a:gd name="connsiteX23" fmla="*/ 105 w 641568"/>
                        <a:gd name="connsiteY23" fmla="*/ 1673076 h 3346148"/>
                        <a:gd name="connsiteX24" fmla="*/ 0 w 641568"/>
                        <a:gd name="connsiteY24" fmla="*/ 1668534 h 3346148"/>
                        <a:gd name="connsiteX25" fmla="*/ 0 w 641568"/>
                        <a:gd name="connsiteY25" fmla="*/ 1668533 h 3346148"/>
                        <a:gd name="connsiteX26" fmla="*/ 210 w 641568"/>
                        <a:gd name="connsiteY26" fmla="*/ 1668533 h 3346148"/>
                        <a:gd name="connsiteX27" fmla="*/ 7189 w 641568"/>
                        <a:gd name="connsiteY27" fmla="*/ 1366098 h 3346148"/>
                        <a:gd name="connsiteX28" fmla="*/ 155212 w 641568"/>
                        <a:gd name="connsiteY28" fmla="*/ 258163 h 3346148"/>
                        <a:gd name="connsiteX29" fmla="*/ 219836 w 641568"/>
                        <a:gd name="connsiteY29" fmla="*/ 0 h 3346148"/>
                        <a:gd name="connsiteX30" fmla="*/ 449470 w 641568"/>
                        <a:gd name="connsiteY30" fmla="*/ 368223 h 3346148"/>
                        <a:gd name="connsiteX31" fmla="*/ 641568 w 641568"/>
                        <a:gd name="connsiteY31" fmla="*/ 1673074 h 3346148"/>
                        <a:gd name="connsiteX32" fmla="*/ 449470 w 641568"/>
                        <a:gd name="connsiteY32" fmla="*/ 2977925 h 3346148"/>
                        <a:gd name="connsiteX33" fmla="*/ 219836 w 641568"/>
                        <a:gd name="connsiteY33" fmla="*/ 3346148 h 3346148"/>
                        <a:gd name="connsiteX34" fmla="*/ 155212 w 641568"/>
                        <a:gd name="connsiteY34" fmla="*/ 3087987 h 3346148"/>
                        <a:gd name="connsiteX35" fmla="*/ 7189 w 641568"/>
                        <a:gd name="connsiteY35" fmla="*/ 1980052 h 3346148"/>
                        <a:gd name="connsiteX36" fmla="*/ 210 w 641568"/>
                        <a:gd name="connsiteY36" fmla="*/ 1677619 h 33461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641568" h="3346148">
                          <a:moveTo>
                            <a:pt x="346030" y="526474"/>
                          </a:moveTo>
                          <a:lnTo>
                            <a:pt x="404023" y="439833"/>
                          </a:lnTo>
                          <a:lnTo>
                            <a:pt x="381009" y="470796"/>
                          </a:lnTo>
                          <a:close/>
                          <a:moveTo>
                            <a:pt x="250655" y="689352"/>
                          </a:moveTo>
                          <a:lnTo>
                            <a:pt x="301479" y="597386"/>
                          </a:lnTo>
                          <a:lnTo>
                            <a:pt x="284542" y="624346"/>
                          </a:lnTo>
                          <a:close/>
                          <a:moveTo>
                            <a:pt x="169264" y="860127"/>
                          </a:moveTo>
                          <a:lnTo>
                            <a:pt x="212767" y="762034"/>
                          </a:lnTo>
                          <a:lnTo>
                            <a:pt x="201075" y="784464"/>
                          </a:lnTo>
                          <a:close/>
                          <a:moveTo>
                            <a:pt x="102397" y="1039537"/>
                          </a:moveTo>
                          <a:lnTo>
                            <a:pt x="138540" y="933203"/>
                          </a:lnTo>
                          <a:lnTo>
                            <a:pt x="131215" y="950625"/>
                          </a:lnTo>
                          <a:close/>
                          <a:moveTo>
                            <a:pt x="50266" y="1231833"/>
                          </a:moveTo>
                          <a:lnTo>
                            <a:pt x="79456" y="1110319"/>
                          </a:lnTo>
                          <a:lnTo>
                            <a:pt x="75572" y="1122301"/>
                          </a:lnTo>
                          <a:close/>
                          <a:moveTo>
                            <a:pt x="9374" y="1480093"/>
                          </a:moveTo>
                          <a:lnTo>
                            <a:pt x="36178" y="1292808"/>
                          </a:lnTo>
                          <a:lnTo>
                            <a:pt x="34755" y="1298966"/>
                          </a:lnTo>
                          <a:cubicBezTo>
                            <a:pt x="23689" y="1358627"/>
                            <a:pt x="15194" y="1419032"/>
                            <a:pt x="9374" y="1480092"/>
                          </a:cubicBezTo>
                          <a:close/>
                          <a:moveTo>
                            <a:pt x="0" y="1677619"/>
                          </a:moveTo>
                          <a:lnTo>
                            <a:pt x="141" y="1674647"/>
                          </a:lnTo>
                          <a:lnTo>
                            <a:pt x="141" y="1674646"/>
                          </a:lnTo>
                          <a:lnTo>
                            <a:pt x="0" y="1677618"/>
                          </a:lnTo>
                          <a:lnTo>
                            <a:pt x="105" y="1673076"/>
                          </a:lnTo>
                          <a:lnTo>
                            <a:pt x="0" y="1668534"/>
                          </a:lnTo>
                          <a:lnTo>
                            <a:pt x="0" y="1668533"/>
                          </a:lnTo>
                          <a:lnTo>
                            <a:pt x="210" y="1668533"/>
                          </a:lnTo>
                          <a:lnTo>
                            <a:pt x="7189" y="1366098"/>
                          </a:lnTo>
                          <a:cubicBezTo>
                            <a:pt x="25058" y="980325"/>
                            <a:pt x="75849" y="608755"/>
                            <a:pt x="155212" y="258163"/>
                          </a:cubicBezTo>
                          <a:lnTo>
                            <a:pt x="219836" y="0"/>
                          </a:lnTo>
                          <a:lnTo>
                            <a:pt x="449470" y="368223"/>
                          </a:lnTo>
                          <a:lnTo>
                            <a:pt x="641568" y="1673074"/>
                          </a:lnTo>
                          <a:lnTo>
                            <a:pt x="449470" y="2977925"/>
                          </a:lnTo>
                          <a:lnTo>
                            <a:pt x="219836" y="3346148"/>
                          </a:lnTo>
                          <a:lnTo>
                            <a:pt x="155212" y="3087987"/>
                          </a:lnTo>
                          <a:cubicBezTo>
                            <a:pt x="75849" y="2737395"/>
                            <a:pt x="25058" y="2365825"/>
                            <a:pt x="7189" y="1980052"/>
                          </a:cubicBezTo>
                          <a:lnTo>
                            <a:pt x="210" y="1677619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alpha val="2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AC0C433F-A610-4288-A8E1-20D654E57976}"/>
                      </a:ext>
                    </a:extLst>
                  </p:cNvPr>
                  <p:cNvSpPr/>
                  <p:nvPr/>
                </p:nvSpPr>
                <p:spPr>
                  <a:xfrm>
                    <a:off x="5840098" y="1722797"/>
                    <a:ext cx="164462" cy="6096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8B87E4-2AC8-4DCD-918C-E08B7F5E6027}"/>
                  </a:ext>
                </a:extLst>
              </p:cNvPr>
              <p:cNvSpPr txBox="1"/>
              <p:nvPr/>
            </p:nvSpPr>
            <p:spPr>
              <a:xfrm>
                <a:off x="3891280" y="1318973"/>
                <a:ext cx="4409442" cy="161742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prstTxWarp prst="textArchDown">
                  <a:avLst>
                    <a:gd name="adj" fmla="val 196740"/>
                  </a:avLst>
                </a:prstTxWarp>
                <a:noAutofit/>
              </a:bodyPr>
              <a:lstStyle/>
              <a:p>
                <a:pPr algn="ctr"/>
                <a:r>
                  <a:rPr lang="en-US" sz="8800" b="1" spc="100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WIOA</a:t>
                </a:r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E2FC72-1BEC-414F-8996-73C914D6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D98D7-BA8B-4114-B58C-8F9CA133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087-50E8-4976-AA50-2FC07D62CDF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546F0A-A7A8-4160-B402-9F7A46635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221024"/>
            <a:ext cx="11607800" cy="686434"/>
          </a:xfrm>
        </p:spPr>
        <p:txBody>
          <a:bodyPr/>
          <a:lstStyle/>
          <a:p>
            <a:r>
              <a:rPr lang="en-US" dirty="0"/>
              <a:t>WIOA: Five principles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82E57-1831-4E76-B0A8-E4EF72297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5072063"/>
          </a:xfrm>
        </p:spPr>
        <p:txBody>
          <a:bodyPr/>
          <a:lstStyle/>
          <a:p>
            <a:r>
              <a:rPr lang="en-US" sz="2800" dirty="0"/>
              <a:t>Integrated Service Delivery</a:t>
            </a:r>
          </a:p>
          <a:p>
            <a:r>
              <a:rPr lang="en-US" sz="2800" dirty="0"/>
              <a:t>Focus on Strategy</a:t>
            </a:r>
          </a:p>
          <a:p>
            <a:r>
              <a:rPr lang="en-US" sz="2800" dirty="0"/>
              <a:t>Regional Economic Development</a:t>
            </a:r>
          </a:p>
          <a:p>
            <a:r>
              <a:rPr lang="en-US" sz="2800" dirty="0"/>
              <a:t>High Quality Services</a:t>
            </a:r>
          </a:p>
          <a:p>
            <a:r>
              <a:rPr lang="en-US" sz="2800" dirty="0"/>
              <a:t>Accountability &amp; Transparency</a:t>
            </a:r>
            <a:endParaRPr lang="en-US" dirty="0"/>
          </a:p>
        </p:txBody>
      </p:sp>
      <p:pic>
        <p:nvPicPr>
          <p:cNvPr id="6" name="Content Placeholder 5" descr="The five guiding principles of WIOA: 1. Integrated Services; 2. Strategy; 3. Regional Economic Development; 4. High Quality Services; and 5. Accountability &amp; Transparency">
            <a:extLst>
              <a:ext uri="{FF2B5EF4-FFF2-40B4-BE49-F238E27FC236}">
                <a16:creationId xmlns:a16="http://schemas.microsoft.com/office/drawing/2014/main" id="{583FD4FD-BDE0-4A25-9844-A282D84F04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8231" y="907458"/>
            <a:ext cx="4577821" cy="453798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EEB82-DD26-4B8B-841E-60F4B0968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A6B53B50-C189-4979-AF7F-DCDA3274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46776-D5F1-4EF0-AFE6-ED07789C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“Hallmarks of Excellence”</a:t>
            </a:r>
          </a:p>
        </p:txBody>
      </p:sp>
      <p:pic>
        <p:nvPicPr>
          <p:cNvPr id="5" name="Content Placeholder 4" descr="&quot;Hallmarks of Excellence&quot; identifies the qualities of a collaborative, customer-focused, business-driven workforce system. They are listed here as three sections of an arrow: 1. Business and job seekers drive workforce solutions; 2. Excellent customer service and focus on continuous improvement; 3. Strong regional economies and active in community and workforce development. ">
            <a:extLst>
              <a:ext uri="{FF2B5EF4-FFF2-40B4-BE49-F238E27FC236}">
                <a16:creationId xmlns:a16="http://schemas.microsoft.com/office/drawing/2014/main" id="{66F76EC5-849E-4773-9475-15D1507D68A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795" y="1028700"/>
            <a:ext cx="6398409" cy="4953000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DC6D1B-F4DD-469A-AE07-661494A54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93985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30A69C-870E-4B0C-9996-0372FA8489B0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IowaWORKS</a:t>
            </a:r>
          </a:p>
        </p:txBody>
      </p:sp>
      <p:pic>
        <p:nvPicPr>
          <p:cNvPr id="14" name="Picture 13" descr="Iowa works logo. A proud partner of the AmericanJobCenter network.">
            <a:extLst>
              <a:ext uri="{FF2B5EF4-FFF2-40B4-BE49-F238E27FC236}">
                <a16:creationId xmlns:a16="http://schemas.microsoft.com/office/drawing/2014/main" id="{F8FBB9CA-0B4C-44F9-8F09-5B48DFF04E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61" y="1553506"/>
            <a:ext cx="7804175" cy="3201375"/>
          </a:xfrm>
          <a:prstGeom prst="rect">
            <a:avLst/>
          </a:prstGeom>
        </p:spPr>
      </p:pic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20D38EAD-F6B7-4842-BAB8-D75B14349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48339" y="6370976"/>
            <a:ext cx="8287139" cy="365125"/>
          </a:xfrm>
        </p:spPr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A3764D24-2179-4ABA-8EE8-67829B9BA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F127A-D064-48B5-AF42-60EAFA6A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Iowa </a:t>
            </a:r>
            <a:r>
              <a:rPr lang="en-US" i="1" dirty="0"/>
              <a:t>Works </a:t>
            </a:r>
            <a:r>
              <a:rPr lang="en-US" dirty="0"/>
              <a:t>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789AC-6ED6-4C4F-9F37-9769521C5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876738"/>
            <a:ext cx="11607800" cy="53934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Is Iowa’s network of federally-funded programs focused on employment and training services</a:t>
            </a:r>
          </a:p>
          <a:p>
            <a:r>
              <a:rPr lang="en-US" dirty="0"/>
              <a:t>Includes a broad range of services for unemployed, under-employed and youth, such as:</a:t>
            </a:r>
          </a:p>
          <a:p>
            <a:pPr lvl="1"/>
            <a:r>
              <a:rPr lang="en-US" dirty="0"/>
              <a:t>Case management</a:t>
            </a:r>
          </a:p>
          <a:p>
            <a:pPr lvl="1"/>
            <a:r>
              <a:rPr lang="en-US" dirty="0"/>
              <a:t>Assessment</a:t>
            </a:r>
          </a:p>
          <a:p>
            <a:pPr lvl="1"/>
            <a:r>
              <a:rPr lang="en-US" dirty="0"/>
              <a:t>Career exploration</a:t>
            </a:r>
          </a:p>
          <a:p>
            <a:pPr lvl="1"/>
            <a:r>
              <a:rPr lang="en-US" dirty="0"/>
              <a:t>Soft skills prep</a:t>
            </a:r>
          </a:p>
          <a:p>
            <a:pPr lvl="1"/>
            <a:r>
              <a:rPr lang="en-US" dirty="0"/>
              <a:t>Resume writing, job search techniques and interviewing</a:t>
            </a:r>
          </a:p>
          <a:p>
            <a:pPr lvl="1"/>
            <a:r>
              <a:rPr lang="en-US" dirty="0"/>
              <a:t>Direct access or referral to supportive services such as transportation, housing support, daycare, substance abuse treatment, etc.</a:t>
            </a:r>
          </a:p>
          <a:p>
            <a:pPr lvl="1"/>
            <a:r>
              <a:rPr lang="en-US" dirty="0"/>
              <a:t>Training</a:t>
            </a:r>
          </a:p>
          <a:p>
            <a:pPr lvl="1"/>
            <a:r>
              <a:rPr lang="en-US" dirty="0"/>
              <a:t>Job search and placement</a:t>
            </a:r>
          </a:p>
          <a:p>
            <a:r>
              <a:rPr lang="en-US" dirty="0"/>
              <a:t>Includes services for businesses, such as:</a:t>
            </a:r>
          </a:p>
          <a:p>
            <a:pPr lvl="1"/>
            <a:r>
              <a:rPr lang="en-US" dirty="0"/>
              <a:t>Job postings</a:t>
            </a:r>
          </a:p>
          <a:p>
            <a:pPr lvl="1"/>
            <a:r>
              <a:rPr lang="en-US" dirty="0"/>
              <a:t>Referrals</a:t>
            </a:r>
          </a:p>
          <a:p>
            <a:pPr lvl="1"/>
            <a:r>
              <a:rPr lang="en-US" dirty="0"/>
              <a:t>Customized training</a:t>
            </a:r>
          </a:p>
          <a:p>
            <a:pPr lvl="1"/>
            <a:r>
              <a:rPr lang="en-US" dirty="0"/>
              <a:t>On-the-job training</a:t>
            </a:r>
          </a:p>
          <a:p>
            <a:pPr lvl="1"/>
            <a:r>
              <a:rPr lang="en-US" dirty="0"/>
              <a:t>Incumbent worker training</a:t>
            </a:r>
          </a:p>
        </p:txBody>
      </p:sp>
      <p:pic>
        <p:nvPicPr>
          <p:cNvPr id="14" name="Picture 13" descr="Iowa Works logo: A proud partner of the American Job Center network">
            <a:extLst>
              <a:ext uri="{FF2B5EF4-FFF2-40B4-BE49-F238E27FC236}">
                <a16:creationId xmlns:a16="http://schemas.microsoft.com/office/drawing/2014/main" id="{F8FBB9CA-0B4C-44F9-8F09-5B48DFF04E6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43" y="4267620"/>
            <a:ext cx="3646714" cy="14959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5AC6A-1CA2-4224-A170-7AEAD0122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4477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4D9782-041C-443B-AF12-ADF4B7D51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and Oversight Framework</a:t>
            </a:r>
          </a:p>
        </p:txBody>
      </p:sp>
      <p:grpSp>
        <p:nvGrpSpPr>
          <p:cNvPr id="12" name="Group 11" descr="flow chart of WIOA Governance structure from U.S. Department of Labor to Local Workforce Development Board and One-Stop Delivery System">
            <a:extLst>
              <a:ext uri="{FF2B5EF4-FFF2-40B4-BE49-F238E27FC236}">
                <a16:creationId xmlns:a16="http://schemas.microsoft.com/office/drawing/2014/main" id="{8E56CD2C-BFF9-4C65-B3C3-EAB50DCC73D2}"/>
              </a:ext>
            </a:extLst>
          </p:cNvPr>
          <p:cNvGrpSpPr/>
          <p:nvPr/>
        </p:nvGrpSpPr>
        <p:grpSpPr>
          <a:xfrm>
            <a:off x="2658898" y="931772"/>
            <a:ext cx="6745452" cy="5193528"/>
            <a:chOff x="0" y="0"/>
            <a:chExt cx="7297426" cy="5078121"/>
          </a:xfrm>
        </p:grpSpPr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E69932B2-0A81-4106-B3FA-6FACA343F194}"/>
                </a:ext>
              </a:extLst>
            </p:cNvPr>
            <p:cNvSpPr txBox="1">
              <a:spLocks/>
            </p:cNvSpPr>
            <p:nvPr/>
          </p:nvSpPr>
          <p:spPr>
            <a:xfrm>
              <a:off x="2893299" y="0"/>
              <a:ext cx="2905648" cy="451064"/>
            </a:xfrm>
            <a:prstGeom prst="roundRect">
              <a:avLst>
                <a:gd name="adj" fmla="val 50000"/>
              </a:avLst>
            </a:prstGeom>
            <a:solidFill>
              <a:srgbClr val="3E7951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 Department of Labor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Placeholder 5">
              <a:extLst>
                <a:ext uri="{FF2B5EF4-FFF2-40B4-BE49-F238E27FC236}">
                  <a16:creationId xmlns:a16="http://schemas.microsoft.com/office/drawing/2014/main" id="{6A57158B-FFD2-4F95-A35C-0A83F737A46E}"/>
                </a:ext>
              </a:extLst>
            </p:cNvPr>
            <p:cNvSpPr txBox="1">
              <a:spLocks/>
            </p:cNvSpPr>
            <p:nvPr/>
          </p:nvSpPr>
          <p:spPr>
            <a:xfrm>
              <a:off x="3263041" y="915669"/>
              <a:ext cx="2166164" cy="409837"/>
            </a:xfrm>
            <a:prstGeom prst="roundRect">
              <a:avLst>
                <a:gd name="adj" fmla="val 50000"/>
              </a:avLst>
            </a:prstGeom>
            <a:solidFill>
              <a:srgbClr val="56758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State Governor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 Placeholder 5">
              <a:extLst>
                <a:ext uri="{FF2B5EF4-FFF2-40B4-BE49-F238E27FC236}">
                  <a16:creationId xmlns:a16="http://schemas.microsoft.com/office/drawing/2014/main" id="{6F53899B-0634-4BE2-9038-532AD082CD14}"/>
                </a:ext>
              </a:extLst>
            </p:cNvPr>
            <p:cNvSpPr txBox="1">
              <a:spLocks/>
            </p:cNvSpPr>
            <p:nvPr/>
          </p:nvSpPr>
          <p:spPr>
            <a:xfrm>
              <a:off x="249797" y="1923338"/>
              <a:ext cx="1998189" cy="510611"/>
            </a:xfrm>
            <a:prstGeom prst="roundRect">
              <a:avLst>
                <a:gd name="adj" fmla="val 50000"/>
              </a:avLst>
            </a:prstGeom>
            <a:solidFill>
              <a:srgbClr val="56758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State Workforce Development Board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6B17397E-60F6-4617-B029-AED2C862A3BE}"/>
                </a:ext>
              </a:extLst>
            </p:cNvPr>
            <p:cNvSpPr txBox="1">
              <a:spLocks/>
            </p:cNvSpPr>
            <p:nvPr/>
          </p:nvSpPr>
          <p:spPr>
            <a:xfrm>
              <a:off x="3357076" y="1923338"/>
              <a:ext cx="1998189" cy="510611"/>
            </a:xfrm>
            <a:prstGeom prst="roundRect">
              <a:avLst>
                <a:gd name="adj" fmla="val 50000"/>
              </a:avLst>
            </a:prstGeom>
            <a:solidFill>
              <a:srgbClr val="56758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State Workforce Agency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 Placeholder 5">
              <a:extLst>
                <a:ext uri="{FF2B5EF4-FFF2-40B4-BE49-F238E27FC236}">
                  <a16:creationId xmlns:a16="http://schemas.microsoft.com/office/drawing/2014/main" id="{A25FE079-5463-4319-A963-7EB69C6DA18A}"/>
                </a:ext>
              </a:extLst>
            </p:cNvPr>
            <p:cNvSpPr txBox="1">
              <a:spLocks/>
            </p:cNvSpPr>
            <p:nvPr/>
          </p:nvSpPr>
          <p:spPr>
            <a:xfrm>
              <a:off x="1517240" y="3526754"/>
              <a:ext cx="2838931" cy="43219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Chief Elected Officials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Placeholder 5">
              <a:extLst>
                <a:ext uri="{FF2B5EF4-FFF2-40B4-BE49-F238E27FC236}">
                  <a16:creationId xmlns:a16="http://schemas.microsoft.com/office/drawing/2014/main" id="{45D10C79-EB53-4542-948D-6F5EE701262F}"/>
                </a:ext>
              </a:extLst>
            </p:cNvPr>
            <p:cNvSpPr txBox="1">
              <a:spLocks/>
            </p:cNvSpPr>
            <p:nvPr/>
          </p:nvSpPr>
          <p:spPr>
            <a:xfrm>
              <a:off x="561008" y="4610442"/>
              <a:ext cx="3810000" cy="467679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Local Workforce Development Board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 Placeholder 5">
              <a:extLst>
                <a:ext uri="{FF2B5EF4-FFF2-40B4-BE49-F238E27FC236}">
                  <a16:creationId xmlns:a16="http://schemas.microsoft.com/office/drawing/2014/main" id="{252E9DCF-CF9D-4D1A-94A1-F0F500415B80}"/>
                </a:ext>
              </a:extLst>
            </p:cNvPr>
            <p:cNvSpPr txBox="1">
              <a:spLocks/>
            </p:cNvSpPr>
            <p:nvPr/>
          </p:nvSpPr>
          <p:spPr>
            <a:xfrm>
              <a:off x="5806010" y="4026571"/>
              <a:ext cx="1491416" cy="662016"/>
            </a:xfrm>
            <a:prstGeom prst="roundRect">
              <a:avLst>
                <a:gd name="adj" fmla="val 50000"/>
              </a:avLst>
            </a:prstGeom>
            <a:solidFill>
              <a:srgbClr val="114257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vert="horz" lIns="0" tIns="0" rIns="0" bIns="0" rtlCol="0" anchor="ctr">
              <a:norm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Iowa</a:t>
              </a:r>
              <a:r>
                <a:rPr lang="en-US" sz="1100" b="1" i="1" kern="12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WORKS</a:t>
              </a:r>
              <a:endPara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C4D9BCC-EC4B-419A-84AE-41DCD507ED38}"/>
                </a:ext>
              </a:extLst>
            </p:cNvPr>
            <p:cNvCxnSpPr>
              <a:cxnSpLocks/>
            </p:cNvCxnSpPr>
            <p:nvPr/>
          </p:nvCxnSpPr>
          <p:spPr>
            <a:xfrm>
              <a:off x="4346123" y="451064"/>
              <a:ext cx="0" cy="46460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</p:spPr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DE59B048-A7B0-417E-B09E-BF42AE010BA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249796" y="2178644"/>
              <a:ext cx="311211" cy="2665638"/>
            </a:xfrm>
            <a:prstGeom prst="bentConnector3">
              <a:avLst>
                <a:gd name="adj1" fmla="val -73455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1A0CB0A-58BC-497E-AA2E-1F9C961AFF53}"/>
                </a:ext>
              </a:extLst>
            </p:cNvPr>
            <p:cNvCxnSpPr>
              <a:cxnSpLocks/>
            </p:cNvCxnSpPr>
            <p:nvPr/>
          </p:nvCxnSpPr>
          <p:spPr>
            <a:xfrm>
              <a:off x="2247986" y="2178644"/>
              <a:ext cx="1109090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</p:spPr>
        </p:cxn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A6E8D8C0-8CAA-4D38-A411-6C574D95D0F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48893" y="1120588"/>
              <a:ext cx="2014149" cy="802750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</p:spPr>
        </p:cxnSp>
        <p:sp>
          <p:nvSpPr>
            <p:cNvPr id="24" name="TextBox 46">
              <a:extLst>
                <a:ext uri="{FF2B5EF4-FFF2-40B4-BE49-F238E27FC236}">
                  <a16:creationId xmlns:a16="http://schemas.microsoft.com/office/drawing/2014/main" id="{1F253BE1-28B0-4316-9CAA-09402CD5D018}"/>
                </a:ext>
              </a:extLst>
            </p:cNvPr>
            <p:cNvSpPr txBox="1"/>
            <p:nvPr/>
          </p:nvSpPr>
          <p:spPr>
            <a:xfrm>
              <a:off x="666831" y="1194720"/>
              <a:ext cx="2304586" cy="5121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Appointment</a:t>
              </a:r>
              <a:b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Consultation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47">
              <a:extLst>
                <a:ext uri="{FF2B5EF4-FFF2-40B4-BE49-F238E27FC236}">
                  <a16:creationId xmlns:a16="http://schemas.microsoft.com/office/drawing/2014/main" id="{EA991112-7A8E-477C-A493-6ADDF138396D}"/>
                </a:ext>
              </a:extLst>
            </p:cNvPr>
            <p:cNvSpPr txBox="1"/>
            <p:nvPr/>
          </p:nvSpPr>
          <p:spPr>
            <a:xfrm>
              <a:off x="3086929" y="4004159"/>
              <a:ext cx="1221140" cy="66608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Appointment</a:t>
              </a:r>
              <a:b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Partnership</a:t>
              </a:r>
              <a:b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Approvals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0031771-0988-4320-AF39-46F7F7DEA8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6705" y="3958953"/>
              <a:ext cx="1" cy="65149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27" name="TextBox 49">
              <a:extLst>
                <a:ext uri="{FF2B5EF4-FFF2-40B4-BE49-F238E27FC236}">
                  <a16:creationId xmlns:a16="http://schemas.microsoft.com/office/drawing/2014/main" id="{1604BBA7-08F8-4533-A9AC-E2981FE51C8F}"/>
                </a:ext>
              </a:extLst>
            </p:cNvPr>
            <p:cNvSpPr txBox="1"/>
            <p:nvPr/>
          </p:nvSpPr>
          <p:spPr>
            <a:xfrm>
              <a:off x="0" y="2595859"/>
              <a:ext cx="939951" cy="77231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Vision Oversight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Guidance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FA6BB188-3A60-4743-A20E-086D3BFAA75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100037" y="2270619"/>
              <a:ext cx="1092805" cy="1419465"/>
            </a:xfrm>
            <a:prstGeom prst="bentConnector3">
              <a:avLst>
                <a:gd name="adj1" fmla="val 5000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29" name="TextBox 51">
              <a:extLst>
                <a:ext uri="{FF2B5EF4-FFF2-40B4-BE49-F238E27FC236}">
                  <a16:creationId xmlns:a16="http://schemas.microsoft.com/office/drawing/2014/main" id="{3A891216-573A-412F-96E2-98BB792AFB69}"/>
                </a:ext>
              </a:extLst>
            </p:cNvPr>
            <p:cNvSpPr txBox="1"/>
            <p:nvPr/>
          </p:nvSpPr>
          <p:spPr>
            <a:xfrm>
              <a:off x="4307750" y="575139"/>
              <a:ext cx="1021123" cy="3366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Oversight    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52">
              <a:extLst>
                <a:ext uri="{FF2B5EF4-FFF2-40B4-BE49-F238E27FC236}">
                  <a16:creationId xmlns:a16="http://schemas.microsoft.com/office/drawing/2014/main" id="{76AB19F5-9B26-4424-8438-26A581441E2E}"/>
                </a:ext>
              </a:extLst>
            </p:cNvPr>
            <p:cNvSpPr txBox="1"/>
            <p:nvPr/>
          </p:nvSpPr>
          <p:spPr>
            <a:xfrm>
              <a:off x="4367282" y="1408028"/>
              <a:ext cx="1459336" cy="58923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Appointment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Funding Oversight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53">
              <a:extLst>
                <a:ext uri="{FF2B5EF4-FFF2-40B4-BE49-F238E27FC236}">
                  <a16:creationId xmlns:a16="http://schemas.microsoft.com/office/drawing/2014/main" id="{7994A89C-2F36-4BF3-A68F-75A09920A97C}"/>
                </a:ext>
              </a:extLst>
            </p:cNvPr>
            <p:cNvSpPr txBox="1"/>
            <p:nvPr/>
          </p:nvSpPr>
          <p:spPr>
            <a:xfrm>
              <a:off x="3646158" y="2502024"/>
              <a:ext cx="2415757" cy="4965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Compliance</a:t>
              </a:r>
              <a:b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Funding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54">
              <a:extLst>
                <a:ext uri="{FF2B5EF4-FFF2-40B4-BE49-F238E27FC236}">
                  <a16:creationId xmlns:a16="http://schemas.microsoft.com/office/drawing/2014/main" id="{E3F0EC03-41A4-4AF0-A0E8-823D715B1E70}"/>
                </a:ext>
              </a:extLst>
            </p:cNvPr>
            <p:cNvSpPr txBox="1"/>
            <p:nvPr/>
          </p:nvSpPr>
          <p:spPr>
            <a:xfrm>
              <a:off x="4137219" y="3397146"/>
              <a:ext cx="1371105" cy="4965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Funding 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0CA25ED1-C666-4989-9909-4BD93BA50487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28614" y="2954227"/>
              <a:ext cx="1308905" cy="268348"/>
            </a:xfrm>
            <a:prstGeom prst="bentConnector2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</p:spPr>
        </p:cxnSp>
        <p:sp>
          <p:nvSpPr>
            <p:cNvPr id="34" name="TextBox 56">
              <a:extLst>
                <a:ext uri="{FF2B5EF4-FFF2-40B4-BE49-F238E27FC236}">
                  <a16:creationId xmlns:a16="http://schemas.microsoft.com/office/drawing/2014/main" id="{8CB385F3-2C33-4BB2-8FCB-FDBFA1941510}"/>
                </a:ext>
              </a:extLst>
            </p:cNvPr>
            <p:cNvSpPr txBox="1"/>
            <p:nvPr/>
          </p:nvSpPr>
          <p:spPr>
            <a:xfrm>
              <a:off x="1284257" y="2947207"/>
              <a:ext cx="1176998" cy="344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Consultation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57">
              <a:extLst>
                <a:ext uri="{FF2B5EF4-FFF2-40B4-BE49-F238E27FC236}">
                  <a16:creationId xmlns:a16="http://schemas.microsoft.com/office/drawing/2014/main" id="{3286CF59-0A70-4E0B-A8E0-8FE7E53DD3AA}"/>
                </a:ext>
              </a:extLst>
            </p:cNvPr>
            <p:cNvSpPr txBox="1"/>
            <p:nvPr/>
          </p:nvSpPr>
          <p:spPr>
            <a:xfrm>
              <a:off x="2213897" y="2253455"/>
              <a:ext cx="1176998" cy="3441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Consultation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84FF2B91-63CD-4B50-9957-C306454397EF}"/>
                </a:ext>
              </a:extLst>
            </p:cNvPr>
            <p:cNvCxnSpPr>
              <a:cxnSpLocks/>
            </p:cNvCxnSpPr>
            <p:nvPr/>
          </p:nvCxnSpPr>
          <p:spPr>
            <a:xfrm>
              <a:off x="4308083" y="3855198"/>
              <a:ext cx="1505621" cy="489928"/>
            </a:xfrm>
            <a:prstGeom prst="bentConnector3">
              <a:avLst>
                <a:gd name="adj1" fmla="val 68812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37" name="TextBox 59">
              <a:extLst>
                <a:ext uri="{FF2B5EF4-FFF2-40B4-BE49-F238E27FC236}">
                  <a16:creationId xmlns:a16="http://schemas.microsoft.com/office/drawing/2014/main" id="{425A03AC-1C8E-485D-9F7F-00422740B31A}"/>
                </a:ext>
              </a:extLst>
            </p:cNvPr>
            <p:cNvSpPr txBox="1"/>
            <p:nvPr/>
          </p:nvSpPr>
          <p:spPr>
            <a:xfrm>
              <a:off x="4446141" y="4104301"/>
              <a:ext cx="944801" cy="52515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Joint</a:t>
              </a:r>
              <a:b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1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Oversight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242A42C2-F6A0-4F9E-A252-3F2491E142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46124" y="4345126"/>
              <a:ext cx="1442696" cy="499156"/>
            </a:xfrm>
            <a:prstGeom prst="bentConnector3">
              <a:avLst>
                <a:gd name="adj1" fmla="val 68879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AECD4FA4-BA00-4626-B957-30FEA640912D}"/>
                </a:ext>
              </a:extLst>
            </p:cNvPr>
            <p:cNvCxnSpPr>
              <a:cxnSpLocks/>
            </p:cNvCxnSpPr>
            <p:nvPr/>
          </p:nvCxnSpPr>
          <p:spPr>
            <a:xfrm>
              <a:off x="4346123" y="1325506"/>
              <a:ext cx="10048" cy="597832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</p:spPr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4FAB4231-84B7-45A5-A10B-9CEAA2A164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55265" y="225532"/>
              <a:ext cx="443682" cy="1953112"/>
            </a:xfrm>
            <a:prstGeom prst="bentConnector3">
              <a:avLst>
                <a:gd name="adj1" fmla="val -51523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  <a:scene3d>
              <a:camera prst="orthographicFront" fov="0">
                <a:rot lat="0" lon="0" rev="0"/>
              </a:camera>
              <a:lightRig rig="threePt" dir="t">
                <a:rot lat="0" lon="0" rev="0"/>
              </a:lightRig>
            </a:scene3d>
          </p:spPr>
        </p:cxnSp>
        <p:sp>
          <p:nvSpPr>
            <p:cNvPr id="41" name="TextBox 64">
              <a:extLst>
                <a:ext uri="{FF2B5EF4-FFF2-40B4-BE49-F238E27FC236}">
                  <a16:creationId xmlns:a16="http://schemas.microsoft.com/office/drawing/2014/main" id="{8FE33E00-0B24-453E-9C1E-43305A8AAB3E}"/>
                </a:ext>
              </a:extLst>
            </p:cNvPr>
            <p:cNvSpPr txBox="1"/>
            <p:nvPr/>
          </p:nvSpPr>
          <p:spPr>
            <a:xfrm>
              <a:off x="5709010" y="835870"/>
              <a:ext cx="1371105" cy="4965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/>
              </a:r>
              <a:b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05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Funding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BAEFA-2933-4810-9D4D-B4BB2AB21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3648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8F28-1830-48D5-8336-039F2152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Department of Labor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9D368-6C71-4CED-8C26-E5CB3521C56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USDOL, Employment and Training Administration (ETA)</a:t>
            </a:r>
          </a:p>
          <a:p>
            <a:pPr lvl="1"/>
            <a:r>
              <a:rPr lang="en-US" dirty="0"/>
              <a:t>Grants funding to the states and territories</a:t>
            </a:r>
          </a:p>
          <a:p>
            <a:pPr lvl="1"/>
            <a:r>
              <a:rPr lang="en-US" dirty="0"/>
              <a:t>Conducts monitoring and oversight</a:t>
            </a:r>
          </a:p>
          <a:p>
            <a:pPr lvl="1"/>
            <a:r>
              <a:rPr lang="en-US" dirty="0"/>
              <a:t>Provides technical assistance and support</a:t>
            </a:r>
          </a:p>
          <a:p>
            <a:r>
              <a:rPr lang="en-US" dirty="0"/>
              <a:t>National Office in Washington DC with six regional offices</a:t>
            </a:r>
          </a:p>
          <a:p>
            <a:pPr lvl="1"/>
            <a:r>
              <a:rPr lang="en-US" dirty="0"/>
              <a:t>Iowa is under Region 5 which is the Chicago office</a:t>
            </a:r>
          </a:p>
        </p:txBody>
      </p:sp>
      <p:pic>
        <p:nvPicPr>
          <p:cNvPr id="1034" name="Picture 10" descr="U.S. Department of Labor logo seal">
            <a:extLst>
              <a:ext uri="{FF2B5EF4-FFF2-40B4-BE49-F238E27FC236}">
                <a16:creationId xmlns:a16="http://schemas.microsoft.com/office/drawing/2014/main" id="{82F687A0-ACF1-4892-9348-0D1676504F3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45" y="1385338"/>
            <a:ext cx="3424788" cy="342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34A38-46A3-4490-935F-C6DC954C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EC0D6EA-DA75-4AC6-B379-527C2C83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FE400-49A0-4DE6-9092-037CC3879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&amp; Introductions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523FA-471D-4BAB-A985-DD6BFFB98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7756747" cy="4952555"/>
          </a:xfrm>
        </p:spPr>
        <p:txBody>
          <a:bodyPr/>
          <a:lstStyle/>
          <a:p>
            <a:r>
              <a:rPr lang="en-US" dirty="0"/>
              <a:t>In the chat box, tell us… </a:t>
            </a:r>
          </a:p>
          <a:p>
            <a:pPr lvl="1"/>
            <a:r>
              <a:rPr lang="en-US" dirty="0"/>
              <a:t>Your name </a:t>
            </a:r>
          </a:p>
          <a:p>
            <a:pPr lvl="1"/>
            <a:r>
              <a:rPr lang="en-US" dirty="0"/>
              <a:t>Your county and Local Workforce Development Area you represent </a:t>
            </a:r>
          </a:p>
        </p:txBody>
      </p:sp>
      <p:pic>
        <p:nvPicPr>
          <p:cNvPr id="8" name="Picture 7" descr="man offering hand in introduction">
            <a:extLst>
              <a:ext uri="{FF2B5EF4-FFF2-40B4-BE49-F238E27FC236}">
                <a16:creationId xmlns:a16="http://schemas.microsoft.com/office/drawing/2014/main" id="{E8B1B271-A29D-472F-95D1-38F01A9DB5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9"/>
          <a:stretch/>
        </p:blipFill>
        <p:spPr>
          <a:xfrm>
            <a:off x="7670202" y="0"/>
            <a:ext cx="4521798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F9FC91-CAF2-4E86-9FE8-C013D884C6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70403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0C9F6-6A01-4B35-938B-D8C4BCB4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4520FA-170F-4654-90E6-734102258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216411"/>
            <a:ext cx="5669280" cy="4559922"/>
          </a:xfrm>
        </p:spPr>
        <p:txBody>
          <a:bodyPr/>
          <a:lstStyle/>
          <a:p>
            <a:r>
              <a:rPr lang="en-US" dirty="0"/>
              <a:t>Receives funding from USDOL</a:t>
            </a:r>
          </a:p>
          <a:p>
            <a:r>
              <a:rPr lang="en-US" dirty="0"/>
              <a:t>Designates State Workforce Development Board</a:t>
            </a:r>
          </a:p>
          <a:p>
            <a:r>
              <a:rPr lang="en-US" dirty="0"/>
              <a:t>Designates State Workforce Agency </a:t>
            </a:r>
          </a:p>
        </p:txBody>
      </p:sp>
      <p:pic>
        <p:nvPicPr>
          <p:cNvPr id="2050" name="Picture 2" descr="Seal of Iowa ">
            <a:extLst>
              <a:ext uri="{FF2B5EF4-FFF2-40B4-BE49-F238E27FC236}">
                <a16:creationId xmlns:a16="http://schemas.microsoft.com/office/drawing/2014/main" id="{D343C270-811A-4D43-B710-20958C51B8D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41972" y="1222066"/>
            <a:ext cx="3497074" cy="34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920A1-79DF-419C-850F-73FFB196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C75C7B49-7BCA-4EA4-A3A5-621330EA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1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103D-4950-41B2-A264-39D81657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Workforce Development Board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11D44-DE27-4E47-A5C1-46BEB512D1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E1297-746D-4C41-8C16-169B55675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Set statewide vision for workforce development system</a:t>
            </a:r>
          </a:p>
          <a:p>
            <a:r>
              <a:rPr lang="en-US" dirty="0"/>
              <a:t>Ensure continuous improvement of the system</a:t>
            </a:r>
          </a:p>
          <a:p>
            <a:r>
              <a:rPr lang="en-US" dirty="0"/>
              <a:t>Engage businesses and other stakeholders to achieve the WIOA 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5BE7DA-7E5E-4476-B983-82FC2716B6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72FD9C5-8782-4FE6-95F5-90D0FB683E4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Business</a:t>
            </a:r>
          </a:p>
          <a:p>
            <a:pPr lvl="1"/>
            <a:r>
              <a:rPr lang="en-US" dirty="0"/>
              <a:t>51% minimum representation</a:t>
            </a:r>
          </a:p>
          <a:p>
            <a:r>
              <a:rPr lang="en-US" dirty="0"/>
              <a:t>Labor organizations and workforce representatives</a:t>
            </a:r>
          </a:p>
          <a:p>
            <a:r>
              <a:rPr lang="en-US" dirty="0"/>
              <a:t>State agencies in workforce system</a:t>
            </a:r>
          </a:p>
          <a:p>
            <a:r>
              <a:rPr lang="en-US" dirty="0"/>
              <a:t>Elected officials: state and local</a:t>
            </a:r>
          </a:p>
          <a:p>
            <a:r>
              <a:rPr lang="en-US" dirty="0"/>
              <a:t>Community based organizations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9924F-CD47-4D72-AF13-723132FF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1FED47-706D-486E-B27C-1BEEA452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8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97D6E-EBF4-4B62-9EE5-9DA66A6B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Workforce Agency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1CAF2-F08A-41A4-9335-A9AC59CF1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Iowa Workforce Development or IWD</a:t>
            </a:r>
          </a:p>
          <a:p>
            <a:r>
              <a:rPr lang="en-US" dirty="0"/>
              <a:t>Oversees administrative functions of the state and local system</a:t>
            </a:r>
          </a:p>
          <a:p>
            <a:r>
              <a:rPr lang="en-US" dirty="0"/>
              <a:t>Issues policy to the system</a:t>
            </a:r>
          </a:p>
          <a:p>
            <a:r>
              <a:rPr lang="en-US" dirty="0"/>
              <a:t>Convenes partners</a:t>
            </a:r>
          </a:p>
          <a:p>
            <a:r>
              <a:rPr lang="en-US" dirty="0"/>
              <a:t>Monitors the system for compliance</a:t>
            </a:r>
          </a:p>
          <a:p>
            <a:r>
              <a:rPr lang="en-US" dirty="0"/>
              <a:t>Executes contracts with local workforce development areas (LWDA) for WIOA funding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D2493-7E7C-4FEC-B179-0DE29A591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01099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0059-F133-4CBB-B391-CDE8F426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Elected Officials/ Chief Lead Elected Official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7C4C6-587F-4CAA-A6C8-0920C2489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County Board of Supervisors’ Chair or designee from within the Board of Supervisors</a:t>
            </a:r>
          </a:p>
          <a:p>
            <a:r>
              <a:rPr lang="en-US" dirty="0"/>
              <a:t>One Chief Elected Official (CEO) per county</a:t>
            </a:r>
          </a:p>
          <a:p>
            <a:r>
              <a:rPr lang="en-US" dirty="0"/>
              <a:t>One Chief Lead Elected Official (CLEO) per LWDA</a:t>
            </a:r>
          </a:p>
          <a:p>
            <a:r>
              <a:rPr lang="en-US" dirty="0"/>
              <a:t>Purpose is to set the foundation for the Local Workforce Development Board (LWDB) to be strategic</a:t>
            </a:r>
          </a:p>
          <a:p>
            <a:r>
              <a:rPr lang="en-US" dirty="0"/>
              <a:t>Has liability for WIOA Title I funds in their LWDA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F29DA-4CCA-4CF7-861E-BA65EAB00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0412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00C6-D125-49DE-B6D4-D1265926B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Workforce Development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13784-6B9C-4CD9-8AF5-15CB3E15B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Membership requirements are similar to SWDB</a:t>
            </a:r>
          </a:p>
          <a:p>
            <a:pPr lvl="1"/>
            <a:r>
              <a:rPr lang="en-US" dirty="0"/>
              <a:t>51% minimum requirement for business representation</a:t>
            </a:r>
          </a:p>
          <a:p>
            <a:r>
              <a:rPr lang="en-US" dirty="0"/>
              <a:t>Set the vision for the local workforce system and oversees its implementation and operation</a:t>
            </a:r>
          </a:p>
          <a:p>
            <a:r>
              <a:rPr lang="en-US" dirty="0"/>
              <a:t>Develop strategic plans</a:t>
            </a:r>
          </a:p>
          <a:p>
            <a:r>
              <a:rPr lang="en-US" dirty="0"/>
              <a:t>Set priorities for funding </a:t>
            </a:r>
          </a:p>
          <a:p>
            <a:r>
              <a:rPr lang="en-US" dirty="0"/>
              <a:t>Convene partnerships between businesses and community stakeholders</a:t>
            </a:r>
          </a:p>
          <a:p>
            <a:r>
              <a:rPr lang="en-US" dirty="0"/>
              <a:t>Make data driven decisions</a:t>
            </a:r>
          </a:p>
          <a:p>
            <a:r>
              <a:rPr lang="en-US" dirty="0"/>
              <a:t>Establish sector strategies driven by in-demand occupations and industries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B815A8-F896-4DB1-BF48-88B8F3A5B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55938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5A25-DD40-4899-A77C-53B845D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57" y="63374"/>
            <a:ext cx="8190500" cy="5981826"/>
          </a:xfrm>
        </p:spPr>
        <p:txBody>
          <a:bodyPr/>
          <a:lstStyle/>
          <a:p>
            <a:r>
              <a:rPr lang="en-US" dirty="0"/>
              <a:t>Any Questions? </a:t>
            </a:r>
            <a:r>
              <a:rPr lang="en-US" sz="4800" dirty="0"/>
              <a:t>(2)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0A278F-7A12-4ADB-A24B-0F496F73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3B25AC4-137B-49E7-9D27-EBAF7734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17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38B1E6-DE9F-4F74-8E5D-401ECAAF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Tasks of Chief Elected Officials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C9914-DDFC-4256-84A2-2DF5A179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5BBC8C96-E1B6-46B9-8B9D-BAD619297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56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4FB6-601A-4433-9875-ABF3AF3A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Tasks </a:t>
            </a:r>
          </a:p>
        </p:txBody>
      </p:sp>
      <p:graphicFrame>
        <p:nvGraphicFramePr>
          <p:cNvPr id="5" name="Content Placeholder 4" descr="four categories of tasks: Select/Appoint, Review and Approve, Strategic Planning, High Level Oversight">
            <a:extLst>
              <a:ext uri="{FF2B5EF4-FFF2-40B4-BE49-F238E27FC236}">
                <a16:creationId xmlns:a16="http://schemas.microsoft.com/office/drawing/2014/main" id="{CE0DC43F-0854-4964-B09B-12664F9A17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06453"/>
              </p:ext>
            </p:extLst>
          </p:nvPr>
        </p:nvGraphicFramePr>
        <p:xfrm>
          <a:off x="107950" y="820374"/>
          <a:ext cx="11976100" cy="5263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CC2FA-955E-4240-9F47-49C6BFF0D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42591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0D67-383F-4EAE-847B-D74C21E44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CEO Tasks- not an exhaustive list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6B23-91CC-466C-8BDB-B809541B1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Select a Chief Lead Elected Official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Appointing Local Workforce Development Board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Appointing a Fiscal Agent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Approve the Local Workforce Development Board’s selection of One Stop Operator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Approve Local Workforce Development Board budget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into a CEO Shared Liability Agreement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oversight to the one stop delivery system and WIOA title I programs (in collaboration with the Local Workforce Development Board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AB7966-2F09-4477-A806-46C25DB9B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186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863D-8315-4D53-947D-06FC6EF4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Select a Chief Lead Elected Official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F80E8-F779-4012-84A9-459F32122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Selected from among the CEOs</a:t>
            </a:r>
          </a:p>
          <a:p>
            <a:r>
              <a:rPr lang="en-US" dirty="0"/>
              <a:t>Represents the CEOs and makes decisions on their behalf</a:t>
            </a:r>
          </a:p>
          <a:p>
            <a:r>
              <a:rPr lang="en-US" dirty="0"/>
              <a:t>Designated signatory </a:t>
            </a:r>
          </a:p>
          <a:p>
            <a:pPr lvl="2"/>
            <a:r>
              <a:rPr lang="en-US" sz="2600" dirty="0"/>
              <a:t>The CLEO position is like the Chairperson of a board</a:t>
            </a:r>
          </a:p>
        </p:txBody>
      </p:sp>
      <p:pic>
        <p:nvPicPr>
          <p:cNvPr id="10" name="Picture 9" descr="leadership hierarchy">
            <a:extLst>
              <a:ext uri="{FF2B5EF4-FFF2-40B4-BE49-F238E27FC236}">
                <a16:creationId xmlns:a16="http://schemas.microsoft.com/office/drawing/2014/main" id="{C381531E-462F-439E-AF25-C247D6ADF4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4" b="10383"/>
          <a:stretch/>
        </p:blipFill>
        <p:spPr>
          <a:xfrm>
            <a:off x="6791908" y="3429000"/>
            <a:ext cx="4276270" cy="267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04294-8AF0-4027-8FCB-3D51F121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74939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30"/>
    </mc:Choice>
    <mc:Fallback xmlns="">
      <p:transition spd="slow" advTm="7523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8974D66D-D5F2-43F5-81CD-FDBDC66C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</a:t>
            </a:r>
          </a:p>
        </p:txBody>
      </p:sp>
      <p:pic>
        <p:nvPicPr>
          <p:cNvPr id="4" name="Picture Placeholder 3" descr="photo of Michelle McNertney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3" b="27145"/>
          <a:stretch/>
        </p:blipFill>
        <p:spPr>
          <a:xfrm>
            <a:off x="1199115" y="2039213"/>
            <a:ext cx="2513012" cy="2513012"/>
          </a:xfrm>
          <a:ln w="28575">
            <a:solidFill>
              <a:schemeClr val="accent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9164A-4FE7-49C4-BFAB-29D431927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Michelle McNertney</a:t>
            </a:r>
          </a:p>
          <a:p>
            <a:pPr lvl="1"/>
            <a:r>
              <a:rPr lang="en-US" dirty="0"/>
              <a:t>Division Administrator – Workforce Services</a:t>
            </a:r>
          </a:p>
          <a:p>
            <a:pPr lvl="2"/>
            <a:r>
              <a:rPr lang="en-US" dirty="0"/>
              <a:t>Iowa Workforce Development</a:t>
            </a:r>
          </a:p>
          <a:p>
            <a:pPr lvl="3"/>
            <a:r>
              <a:rPr lang="en-US" dirty="0"/>
              <a:t>michelle.mcnertney@iwd.iowa.gov</a:t>
            </a:r>
          </a:p>
          <a:p>
            <a:pPr lvl="4"/>
            <a:r>
              <a:rPr lang="en-US" dirty="0"/>
              <a:t>515-805-7320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770E2-2800-4F64-ACAE-D8305CC38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8889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2A431-1B70-4FA8-81CA-E1A743410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Appoint Local Workforce Development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0EC0-D3AF-4283-A941-AAF7E5158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Local Workforce Development Board is a separate entity from the group of Chief Elected Officials- separate membership, separate tasks.</a:t>
            </a:r>
          </a:p>
          <a:p>
            <a:r>
              <a:rPr lang="en-US" dirty="0"/>
              <a:t>CEOs appoint the Local Workforce Development</a:t>
            </a:r>
          </a:p>
          <a:p>
            <a:pPr lvl="1"/>
            <a:r>
              <a:rPr lang="en-US" dirty="0"/>
              <a:t>CEOs decide the size of the board</a:t>
            </a:r>
          </a:p>
          <a:p>
            <a:r>
              <a:rPr lang="en-US" dirty="0"/>
              <a:t>The Workforce Innovation &amp; Opportunity Act provides clear guidelines for who can serve on a local workforce board.</a:t>
            </a:r>
          </a:p>
          <a:p>
            <a:r>
              <a:rPr lang="en-US" dirty="0"/>
              <a:t>CEO recorded module 3 provides a detailed overview of Local Workforce Development Board Membership categories, criteria and other pertinent information.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475E6-43AD-4DEF-87E5-55A004045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7090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C0D8-E32B-4ADA-9CC8-9EEA2F649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Appoint a Fiscal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94CA6-BEC0-4185-8ED5-CA4A8C7BC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CLEO (on behalf of all CEOs) </a:t>
            </a:r>
            <a:r>
              <a:rPr lang="en-US" i="1" u="sng" dirty="0"/>
              <a:t>may</a:t>
            </a:r>
            <a:r>
              <a:rPr lang="en-US" dirty="0"/>
              <a:t> designate a fiscal agent</a:t>
            </a:r>
          </a:p>
          <a:p>
            <a:pPr lvl="1"/>
            <a:r>
              <a:rPr lang="en-US" dirty="0"/>
              <a:t>Should a Fiscal Agent not be designated, the CLEO’s unit of government shall fulfill the role</a:t>
            </a:r>
          </a:p>
        </p:txBody>
      </p:sp>
      <p:graphicFrame>
        <p:nvGraphicFramePr>
          <p:cNvPr id="5" name="Content Placeholder 5" descr="SmartArt showing roles of the Fiscal Agent">
            <a:extLst>
              <a:ext uri="{FF2B5EF4-FFF2-40B4-BE49-F238E27FC236}">
                <a16:creationId xmlns:a16="http://schemas.microsoft.com/office/drawing/2014/main" id="{8B1E8D9A-404F-48ED-B914-C2FE9CE043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709963"/>
              </p:ext>
            </p:extLst>
          </p:nvPr>
        </p:nvGraphicFramePr>
        <p:xfrm>
          <a:off x="281773" y="1905000"/>
          <a:ext cx="11653715" cy="4337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20C5C3-D0AA-4C6C-8A41-BC044DDE8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46931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88F0-8E46-41D8-AEDB-2CAA4880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Approve Selection of One Stop Operator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7E2B53-3B29-4B49-BF33-2DCE63E35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399157" cy="4952555"/>
          </a:xfrm>
        </p:spPr>
        <p:txBody>
          <a:bodyPr>
            <a:normAutofit/>
          </a:bodyPr>
          <a:lstStyle/>
          <a:p>
            <a:r>
              <a:rPr lang="en-US" dirty="0"/>
              <a:t>Primary responsibility of One Stop Operator is to coordinate the service delivery of required one stop partners and service providers</a:t>
            </a:r>
          </a:p>
          <a:p>
            <a:r>
              <a:rPr lang="en-US" dirty="0"/>
              <a:t>Optional roles:</a:t>
            </a:r>
          </a:p>
          <a:p>
            <a:pPr lvl="1"/>
            <a:r>
              <a:rPr lang="en-US" dirty="0"/>
              <a:t>Primary service provider in the center</a:t>
            </a:r>
          </a:p>
          <a:p>
            <a:pPr lvl="1"/>
            <a:r>
              <a:rPr lang="en-US" dirty="0"/>
              <a:t>Provide some of the services in the center</a:t>
            </a:r>
          </a:p>
          <a:p>
            <a:pPr lvl="1"/>
            <a:r>
              <a:rPr lang="en-US" dirty="0"/>
              <a:t>Coordinate service providers across the system</a:t>
            </a:r>
          </a:p>
          <a:p>
            <a:r>
              <a:rPr lang="en-US" dirty="0"/>
              <a:t>Must be competitively procured every four years</a:t>
            </a:r>
          </a:p>
        </p:txBody>
      </p:sp>
      <p:pic>
        <p:nvPicPr>
          <p:cNvPr id="6" name="Picture 5" descr="A person typing on a keyboard">
            <a:extLst>
              <a:ext uri="{FF2B5EF4-FFF2-40B4-BE49-F238E27FC236}">
                <a16:creationId xmlns:a16="http://schemas.microsoft.com/office/drawing/2014/main" id="{C05867EB-0DDE-416B-B781-7F40B8C33D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87" y="2376436"/>
            <a:ext cx="3923955" cy="26172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A14B0D-8577-4CCC-9F6A-45F70C3E1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7232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7F9C-FFDB-435B-80C2-010A12B7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Approve Local Workforce Development Board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566E4-3707-44BC-B010-8FA616B88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LWDB must develop a budget based on needs of the workforce system customers (business and individual) in the local area.</a:t>
            </a:r>
          </a:p>
          <a:p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Budget must: 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Be consistent with the Local Workforce Development Plan which is the document that outlines what workforce services will be provided and how.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Include Infrastructure Funding Agreements for the local system.</a:t>
            </a:r>
          </a:p>
          <a:p>
            <a:pPr lvl="2"/>
            <a:r>
              <a:rPr lang="en-US" sz="2200" dirty="0">
                <a:latin typeface="Calibri" panose="020F0502020204030204" pitchFamily="34" charset="0"/>
                <a:cs typeface="Times New Roman" panose="02020603050405020304" pitchFamily="18" charset="0"/>
              </a:rPr>
              <a:t>Outlines how one stop partners will share costs within the local system.</a:t>
            </a: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93C34-B365-4901-9250-4194A9A57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9404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E00E2-DDB7-4508-84E8-CF06061A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B2D9F-6872-496B-8611-C8466C4D7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Chief Elected Officials in a local workforce development area are liable for any misuse of the WIOA grant funds allocated to the local area.</a:t>
            </a:r>
          </a:p>
          <a:p>
            <a:r>
              <a:rPr lang="en-US" dirty="0"/>
              <a:t>The designation of a Fiscal Agent does not relieve the CEOs of this responsibility nor does the designation of a Chief Lead Elected Official.</a:t>
            </a:r>
          </a:p>
          <a:p>
            <a:r>
              <a:rPr lang="en-US" dirty="0"/>
              <a:t>CEOs must determine the method for apportioning liability and document it in a written agreement.</a:t>
            </a:r>
          </a:p>
          <a:p>
            <a:r>
              <a:rPr lang="en-US" dirty="0"/>
              <a:t>Refer to CEO Training Module #2 for more information on the Shared Liability Agreement.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873FC-D0C8-4F44-8900-16EF2EC6F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8314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5ED97-DFAD-438F-8677-B54420F1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Enter into CEO Shared Liability Agreement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63C98-EA61-478C-A67F-E888F2718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Purpose: To document how CEOs work together to accomplish the numerous tasks ascribed to them under the Workforce Innovation &amp; Opportunity Act including how CEOs will share liability for funds</a:t>
            </a:r>
          </a:p>
          <a:p>
            <a:r>
              <a:rPr lang="en-US" dirty="0"/>
              <a:t>Required by federal law when the local workforce development area is multi-jurisdictional</a:t>
            </a:r>
          </a:p>
          <a:p>
            <a:r>
              <a:rPr lang="en-US" dirty="0"/>
              <a:t>CEOs are grouped together based on local workforce development area</a:t>
            </a:r>
          </a:p>
          <a:p>
            <a:r>
              <a:rPr lang="en-US" dirty="0"/>
              <a:t>Known in Iowa as a 28e Agreement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61120-B34C-4FDE-9000-182C518DD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7140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E8BCB-AD18-441B-9C64-31CF9F49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7. Provide Oversight to the One Stop System and WIOA Title I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D3578-9DC0-4F1C-8EDE-C59EC5281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1028708"/>
            <a:ext cx="11607800" cy="5208806"/>
          </a:xfrm>
        </p:spPr>
        <p:txBody>
          <a:bodyPr/>
          <a:lstStyle/>
          <a:p>
            <a:r>
              <a:rPr lang="en-US" dirty="0"/>
              <a:t>Done in partnership with the Local Workforce Development Board</a:t>
            </a:r>
          </a:p>
          <a:p>
            <a:r>
              <a:rPr lang="en-US" dirty="0"/>
              <a:t>Joint oversight between the two groups ensures the system is accomplishing the vision set forth by WIOA and its corresponding regulations.</a:t>
            </a:r>
          </a:p>
          <a:p>
            <a:r>
              <a:rPr lang="en-US" dirty="0"/>
              <a:t>Oversight is done by: </a:t>
            </a:r>
          </a:p>
          <a:p>
            <a:pPr lvl="1"/>
            <a:r>
              <a:rPr lang="en-US" dirty="0"/>
              <a:t>Ensuring compliance with requirements to establish: (not an exhaustive list)</a:t>
            </a:r>
          </a:p>
          <a:p>
            <a:pPr lvl="2"/>
            <a:r>
              <a:rPr lang="en-US" sz="2200" dirty="0"/>
              <a:t>Local Plan</a:t>
            </a:r>
          </a:p>
          <a:p>
            <a:pPr lvl="2"/>
            <a:r>
              <a:rPr lang="en-US" sz="2200" dirty="0"/>
              <a:t>Local Memorandum of Understanding and Infrastructure Funding Agreements</a:t>
            </a:r>
          </a:p>
          <a:p>
            <a:pPr lvl="2"/>
            <a:r>
              <a:rPr lang="en-US" sz="2200" dirty="0"/>
              <a:t>Local Budget</a:t>
            </a:r>
          </a:p>
          <a:p>
            <a:pPr lvl="2"/>
            <a:r>
              <a:rPr lang="en-US" sz="2200" dirty="0"/>
              <a:t>Effective practices for selection and monitoring of providers- One Stop Operator, Adult/ Dislocated Worker, and Youth providers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438D31-5A44-43C3-8499-3504D42DD2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69216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5A25-DD40-4899-A77C-53B845D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698" y="63374"/>
            <a:ext cx="7982857" cy="5981826"/>
          </a:xfrm>
        </p:spPr>
        <p:txBody>
          <a:bodyPr/>
          <a:lstStyle/>
          <a:p>
            <a:r>
              <a:rPr lang="en-US" dirty="0"/>
              <a:t>Any Questions? </a:t>
            </a:r>
            <a:r>
              <a:rPr lang="en-US" sz="4400" dirty="0"/>
              <a:t>(3)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0A278F-7A12-4ADB-A24B-0F496F73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96D40038-41AC-48C6-B7AC-CF462129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8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3EEB7C-D73A-49BB-931B-6D9BD2C5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Tools and Resources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4E77F-5F43-4134-A32D-30AED418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6B2F59C-55F9-4A13-AC62-184D2B811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16331-8740-4D98-B680-33AC7685F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Resources to be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FF0DF-D55D-4859-9A6E-E7FD7ABE8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CEO Orientation &amp; Training Guide</a:t>
            </a:r>
          </a:p>
          <a:p>
            <a:pPr marL="925830" lvl="1" indent="-514350"/>
            <a:r>
              <a:rPr lang="en-US" dirty="0"/>
              <a:t>CEO recorded training modules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Iowa State Workforce Development Board</a:t>
            </a:r>
          </a:p>
          <a:p>
            <a:pPr marL="925830" lvl="1" indent="-514350"/>
            <a:r>
              <a:rPr lang="en-US" dirty="0"/>
              <a:t>Roster </a:t>
            </a:r>
          </a:p>
          <a:p>
            <a:pPr marL="925830" lvl="1" indent="-514350"/>
            <a:r>
              <a:rPr lang="en-US" dirty="0"/>
              <a:t>Meeting schedule</a:t>
            </a:r>
          </a:p>
          <a:p>
            <a:pPr marL="925830" lvl="1" indent="-514350"/>
            <a:r>
              <a:rPr lang="en-US" dirty="0"/>
              <a:t>Members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Iowa Workforce Development (IWD)</a:t>
            </a:r>
          </a:p>
          <a:p>
            <a:pPr marL="925830" lvl="1" indent="-514350"/>
            <a:r>
              <a:rPr lang="en-US" dirty="0"/>
              <a:t>Contact person</a:t>
            </a:r>
          </a:p>
          <a:p>
            <a:pPr marL="925830" lvl="1" indent="-514350"/>
            <a:r>
              <a:rPr lang="en-US" dirty="0"/>
              <a:t>E-policy site</a:t>
            </a:r>
          </a:p>
          <a:p>
            <a:pPr marL="925830" lvl="1" indent="-514350"/>
            <a:r>
              <a:rPr lang="en-US" dirty="0"/>
              <a:t>Contracts</a:t>
            </a:r>
          </a:p>
        </p:txBody>
      </p:sp>
      <p:pic>
        <p:nvPicPr>
          <p:cNvPr id="6" name="Picture 5" descr="different types of resources">
            <a:extLst>
              <a:ext uri="{FF2B5EF4-FFF2-40B4-BE49-F238E27FC236}">
                <a16:creationId xmlns:a16="http://schemas.microsoft.com/office/drawing/2014/main" id="{2CCA9E19-2B4E-4EDF-A2CE-40CCF22A1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08" y="2779635"/>
            <a:ext cx="4572200" cy="30496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8F94BD-A9A2-41BB-8E65-37B2ACBD5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105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E278F04-E7F1-4E9E-AF04-F7CFD5F8B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Today’s Onboarding and Orientation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4CB32BA-C003-40CA-88DE-7326310F5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 new Chief Elected Officials with the foundational knowledge to: </a:t>
            </a:r>
          </a:p>
          <a:p>
            <a:pPr lvl="1"/>
            <a:r>
              <a:rPr lang="en-US" dirty="0"/>
              <a:t>use the Workforce Innovation and Opportunity Act as an economic and community development tool.</a:t>
            </a:r>
          </a:p>
          <a:p>
            <a:pPr lvl="1"/>
            <a:r>
              <a:rPr lang="en-US" dirty="0"/>
              <a:t>Understand their foundational role in the local workforce system.</a:t>
            </a:r>
          </a:p>
        </p:txBody>
      </p:sp>
      <p:pic>
        <p:nvPicPr>
          <p:cNvPr id="4" name="Picture 3" descr="new hire name tag">
            <a:extLst>
              <a:ext uri="{FF2B5EF4-FFF2-40B4-BE49-F238E27FC236}">
                <a16:creationId xmlns:a16="http://schemas.microsoft.com/office/drawing/2014/main" id="{947519C9-6FD8-4291-9BCC-87FAAF1A2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172" y="3318183"/>
            <a:ext cx="3298672" cy="226618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21BEF82-7E31-4E4A-84B0-BC7B08721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28586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8B37-86E9-46CD-A199-557F8B11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CEO Orientation and Training Guide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2AF716-7472-4CE9-84E5-320E265488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Link to </a:t>
            </a:r>
            <a:r>
              <a:rPr lang="en-US" dirty="0">
                <a:hlinkClick r:id="rId3"/>
              </a:rPr>
              <a:t>Guide and Recorded modules</a:t>
            </a:r>
            <a:endParaRPr lang="en-US" dirty="0"/>
          </a:p>
        </p:txBody>
      </p:sp>
      <p:pic>
        <p:nvPicPr>
          <p:cNvPr id="7" name="Content Placeholder 6" descr="Cover page of CEO Orientation and Training Guide. ">
            <a:extLst>
              <a:ext uri="{FF2B5EF4-FFF2-40B4-BE49-F238E27FC236}">
                <a16:creationId xmlns:a16="http://schemas.microsoft.com/office/drawing/2014/main" id="{2F01443C-FBB1-438F-9FAA-63ABFC57C6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17536" y="701111"/>
            <a:ext cx="4354129" cy="55732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8142F-7FAF-4F13-B68D-4F312A0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5C43FA85-2629-4318-B133-314D11BF1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9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120F-A30E-4904-8573-35623F5CA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Iowa’s State Workforce Development 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3B43E-B927-4D0E-B6AC-5E73DBA061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SWDB website</a:t>
            </a:r>
            <a:endParaRPr lang="en-US" dirty="0"/>
          </a:p>
        </p:txBody>
      </p:sp>
      <p:pic>
        <p:nvPicPr>
          <p:cNvPr id="6" name="Picture 5" descr="Iowa State Workforce Development Board logo">
            <a:extLst>
              <a:ext uri="{FF2B5EF4-FFF2-40B4-BE49-F238E27FC236}">
                <a16:creationId xmlns:a16="http://schemas.microsoft.com/office/drawing/2014/main" id="{52671A3F-F06E-4C59-BCCC-BC9DE5ED3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69" y="2268906"/>
            <a:ext cx="7534275" cy="15906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0A2E21-74B0-4AE4-A541-DBDCE8EC1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D7911110-0873-4659-98F5-404031779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9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56CA9-2065-4E49-9B41-E90F72645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85F45A-6D87-4CB7-BCDA-BECF5FFE6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WIOA requires states to submit a four-year plan to the U.S. Department of Labor that outlines a four-year strategy for the state workforce development system.</a:t>
            </a:r>
          </a:p>
          <a:p>
            <a:r>
              <a:rPr lang="en-US" dirty="0"/>
              <a:t>SWDB ensures the State Plan reflects its vision, priorities and strategies for workforce development in the state.</a:t>
            </a:r>
          </a:p>
          <a:p>
            <a:r>
              <a:rPr lang="en-US" dirty="0"/>
              <a:t>States must have approved plans in place to received federal funding.</a:t>
            </a:r>
          </a:p>
          <a:p>
            <a:r>
              <a:rPr lang="en-US" dirty="0"/>
              <a:t>Planning is coordinated across the six core programs to reflect integrated priorities/strategies:</a:t>
            </a:r>
          </a:p>
          <a:p>
            <a:pPr lvl="1"/>
            <a:r>
              <a:rPr lang="en-US" dirty="0"/>
              <a:t>WIOA Titles I, II and III (Adult, Dislocated Worker, Youth and Wagner-Peyser)</a:t>
            </a:r>
          </a:p>
          <a:p>
            <a:pPr lvl="1"/>
            <a:r>
              <a:rPr lang="en-US" dirty="0"/>
              <a:t>Adult Education </a:t>
            </a:r>
          </a:p>
          <a:p>
            <a:pPr lvl="1"/>
            <a:r>
              <a:rPr lang="en-US" dirty="0"/>
              <a:t>Vocational Rehabilitation</a:t>
            </a:r>
          </a:p>
          <a:p>
            <a:r>
              <a:rPr lang="en-US" dirty="0">
                <a:hlinkClick r:id="rId3"/>
              </a:rPr>
              <a:t>State Plan</a:t>
            </a:r>
            <a:r>
              <a:rPr lang="en-US" dirty="0"/>
              <a:t> link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3A69B2-AA42-4E92-9228-23B36E45E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367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3977-5628-4D4A-B2B9-E54B3626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Iowa Workforce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260C0-D458-4954-9D24-E3987F3A34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00" y="1104900"/>
            <a:ext cx="5669280" cy="686435"/>
          </a:xfrm>
        </p:spPr>
        <p:txBody>
          <a:bodyPr/>
          <a:lstStyle/>
          <a:p>
            <a:r>
              <a:rPr lang="en-US" dirty="0"/>
              <a:t>Link to </a:t>
            </a:r>
            <a:r>
              <a:rPr lang="en-US" dirty="0">
                <a:hlinkClick r:id="rId3"/>
              </a:rPr>
              <a:t>ePolicy site</a:t>
            </a:r>
            <a:endParaRPr lang="en-US" dirty="0"/>
          </a:p>
        </p:txBody>
      </p:sp>
      <p:pic>
        <p:nvPicPr>
          <p:cNvPr id="8" name="Picture 7" descr="screen shot of the Iowa Workforce Development website">
            <a:extLst>
              <a:ext uri="{FF2B5EF4-FFF2-40B4-BE49-F238E27FC236}">
                <a16:creationId xmlns:a16="http://schemas.microsoft.com/office/drawing/2014/main" id="{A7CDAA67-2061-4AD8-A636-4AD054BD5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16" y="1926543"/>
            <a:ext cx="4747985" cy="313554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07EFFB-D549-4318-9182-4B4BAD282B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3857" y="1104900"/>
            <a:ext cx="5669280" cy="5072063"/>
          </a:xfrm>
        </p:spPr>
        <p:txBody>
          <a:bodyPr/>
          <a:lstStyle/>
          <a:p>
            <a:r>
              <a:rPr lang="en-US" dirty="0"/>
              <a:t>Oversees administrative functions of the state and local workforce system</a:t>
            </a:r>
          </a:p>
          <a:p>
            <a:pPr lvl="1"/>
            <a:r>
              <a:rPr lang="en-US" dirty="0"/>
              <a:t>Issues policy to the system</a:t>
            </a:r>
          </a:p>
          <a:p>
            <a:pPr lvl="1"/>
            <a:r>
              <a:rPr lang="en-US" dirty="0"/>
              <a:t>Convenes partners</a:t>
            </a:r>
          </a:p>
          <a:p>
            <a:pPr lvl="1"/>
            <a:r>
              <a:rPr lang="en-US" dirty="0"/>
              <a:t>Monitors the system for compliance</a:t>
            </a:r>
          </a:p>
          <a:p>
            <a:pPr lvl="1"/>
            <a:r>
              <a:rPr lang="en-US" dirty="0"/>
              <a:t>Executes contracts with Local Workforce Development Areas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229D15-24A5-410C-9424-5F3B85B2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2AC6CA7D-B104-47AF-8007-58437872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7ECAD-4E2C-4D37-AFCF-08FDBAF5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IWD Contract with Fiscal Agent: An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EB3C74A-1CEC-4D7D-888F-A47844F95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IWD holds a contract with the Fiscal Agent for your local area</a:t>
            </a:r>
          </a:p>
          <a:p>
            <a:pPr lvl="1"/>
            <a:r>
              <a:rPr lang="en-US" dirty="0"/>
              <a:t>Contract is signed by IWD, CLEO, and Executive Official of Fiscal Agent</a:t>
            </a:r>
          </a:p>
          <a:p>
            <a:r>
              <a:rPr lang="en-US" dirty="0"/>
              <a:t>Fiscal Agent receives the funding from IWD and receives direction from LWDB on how to spend the funds</a:t>
            </a:r>
          </a:p>
          <a:p>
            <a:pPr lvl="1"/>
            <a:r>
              <a:rPr lang="en-US" dirty="0"/>
              <a:t>Fiscal Agent must track funding and report to IWD and LWDB on the funding.</a:t>
            </a:r>
          </a:p>
          <a:p>
            <a:pPr lvl="1"/>
            <a:r>
              <a:rPr lang="en-US" dirty="0"/>
              <a:t>IWD monitors the Fiscal Agent for compliance with law, regulations, and policy.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B7FC9F-C40A-4BC3-B58D-6203198C67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314898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522B-A8A4-4396-8186-27206E712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in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999BA-5C65-443A-8B3F-2ED9FC501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100" y="952506"/>
            <a:ext cx="11607800" cy="53422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Local Workforce Development Board will provide the next phase of your Onboarding and Orientation process.</a:t>
            </a:r>
          </a:p>
          <a:p>
            <a:r>
              <a:rPr lang="en-US" dirty="0"/>
              <a:t>From the Local Board, you should receive the following:</a:t>
            </a:r>
          </a:p>
          <a:p>
            <a:pPr lvl="1"/>
            <a:r>
              <a:rPr lang="en-US" dirty="0"/>
              <a:t>CEO roster and contact information</a:t>
            </a:r>
          </a:p>
          <a:p>
            <a:pPr lvl="1"/>
            <a:r>
              <a:rPr lang="en-US" dirty="0"/>
              <a:t>Current Shared Liability Agreement</a:t>
            </a:r>
          </a:p>
          <a:p>
            <a:pPr lvl="1"/>
            <a:r>
              <a:rPr lang="en-US" dirty="0"/>
              <a:t>Current Fiscal Agent Agreement</a:t>
            </a:r>
          </a:p>
          <a:p>
            <a:pPr lvl="1"/>
            <a:r>
              <a:rPr lang="en-US" dirty="0"/>
              <a:t>LWDB Information</a:t>
            </a:r>
          </a:p>
          <a:p>
            <a:pPr lvl="2"/>
            <a:r>
              <a:rPr lang="en-US" sz="2200" dirty="0"/>
              <a:t>Member roster</a:t>
            </a:r>
          </a:p>
          <a:p>
            <a:pPr lvl="2"/>
            <a:r>
              <a:rPr lang="en-US" sz="2200" dirty="0"/>
              <a:t>Budget</a:t>
            </a:r>
          </a:p>
          <a:p>
            <a:pPr lvl="2"/>
            <a:r>
              <a:rPr lang="en-US" sz="2200" dirty="0"/>
              <a:t>Bylaws</a:t>
            </a:r>
          </a:p>
          <a:p>
            <a:pPr lvl="2"/>
            <a:r>
              <a:rPr lang="en-US" sz="2200" dirty="0"/>
              <a:t>Staff Contact Information</a:t>
            </a:r>
          </a:p>
          <a:p>
            <a:pPr lvl="2"/>
            <a:r>
              <a:rPr lang="en-US" sz="2200" dirty="0"/>
              <a:t>Latest monitoring report, if applicable</a:t>
            </a:r>
          </a:p>
          <a:p>
            <a:pPr lvl="2"/>
            <a:r>
              <a:rPr lang="en-US" sz="2200" dirty="0"/>
              <a:t>Existing local policies</a:t>
            </a:r>
          </a:p>
          <a:p>
            <a:pPr lvl="2"/>
            <a:r>
              <a:rPr lang="en-US" sz="2200" dirty="0"/>
              <a:t>Any other documents to help you understand your role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18DF8-E3D7-43D6-89DD-848171690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1771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5A25-DD40-4899-A77C-53B845D9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69" y="63374"/>
            <a:ext cx="8146957" cy="5981826"/>
          </a:xfrm>
        </p:spPr>
        <p:txBody>
          <a:bodyPr/>
          <a:lstStyle/>
          <a:p>
            <a:r>
              <a:rPr lang="en-US" dirty="0"/>
              <a:t>Any Questions? </a:t>
            </a:r>
            <a:r>
              <a:rPr lang="en-US" sz="4800" dirty="0"/>
              <a:t>(4)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0A278F-7A12-4ADB-A24B-0F496F73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428534A-4CCD-4FD2-BB7B-E0B2FED3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3F6CA-EEAA-44C4-A4C3-2E090587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002BA-844C-48D3-A2DD-6B238A22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3F38C9C9-EC7C-4D9D-998B-7A2FDBBB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1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084ACCDC-A180-4272-B02E-DA0A432C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1E09C89-F772-4F9D-A57B-42BDFEBAD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a high-level overview of the Workforce Innovation &amp; Opportunity Act (WIOA)</a:t>
            </a:r>
          </a:p>
          <a:p>
            <a:pPr lvl="1"/>
            <a:r>
              <a:rPr lang="en-US" dirty="0"/>
              <a:t>Outline required governance structure</a:t>
            </a:r>
          </a:p>
          <a:p>
            <a:r>
              <a:rPr lang="en-US" dirty="0"/>
              <a:t>Explore key tasks of CEOs</a:t>
            </a:r>
          </a:p>
          <a:p>
            <a:r>
              <a:rPr lang="en-US" dirty="0"/>
              <a:t>Provide tools and resources for success as a CEO</a:t>
            </a:r>
          </a:p>
          <a:p>
            <a:r>
              <a:rPr lang="en-US" dirty="0"/>
              <a:t>Questions and Answers</a:t>
            </a:r>
          </a:p>
          <a:p>
            <a:r>
              <a:rPr lang="en-US" dirty="0"/>
              <a:t>Outline what you can expect next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4FCC3B-6FC5-4C8B-A8B2-DBAFF6663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215851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5FC0E9-5E6C-4D61-9F80-9AF2C699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Chief Elected Officials Statewide Orientation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67C7F23-19DE-4D44-A58E-4A7D038A0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would you rate your knowledge of your role as a Chief Elected Official in the local workforce system?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6371A3-95BE-45B3-AD04-BA8D3D348A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Please type your answer in the chat box.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568D4-E2C1-4B83-A552-1D1E6D659B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I’m in the know.</a:t>
            </a:r>
          </a:p>
          <a:p>
            <a:r>
              <a:rPr lang="en-US" dirty="0"/>
              <a:t>I know enough to be dangerous.</a:t>
            </a:r>
          </a:p>
          <a:p>
            <a:r>
              <a:rPr lang="en-US" dirty="0"/>
              <a:t>I wish I knew more.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7FCF8-325A-489A-B93E-B8310F89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98219857-6433-42DE-956F-6F296705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A5A25-DD40-4899-A77C-53B845D9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0A278F-7A12-4ADB-A24B-0F496F731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D5D7C6F5-18D3-4779-96D3-FB4B7B96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42F3-C8A2-4B8F-8497-CA529FC54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Commonly Used 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0B2C0-E4FB-4D38-9F94-4BE638E01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CEO - Chief Elected Official </a:t>
            </a:r>
          </a:p>
          <a:p>
            <a:r>
              <a:rPr lang="en-US" dirty="0"/>
              <a:t>CLEO - Chief Lead Elected Official</a:t>
            </a:r>
          </a:p>
          <a:p>
            <a:r>
              <a:rPr lang="en-US" dirty="0"/>
              <a:t>IWD - Iowa Workforce Development</a:t>
            </a:r>
          </a:p>
          <a:p>
            <a:r>
              <a:rPr lang="en-US" dirty="0"/>
              <a:t>LWDB - Local Workforce Development Board</a:t>
            </a:r>
          </a:p>
          <a:p>
            <a:r>
              <a:rPr lang="en-US" dirty="0"/>
              <a:t>LWDA - Local Workforce Development Area</a:t>
            </a:r>
          </a:p>
          <a:p>
            <a:r>
              <a:rPr lang="en-US" dirty="0"/>
              <a:t>USDOL - United States Department of Labor</a:t>
            </a:r>
          </a:p>
          <a:p>
            <a:r>
              <a:rPr lang="en-US" dirty="0"/>
              <a:t>WIOA - Workforce Innovation and Opportunity Act</a:t>
            </a:r>
          </a:p>
        </p:txBody>
      </p:sp>
      <p:pic>
        <p:nvPicPr>
          <p:cNvPr id="6" name="Picture 5" descr="blocks spelling &quot;acronym&quot;">
            <a:extLst>
              <a:ext uri="{FF2B5EF4-FFF2-40B4-BE49-F238E27FC236}">
                <a16:creationId xmlns:a16="http://schemas.microsoft.com/office/drawing/2014/main" id="{934EECF0-C751-4F7E-8442-B936B3CBA5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37" y="1028708"/>
            <a:ext cx="4339199" cy="1761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C5807-2ED0-4EEA-9BDB-533C1186E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</p:spTree>
    <p:extLst>
      <p:ext uri="{BB962C8B-B14F-4D97-AF65-F5344CB8AC3E}">
        <p14:creationId xmlns:p14="http://schemas.microsoft.com/office/powerpoint/2010/main" val="82477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2AF2C2-22E6-4B37-8905-FCB8CE8F7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Elected Official (CEO)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5C9BEA-8FDC-4479-802D-188ED44F50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80641"/>
            <a:ext cx="3932237" cy="2743200"/>
          </a:xfrm>
        </p:spPr>
        <p:txBody>
          <a:bodyPr>
            <a:normAutofit/>
          </a:bodyPr>
          <a:lstStyle/>
          <a:p>
            <a:r>
              <a:rPr lang="en-US" sz="5400" dirty="0"/>
              <a:t>Key Facts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BBC5D-093A-4A6F-9799-34EEBB494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50277"/>
            <a:ext cx="6172200" cy="5404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County Board of Supervisors Chair (or a designee from within the Board of Supervisors) have been designated as the Chief Elected Officials in Iowa. </a:t>
            </a:r>
          </a:p>
          <a:p>
            <a:r>
              <a:rPr lang="en-US" dirty="0"/>
              <a:t>CEOs are grouped together based on Local Workforce Development Area county boundaries.</a:t>
            </a:r>
          </a:p>
          <a:p>
            <a:r>
              <a:rPr lang="en-US" dirty="0"/>
              <a:t>Role: To set the foundation for the LWDB to be strategic by ensuring fiscal integrity and ensuring the local area is represented by committed and suitable LWDB members.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4276-1D7C-4AA5-9E18-B71C8FEA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CEO Statewide Onboarding and Orientation Process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C620EA06-09B2-45E2-9077-12DFCF3C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7395" y="6470500"/>
            <a:ext cx="470670" cy="212900"/>
          </a:xfrm>
        </p:spPr>
        <p:txBody>
          <a:bodyPr/>
          <a:lstStyle/>
          <a:p>
            <a:fld id="{F287C6A1-83D9-4443-9828-ED9E35FC50D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WD - IOWA 2019">
      <a:dk1>
        <a:sysClr val="windowText" lastClr="000000"/>
      </a:dk1>
      <a:lt1>
        <a:sysClr val="window" lastClr="FFFFFF"/>
      </a:lt1>
      <a:dk2>
        <a:srgbClr val="00162E"/>
      </a:dk2>
      <a:lt2>
        <a:srgbClr val="F5F5F5"/>
      </a:lt2>
      <a:accent1>
        <a:srgbClr val="114257"/>
      </a:accent1>
      <a:accent2>
        <a:srgbClr val="0F6A6B"/>
      </a:accent2>
      <a:accent3>
        <a:srgbClr val="49A1A2"/>
      </a:accent3>
      <a:accent4>
        <a:srgbClr val="3E7951"/>
      </a:accent4>
      <a:accent5>
        <a:srgbClr val="5F6866"/>
      </a:accent5>
      <a:accent6>
        <a:srgbClr val="9DB4BC"/>
      </a:accent6>
      <a:hlink>
        <a:srgbClr val="367879"/>
      </a:hlink>
      <a:folHlink>
        <a:srgbClr val="465E6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EC44B77C2F60419748D09605BF5F9D" ma:contentTypeVersion="12" ma:contentTypeDescription="Create a new document." ma:contentTypeScope="" ma:versionID="1951aa0ff088083e8cac4bca9c3a7a25">
  <xsd:schema xmlns:xsd="http://www.w3.org/2001/XMLSchema" xmlns:xs="http://www.w3.org/2001/XMLSchema" xmlns:p="http://schemas.microsoft.com/office/2006/metadata/properties" xmlns:ns2="b9f8e4f9-63ae-441f-b00b-e601199620d9" xmlns:ns3="624333be-c2df-488e-96d3-e81a449f5856" targetNamespace="http://schemas.microsoft.com/office/2006/metadata/properties" ma:root="true" ma:fieldsID="52150b043a9c5105a642885a38e480c7" ns2:_="" ns3:_="">
    <xsd:import namespace="b9f8e4f9-63ae-441f-b00b-e601199620d9"/>
    <xsd:import namespace="624333be-c2df-488e-96d3-e81a449f58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Con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f8e4f9-63ae-441f-b00b-e60119962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Contract" ma:index="19" nillable="true" ma:displayName="Contract" ma:format="Dropdown" ma:internalName="Contract">
      <xsd:simpleType>
        <xsd:union memberTypes="dms:Text">
          <xsd:simpleType>
            <xsd:restriction base="dms:Choice">
              <xsd:enumeration value="Current"/>
              <xsd:enumeration value="Complet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33be-c2df-488e-96d3-e81a449f585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ract xmlns="b9f8e4f9-63ae-441f-b00b-e601199620d9" xsi:nil="true"/>
  </documentManagement>
</p:properties>
</file>

<file path=customXml/item3.xml><?xml version="1.0" encoding="utf-8"?>
<PAW xmlns="http://www.net-centric.com/PAWPP">
  <Shape xmlns="" ID="c5padY04Qo/p5POX4Byj7dtW0ds=" isBookmarkSet="no" Order="_x0032_" artifact="_x0031_" pdftag="_x005B_Artifact_x005D_" formula="no" inline="no" validate="no"/>
  <Shape xmlns="" ID="qcjhpeI6vzsy69Qy/7ut52u98Xc=" pdftag="Figure" isBookmarkSet="no" artifact="_x0031_" validate="no" Order="_x0031_"/>
  <Shape xmlns="" ID="HFPHH1uk7yFYBf8crUpqqjvPz9k=" pdftag="_x005B_Artifact_x005D_" isBookmarkSet="no"/>
  <Shape xmlns="" ID="y9mvF7PO5JAxdT3qUGMQvCf4dn4=" pdftag="" artifact="_x0031_" validate="no" Order="_x0034_"/>
  <Shape xmlns="" ID="HdFT3hQsnUe1p4fN34ZE4sgYj8o=" pdftag="" Order="_x0032_"/>
  <Shape xmlns="" ID="zEN3IO8+AA5Pdljep56AFpNm5pI=" pdftag="" artifact="_x0031_" validate="no" Order="_x0033_"/>
  <Shape xmlns="" ID="aY8u0io9m4wtWKaDtWLXXBxDOeY=" pdftag="" artifact="_x0031_" validate="no" Order="_x0031_"/>
  <Shape xmlns="" ID="yMKN5FQGMuupes5Zx+NGJQSdJc8=" pdftag="" artifact="_x0031_" validate="no" Order="_x0036_"/>
  <Shape xmlns="" ID="oS75AXO+oGr9mmYocY8m9TAIXNI=" pdftag="" Order="_x0034_"/>
  <Shape xmlns="" ID="+EJs2XWHZIMHZPbJGNVMM5dl1EE=" pdftag="" artifact="_x0031_" validate="no" Order="_x0035_"/>
  <Shape xmlns="" ID="+lMuN0D3FHzbWfqvaU1FaeOdDAU=" pdftag="" Order="_x0032_"/>
  <Shape xmlns="" ID="PLJOOUd0s3oN2nyZJ5c1N5IvAYk=" pdftag="" artifact="_x0031_" validate="no" Order="_x0033_"/>
  <Shape xmlns="" ID="TG1dlihJ9f8b4ayKhJiSsGckNaM=" pdftag="" artifact="_x0031_" validate="no" Order="_x0031_"/>
  <Shape xmlns="" ID="1CREDL4O7a1JdMDNDdKAk9VfWFA=" pdftag="" artifact="_x0031_" validate="no" Order="_x0038_"/>
  <Shape xmlns="" ID="LiGHqdyle7ofuBSamHmGAX+PgRw=" pdftag="" Order="_x0037_"/>
  <Shape xmlns="" ID="tAoQ+ge73Kl570o4mJ7s+SaW4ec=" pdftag="" artifact="_x0031_" validate="no" Order="_x0034_"/>
  <Shape xmlns="" ID="sFozpDV4nKYpyzboApmVNlsJlGw=" pdftag="" Order="_x0035_"/>
  <Shape xmlns="" ID="XouBzrGYzLThZhhj+eEvbfUFTPk=" pdftag="" artifact="_x0031_" validate="no" Order="_x0033_"/>
  <Shape xmlns="" ID="9SBoNEorAzc6ED/4AacvUmuwV6E=" pdftag="" Order="_x0035_"/>
  <Shape xmlns="" ID="PK+konKqFDaplHEayYKVmCseEb4=" pdftag="" artifact="_x0031_" validate="no" Order="_x0032_"/>
  <Shape xmlns="" ID="QAtT11nljrDpN05176i1Lzb8rJk=" pdftag="" artifact="_x0031_" validate="no" Order="_x0031_"/>
  <Shape xmlns="" ID="Ye5h5zLNo7Viw/H6ba1lHG1uqP4=" pdftag="" artifact="_x0031_" validate="no" Order="_x0033_"/>
  <Shape xmlns="" ID="o313nXevVqXd/tJOfpQRYDqXWOc=" pdftag="" Order="_x0032_" artifact="_x0031_" validate="no"/>
  <Shape xmlns="" ID="tg3o8EdJRGQm4AaefCNnwlOwzxk=" pdftag="" Order="_x0031_" artifact="_x0031_" validate="no"/>
  <Shape xmlns="" ID="qxaMLqStIJmNWBfiWk3foflqwQk=" pdftag="" Order="_x0034_"/>
  <Shape xmlns="" ID="sGh7MyKQTwa1gcSgHl7YnPeyxSk=" pdftag="" artifact="_x0031_" validate="no" Order="_x0033_"/>
  <Shape xmlns="" ID="cPih7z3D4rVTlikZ0vwf2rhcP6U=" pdftag="" Order="_x0032_" artifact="_x0031_" validate="no"/>
  <Shape xmlns="" ID="T1sDr2A/csA1fC2zZmbl2feJdjw=" pdftag="" Order="_x0031_" artifact="_x0031_" validate="no"/>
  <Shape xmlns="" ID="jDR/gBqutrEJblhGtiDmafAMq2M=" pdftag="" artifact="_x0031_" validate="no" Order="_x0033_"/>
  <Shape xmlns="" ID="ZS+TM7Pod51M/Ccaso9lYzlXd3Y=" pdftag="" Order="_x0032_" artifact="_x0031_" validate="no"/>
  <Shape xmlns="" ID="H8KugLz4HSxot1aCx9Z0TB0vo5I=" pdftag="" Order="_x0031_" artifact="_x0031_" validate="no"/>
  <Shape xmlns="" ID="6wBHMzQ3WkhhtFxo+7JXWfLe6Uw=" pdftag="" artifact="_x0031_" validate="no" Order="_x0033_"/>
  <Shape xmlns="" ID="3df7hnXgKdlYU+/lvtTtLSRyEz4=" pdftag="" Order="_x0032_"/>
  <Shape xmlns="" ID="azgaQxBrNxa4fXy9z0Ph8gIz768=" pdftag="" Order="_x0031_" artifact="_x0031_" validate="no"/>
  <Shape xmlns="" ID="SoAl1DmgmkCZRnxG3rur6RRWeBM=" pdftag="" artifact="_x0031_" validate="no" Order="_x0033_"/>
  <Shape xmlns="" ID="dPPXfWqUt2oz31FJIc7ZIAuj4/o=" pdftag="" Order="_x0032_"/>
  <Shape xmlns="" ID="tO5u+nqiJXKyqt3ONgKC+mtG+Es=" pdftag="" Order="_x0031_"/>
  <Shape xmlns="" ID="tpOQ5HCm7WfJPMqZ3uHgSBIIJoA=" pdftag="" Order="_x0031_" artifact="_x0031_" validate="no"/>
  <Shape xmlns="" ID="nT3M+WHR4l7sULfd/liKjxUiCkU=" pdftag="" Order="_x0032_" artifact="_x0031_" validate="no"/>
  <Shape xmlns="" ID="zZvbWBWt8Sja38LXkGELDa25T9s=" pdftag="" Order="_x0033_" artifact="_x0031_" validate="no"/>
  <Shape xmlns="" ID="YL/jN0k3ABgwZ8BQ9iaA5jOffXo=" pdftag="" Order="_x0035_"/>
  <Shape xmlns="" ID="4IszVhb+cRnWIhtSDEJyFlRQVHo=" pdftag="" artifact="_x0031_" validate="no" Order="_x0034_"/>
  <Shape xmlns="" ID="ZzKjo/2wuApD8fxD+mK/PX2qX2Q=" pdftag="" artifact="_x0031_" validate="no" Order="_x0036_"/>
  <Shape xmlns="" ID="c/Ps2u4YxooKZAVO1g/cpMrfSJE=" pdftag="" Order="_x0035_" artifact="_x0031_" validate="no"/>
  <Shape xmlns="" ID="BysHM3TJV37JOEPoUzO0sIUPUHs=" pdftag="" Order="_x0033_" artifact="_x0031_" validate="no"/>
  <Shape xmlns="" ID="HNc7OLelXXMp83cp6FafO6vdtBA=" pdftag="" Order="_x0034_" artifact="_x0031_" validate="no"/>
  <Shape xmlns="" ID="79LIAsIhlJSDPLjOIa5igyNoo+w=" pdftag="" Order="_x0032_" artifact="_x0031_" validate="no"/>
  <Shape xmlns="" ID="UJ73CuF5ygMPcacJpvU6DVhjlzs=" pdftag="" Order="_x0037_"/>
  <Shape xmlns="" ID="1TIPDqPRLUkEq3wt3vygu51ibY4=" pdftag="" Order="_x0031_" artifact="_x0031_" validate="no"/>
  <Shape xmlns="" ID="u37Vb18A/uMDl+VRHPAUWN2TiPM=" pdftag="" Order="_x0031_" artifact="_x0031_" validate="no"/>
  <Shape xmlns="" ID="/RHavkZB9NOJOW0mWkliksilFNY=" pdftag="" Order="_x0033_"/>
  <Shape xmlns="" ID="6yiZl/D8seR4JjtQuswN4VrlVHs=" pdftag="" artifact="_x0031_" validate="no" Order="_x0032_"/>
  <Shape xmlns="" ID="PBn9IfOI334xksOVXDpR+v54HB4=" pdftag="" Order="_x0032_"/>
  <Shape xmlns="" ID="aK31pvQSNFl7K3WuyijY+4XQm0g=" pdftag="" artifact="_x0031_" validate="no" Order="_x0031_"/>
  <Shape xmlns="" ID="au6cUImcKKHWsrT0bp6qeLievw0=" pdftag="" Order="_x0031_" artifact="_x0031_" validate="no"/>
  <Shape xmlns="" ID="vCLcXLeWU6HX2oee4drhPdGSz/M=" pdftag="" Order="_x0032_" artifact="_x0031_" validate="no"/>
  <Shape xmlns="" ID="J95r5wsXyocevwRIMODW1fFBsCY=" pdftag="" Order="_x0033_" artifact="_x0031_" validate="no"/>
  <Shape xmlns="" ID="iVt6vG/zTa4RVf+fbrKhPRD6V8E=" pdftag="" Order="_x0035_"/>
  <Shape xmlns="" ID="oQWvOS7yrVT94ctSzSXDK5l7+QE=" pdftag="" artifact="_x0031_" validate="no" Order="_x0034_"/>
  <Shape xmlns="" ID="0/NotbUDEhttOsZm1LcMj03mvLg=" pdftag="" Order="_x0031_" artifact="_x0031_" validate="no"/>
  <Shape xmlns="" ID="XPuvmSSZEaWVzOdsGq/19K2yhLs=" pdftag="" Order="_x0032_" artifact="_x0031_" validate="no"/>
  <Shape xmlns="" ID="p6bN+jTFZexCgbZPN8HnmfW6734=" pdftag="" Order="_x0033_" artifact="_x0031_" validate="no"/>
  <Shape xmlns="" ID="emeG9yQZXnndX0nel3shj9FGA1o=" pdftag="" Order="_x0035_"/>
  <Shape xmlns="" ID="Awk+GUQaSvA0sulBLSO76JMDxDg=" pdftag="" artifact="_x0031_" validate="no" Order="_x0034_"/>
  <Shape xmlns="" ID="XYSd1aou7LBQCbePh1K20y+osJU=" pdftag="" artifact="_x0031_" validate="no" Order="_x0032_"/>
  <Shape xmlns="" ID="uryj5W/r03sVh7zyDwweF5VtZAI=" pdftag="" Order="_x0031_"/>
  <Shape xmlns="" ID="g7cfATa1q/zW7voHH7PzDCOVJ2k=" pdftag="" Order="_x0033_"/>
  <Shape xmlns="" ID="eyErg3MzPAlfjNd++YNeDt3824g=" pdftag="" Order="_x0033_"/>
  <Shape xmlns="" ID="s04rRhfmWQaTg7+fGhFkrYEIdbY=" pdftag="" Order="_x0032_"/>
  <Shape xmlns="" ID="8Z9IhT4lCXJrabNe03wA+c+ARIw=" pdftag="" Order="_x0031_"/>
  <Shape xmlns="" ID="Lxl6bgdfNKIukFwq+i1W+1R7eS8=" pdftag="" Order="_x0034_"/>
  <Shape xmlns="" ID="IvmbdP4mkwH25ixlqkXACBA2bOA=" pdftag="" Order="_x0031_"/>
  <Shape xmlns="" ID="QNLYDXVx1L+gkqZ9BbK9ROk8nUU=" pdftag="" Order="_x0032_"/>
  <SubText xmlns="" ID="c5padY04Qo/p5POX4Byj7dtW0ds=" ActualText=""/>
  <Shape xmlns="" ID="h0tAZmY5m2wkW4oPW3VD7YxUWL8=" isBookmarkSet="no" Order="_x0031_" formula="no" inline="no" artifact="_x0031_" pdftag="_x005B_Artifact_x005D_" validate="no"/>
  <Shape xmlns="" ID="DbZaIXBtACpfHf/igmY3HcNd4tY=" pdftag="Figure" isBookmarkSet="no" artifact="_x0031_" validate="no" Order="_x0031_"/>
  <Shape xmlns="" ID="xCLYYxbRayu1sK87DHwK4LKuxro=" pdftag="" artifact="_x0031_" validate="no" Order="_x0031_"/>
  <Shape xmlns="" ID="QZfVvshyfi1HRhZBkffzTr9uJpo=" pdftag="" artifact="_x0031_" validate="no" Order="_x0033_"/>
  <Shape xmlns="" ID="qGgSnq8NMYBHwtIZTzvqWD6hTwk=" pdftag="" artifact="_x0031_" validate="no" Order="_x0031_"/>
  <Shape xmlns="" ID="hI8VhNUH/pezRQM3nThdbemCo08=" pdftag="" artifact="_x0031_" validate="no" Order="_x0033_"/>
  <Shape xmlns="" ID="yonhJJoqBmjqRbFBKxAQJxqgqK4=" pdftag="" artifact="_x0031_" validate="no" Order="_x0035_"/>
  <Shape xmlns="" ID="QGSxxdfmppr6xeGAroT6Fl9q4xY=" pdftag="" artifact="_x0031_" validate="no" Order="_x0031_"/>
  <Shape xmlns="" ID="EnLnWHgX5zHhPjEZYJzwtFQzluI=" pdftag="" artifact="_x0031_" validate="no" Order="_x0032_"/>
  <Shape xmlns="" ID="ceUTwHUfVh1ENOUkMZlJxujWFqs=" pdftag="" artifact="_x0031_" validate="no" Order="_x0033_"/>
  <Shape xmlns="" ID="exiP+PKuB86I2bBys1PPB3hoL2s=" pdftag="" artifact="_x0031_" validate="no" Order="_x0034_"/>
  <Shape xmlns="" ID="Ep+hdHvFFehw+79RF4QjCwFhoGw=" pdftag="" artifact="_x0031_" validate="no" Order="_x0031_"/>
  <Shape xmlns="" ID="8utQfbxTnTy2X3NRz4lv3GgWquQ=" pdftag="" artifact="_x0031_" validate="no" Order="_x0032_"/>
  <Shape xmlns="" ID="dtwhnybpMO+wPNifyZsgTfB+EwU=" pdftag="" artifact="_x0031_" validate="no" Order="_x0031_"/>
  <Shape xmlns="" ID="MPNOOxaOgcWxW2uFYdtV4mCvMYs=" pdftag="" artifact="_x0031_" validate="no" Order="_x0032_"/>
  <Shape xmlns="" ID="dkgFS1qQew6LzXLUuFyDSfipifQ=" pdftag="" artifact="_x0031_" validate="no" Order="_x0031_"/>
  <Shape xmlns="" ID="3/LCxQ4mwCRIyqVJRxbPTyRvhJI=" pdftag="" artifact="_x0031_" validate="no" Order="_x0032_"/>
  <Shape xmlns="" ID="yEjLnQDPqLyomcUH5uIQdA3EHnM=" pdftag="" artifact="_x0031_" validate="no" Order="_x0031_"/>
  <Shape xmlns="" ID="vsuDd+3hTP0TPx6H1TxpdmRjgZ4=" pdftag="" artifact="_x0031_" validate="no" Order="_x0031_"/>
  <Shape xmlns="" ID="L4o359N6tt1v7GnrSDyNmxVM8P8=" pdftag="" artifact="_x0031_" validate="no" Order="_x0032_"/>
  <Shape xmlns="" ID="SMUauTwePoto4zUBZXRq7220+Tw=" pdftag="" artifact="_x0031_" validate="no" Order="_x0033_"/>
  <Shape xmlns="" ID="7VUFpVeAi1s6pC7qVEejsSt2/Cs=" pdftag="" artifact="_x0031_" validate="no" Order="_x0031_"/>
  <Shape xmlns="" ID="465Y/I0dJQAh53MRX1r67R5mgbc=" pdftag="" artifact="_x0031_" validate="no" Order="_x0032_"/>
  <Shape xmlns="" ID="iKLnCWpgWKI/CvIzCfRyFpUkDi8=" pdftag="" artifact="_x0031_" validate="no" Order="_x0034_"/>
  <Shape xmlns="" ID="Cvv1VT7FHlg3pEn2S9mI3x4bC3g=" pdftag="" artifact="_x0031_" validate="no" Order="_x0033_"/>
  <Shape xmlns="" ID="U0aElbRjorJ+DDCI05FAOSO+ncI=" pdftag="" artifact="_x0031_" validate="no" Order="_x0035_"/>
  <Shape xmlns="" ID="srsYumJLTpvzB9MpV4MIcvxht8M=" pdftag="" artifact="_x0031_" validate="no" Order="_x0031_"/>
  <Shape xmlns="" ID="8jzmbKW8Va5oxpGD9dPhU1qq3Y8=" pdftag="" artifact="_x0031_" validate="no" Order="_x0031_"/>
  <Shape xmlns="" ID="De4dZ5UDiTVKVM0qyoBdnsTBqtA=" pdftag="" artifact="_x0031_" validate="no" Order="_x0032_"/>
  <Shape xmlns="" ID="T2BSFmsELzcVpCEcdlsPRxrOrzY=" pdftag="" artifact="_x0031_" validate="no" Order="_x0033_"/>
  <Shape xmlns="" ID="EWDstv6+bEGT+A0gu8DkiYE19dE=" pdftag="" artifact="_x0031_" validate="no" Order="_x0031_"/>
  <Shape xmlns="" ID="7NEabCNiu5QwNcxKLM15Vh/rQBc=" pdftag="" artifact="_x0031_" validate="no" Order="_x0032_"/>
  <Shape xmlns="" ID="AJeRa/vxRWMIAhV2IWKpR8RnYcE=" pdftag="" artifact="_x0031_" validate="no" Order="_x0033_"/>
  <SubText xmlns="" ID="h0tAZmY5m2wkW4oPW3VD7YxUWL8=" ActualText=""/>
  <Shape xmlns="" ID="x/Ma+/X3CdFwlgzI8uc+IA2a5mE=" pdftag="" artifact="_x0031_" validate="no" formula="no" inline="no" Order="_x0031_"/>
  <Shape xmlns="" ID="+fY+FsICFzQJtCqj5XpxkFTCntk=" pdftag="" artifact="_x0031_" validate="no" Order="_x0032_"/>
  <Shape xmlns="" ID="c9R9QJCWQ/nQBKe2PdecNXLPUAY=" pdftag="" Order="_x0033_"/>
  <Shape xmlns="" ID="i5ws9SSIwXmqzSYwwZMOnzeVlow=" pdftag="" artifact="_x0031_" validate="no" Order="_x0034_"/>
  <Shape xmlns="" ID="hkzXP551kX94e+zK9CBN/lddVF4=" pdftag="" artifact="_x0031_" validate="no" Order="_x0036_"/>
  <Shape xmlns="" ID="uwHNv/hK676BKnblOCN1/3Pr1lM=" pdftag="" Order="_x0037_"/>
</PAW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C8F862-63AD-4BA3-8A4D-52DDFD2CB8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f8e4f9-63ae-441f-b00b-e601199620d9"/>
    <ds:schemaRef ds:uri="624333be-c2df-488e-96d3-e81a449f58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0B9C8B-864C-4ADB-A34E-73C58142ED8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24333be-c2df-488e-96d3-e81a449f5856"/>
    <ds:schemaRef ds:uri="http://purl.org/dc/elements/1.1/"/>
    <ds:schemaRef ds:uri="http://schemas.microsoft.com/office/2006/metadata/properties"/>
    <ds:schemaRef ds:uri="b9f8e4f9-63ae-441f-b00b-e601199620d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9DE9E3C-D54D-447D-BADB-EC31FEAA8F63}">
  <ds:schemaRefs>
    <ds:schemaRef ds:uri="http://www.net-centric.com/PAWPP"/>
    <ds:schemaRef ds:uri=""/>
  </ds:schemaRefs>
</ds:datastoreItem>
</file>

<file path=customXml/itemProps4.xml><?xml version="1.0" encoding="utf-8"?>
<ds:datastoreItem xmlns:ds="http://schemas.openxmlformats.org/officeDocument/2006/customXml" ds:itemID="{16B9F3DC-AA66-4690-8684-2CA3181D9D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3290</TotalTime>
  <Words>2265</Words>
  <Application>Microsoft Office PowerPoint</Application>
  <PresentationFormat>Widescreen</PresentationFormat>
  <Paragraphs>388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Wingdings</vt:lpstr>
      <vt:lpstr>Calibri</vt:lpstr>
      <vt:lpstr>Times New Roman</vt:lpstr>
      <vt:lpstr>Wingdings 3</vt:lpstr>
      <vt:lpstr>Office Theme</vt:lpstr>
      <vt:lpstr>New Chief Elected Officials Statewide Onboarding and Orientation</vt:lpstr>
      <vt:lpstr>Welcome &amp; Introductions</vt:lpstr>
      <vt:lpstr>Today’s Presenter</vt:lpstr>
      <vt:lpstr>Objectives of Today’s Onboarding and Orientation</vt:lpstr>
      <vt:lpstr>Agenda</vt:lpstr>
      <vt:lpstr>New Chief Elected Officials Statewide Orientation</vt:lpstr>
      <vt:lpstr>Any Questions?</vt:lpstr>
      <vt:lpstr>Commonly Used Acronyms</vt:lpstr>
      <vt:lpstr>Chief Elected Official (CEO) </vt:lpstr>
      <vt:lpstr>Iowa’s Local Workforce Development Areas </vt:lpstr>
      <vt:lpstr>What is WIOA?</vt:lpstr>
      <vt:lpstr>Workforce Innovation and Opportunity Act (WIOA)</vt:lpstr>
      <vt:lpstr>WIOA Titles</vt:lpstr>
      <vt:lpstr>WIOA: Five principles</vt:lpstr>
      <vt:lpstr>WIOA “Hallmarks of Excellence”</vt:lpstr>
      <vt:lpstr>IowaWORKS</vt:lpstr>
      <vt:lpstr>The Iowa Works System</vt:lpstr>
      <vt:lpstr>Governance and Oversight Framework</vt:lpstr>
      <vt:lpstr>US Department of Labor</vt:lpstr>
      <vt:lpstr>Governor</vt:lpstr>
      <vt:lpstr>State Workforce Development Board</vt:lpstr>
      <vt:lpstr>State Workforce Agency </vt:lpstr>
      <vt:lpstr>Chief Elected Officials/ Chief Lead Elected Official</vt:lpstr>
      <vt:lpstr>Local Workforce Development Board</vt:lpstr>
      <vt:lpstr>Any Questions? (2)</vt:lpstr>
      <vt:lpstr>Key Tasks of Chief Elected Officials</vt:lpstr>
      <vt:lpstr>Categories of Tasks </vt:lpstr>
      <vt:lpstr>Key CEO Tasks- not an exhaustive list </vt:lpstr>
      <vt:lpstr>1. Select a Chief Lead Elected Official </vt:lpstr>
      <vt:lpstr>2. Appoint Local Workforce Development Board</vt:lpstr>
      <vt:lpstr>3. Appoint a Fiscal Agent</vt:lpstr>
      <vt:lpstr>4. Approve Selection of One Stop Operator</vt:lpstr>
      <vt:lpstr>5. Approve Local Workforce Development Board Budget</vt:lpstr>
      <vt:lpstr>Financial Liability</vt:lpstr>
      <vt:lpstr>6. Enter into CEO Shared Liability Agreement </vt:lpstr>
      <vt:lpstr>7. Provide Oversight to the One Stop System and WIOA Title I programs</vt:lpstr>
      <vt:lpstr>Any Questions? (3)</vt:lpstr>
      <vt:lpstr>CEO Tools and Resources</vt:lpstr>
      <vt:lpstr>List of Resources to be covered</vt:lpstr>
      <vt:lpstr>CEO Orientation and Training Guide</vt:lpstr>
      <vt:lpstr>Iowa’s State Workforce Development Board</vt:lpstr>
      <vt:lpstr>State Plan</vt:lpstr>
      <vt:lpstr>Iowa Workforce Development</vt:lpstr>
      <vt:lpstr>IWD Contract with Fiscal Agent: An Overview</vt:lpstr>
      <vt:lpstr>Next Steps in Onboarding</vt:lpstr>
      <vt:lpstr>Any Questions? (4)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Chief Elected Officials Statewide Onboarding and Orientation Process</dc:title>
  <dc:creator>auto@mahernet.com</dc:creator>
  <cp:keywords>new, CEO, statewide, onboarding, orientation, process</cp:keywords>
  <cp:lastModifiedBy>McNertney, Michelle</cp:lastModifiedBy>
  <cp:revision>95</cp:revision>
  <dcterms:created xsi:type="dcterms:W3CDTF">2019-06-27T13:48:43Z</dcterms:created>
  <dcterms:modified xsi:type="dcterms:W3CDTF">2021-03-08T22:59:46Z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0x010100E9EC44B77C2F60419748D09605BF5F9D</vt:lpwstr>
  </property>
</Properties>
</file>