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0"/>
  </p:notesMasterIdLst>
  <p:sldIdLst>
    <p:sldId id="259" r:id="rId6"/>
    <p:sldId id="300" r:id="rId7"/>
    <p:sldId id="287" r:id="rId8"/>
    <p:sldId id="271" r:id="rId9"/>
    <p:sldId id="284" r:id="rId10"/>
    <p:sldId id="289" r:id="rId11"/>
    <p:sldId id="303" r:id="rId12"/>
    <p:sldId id="315" r:id="rId13"/>
    <p:sldId id="304" r:id="rId14"/>
    <p:sldId id="314" r:id="rId15"/>
    <p:sldId id="286" r:id="rId16"/>
    <p:sldId id="275" r:id="rId17"/>
    <p:sldId id="291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5CCD75-1ED0-4FDD-A542-6FA97BE9E514}">
          <p14:sldIdLst>
            <p14:sldId id="259"/>
            <p14:sldId id="300"/>
            <p14:sldId id="287"/>
            <p14:sldId id="271"/>
            <p14:sldId id="284"/>
            <p14:sldId id="289"/>
            <p14:sldId id="303"/>
            <p14:sldId id="315"/>
            <p14:sldId id="304"/>
            <p14:sldId id="314"/>
            <p14:sldId id="286"/>
          </p14:sldIdLst>
        </p14:section>
        <p14:section name="Untitled Section" id="{6C95E82E-016F-4D07-A4CB-918B8EBCBB14}">
          <p14:sldIdLst>
            <p14:sldId id="275"/>
            <p14:sldId id="29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26E3A-C5BD-4EE4-AE84-5A17F89E60B6}" v="13" dt="2020-03-31T19:21:5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12,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Agreements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 Liability Agreement (28E)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Determines how liability will be shared among the CEOs in the LWDA</a:t>
            </a:r>
          </a:p>
          <a:p>
            <a:r>
              <a:rPr lang="en-US" dirty="0" smtClean="0"/>
              <a:t>Only CEOs are a party to the agreement</a:t>
            </a:r>
          </a:p>
          <a:p>
            <a:r>
              <a:rPr lang="en-US" dirty="0" smtClean="0"/>
              <a:t>Identifies CLEO</a:t>
            </a:r>
          </a:p>
          <a:p>
            <a:r>
              <a:rPr lang="en-US" dirty="0" smtClean="0"/>
              <a:t>Outlines processes for decisions will be made amongst CEOs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Fiscal Agent Agreement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Details out the role and responsibilities of the Fiscal Agent</a:t>
            </a:r>
          </a:p>
          <a:p>
            <a:r>
              <a:rPr lang="en-US" dirty="0" smtClean="0"/>
              <a:t>The CLEO, LWDB Chair, and the Fiscal Agent are all parties to the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8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C1639-BE34-4C44-BF4A-7CF35D6E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A64A9-8D29-4535-889F-4ADBCD30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Questions &amp; Answers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E993F-C1B7-476F-9DDF-5D990CA27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 smtClean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June 26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PY19 3</a:t>
            </a:r>
            <a:r>
              <a:rPr lang="en-US" baseline="30000" dirty="0" smtClean="0"/>
              <a:t>rd</a:t>
            </a:r>
            <a:r>
              <a:rPr lang="en-US" dirty="0" smtClean="0"/>
              <a:t> Quarter Performance Data</a:t>
            </a:r>
            <a:endParaRPr lang="en-US" dirty="0"/>
          </a:p>
          <a:p>
            <a:r>
              <a:rPr lang="en-US" dirty="0"/>
              <a:t>Review </a:t>
            </a:r>
            <a:r>
              <a:rPr lang="en-US" dirty="0" smtClean="0"/>
              <a:t>Fiscal Agent Training</a:t>
            </a:r>
            <a:endParaRPr lang="en-US" dirty="0"/>
          </a:p>
          <a:p>
            <a:r>
              <a:rPr lang="en-US" dirty="0"/>
              <a:t>Answer questions regarding CEO Transformation key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E4BFF2-20FC-4C22-A47F-2047B4E40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26864"/>
              </p:ext>
            </p:extLst>
          </p:nvPr>
        </p:nvGraphicFramePr>
        <p:xfrm>
          <a:off x="1035812" y="1227067"/>
          <a:ext cx="8815324" cy="429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566">
                  <a:extLst>
                    <a:ext uri="{9D8B030D-6E8A-4147-A177-3AD203B41FA5}">
                      <a16:colId xmlns:a16="http://schemas.microsoft.com/office/drawing/2014/main" val="3867845719"/>
                    </a:ext>
                  </a:extLst>
                </a:gridCol>
                <a:gridCol w="1985302">
                  <a:extLst>
                    <a:ext uri="{9D8B030D-6E8A-4147-A177-3AD203B41FA5}">
                      <a16:colId xmlns:a16="http://schemas.microsoft.com/office/drawing/2014/main" val="481669346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2774663013"/>
                    </a:ext>
                  </a:extLst>
                </a:gridCol>
              </a:tblGrid>
              <a:tr h="9121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</a:t>
                      </a:r>
                    </a:p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</a:p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154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/>
                        <a:t>Develop CEO Shared Liability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38508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Select a Chief Lead Elected Official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82107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Appoint the Local Workforce Development Board (LWDB)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895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Select a Fiscal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30084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Develop Local Workforce Development Board 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6038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Develop and approve LWDB budget*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19920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Select One Stop Operator and direct service provider after competitive procurement process*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12/31/2020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12/31/2020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95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PY19 3</a:t>
            </a:r>
            <a:r>
              <a:rPr lang="en-US" baseline="30000" dirty="0" smtClean="0"/>
              <a:t>rd</a:t>
            </a:r>
            <a:r>
              <a:rPr lang="en-US" dirty="0" smtClean="0"/>
              <a:t> Quarter Performance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2786-9818-4CB7-ADE3-FC78DD1F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Deadlines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2BD4-00E9-444E-9E13-203B11D7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Year runs July 1 – June 30</a:t>
            </a:r>
            <a:endParaRPr lang="en-US" dirty="0" smtClean="0"/>
          </a:p>
          <a:p>
            <a:r>
              <a:rPr lang="en-US" dirty="0" smtClean="0"/>
              <a:t>Quarterly and Annual Performance Reporting Deadlines:</a:t>
            </a:r>
          </a:p>
          <a:p>
            <a:pPr lvl="1"/>
            <a:r>
              <a:rPr lang="en-US" dirty="0" smtClean="0"/>
              <a:t>Quarter 1 (July – Sept.): November 14th</a:t>
            </a:r>
          </a:p>
          <a:p>
            <a:pPr lvl="1"/>
            <a:r>
              <a:rPr lang="en-US" dirty="0" smtClean="0"/>
              <a:t>Quarter 2 (Oct. – Dec.):  February 14th</a:t>
            </a:r>
          </a:p>
          <a:p>
            <a:pPr lvl="1"/>
            <a:r>
              <a:rPr lang="en-US" dirty="0" smtClean="0"/>
              <a:t>Quarter 3 (Jan. – Mar.):  May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Quarter 4 (Apr. – June):  August 14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Annual Report for Program year July – June:  October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Also an Annual Report Narrative (written report) Due December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BC869-7D10-49B6-ACA0-618E02BA7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Common Performance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WIOA Core Programs (Title I, II, III, and IV) use the same common measures</a:t>
            </a:r>
          </a:p>
          <a:p>
            <a:r>
              <a:rPr lang="en-US" dirty="0" smtClean="0"/>
              <a:t>Performance Levels are Negotiated with DOL every 2 years </a:t>
            </a:r>
          </a:p>
          <a:p>
            <a:pPr lvl="1"/>
            <a:r>
              <a:rPr lang="en-US" dirty="0" smtClean="0"/>
              <a:t>IWD will negotiate local performance levels with each region later this year</a:t>
            </a:r>
          </a:p>
          <a:p>
            <a:r>
              <a:rPr lang="en-US" dirty="0" smtClean="0"/>
              <a:t>Performance measures are Exit Based</a:t>
            </a:r>
          </a:p>
          <a:p>
            <a:r>
              <a:rPr lang="en-US" dirty="0" smtClean="0"/>
              <a:t>Common Measures Are:</a:t>
            </a:r>
          </a:p>
          <a:p>
            <a:pPr lvl="1"/>
            <a:r>
              <a:rPr lang="en-US" dirty="0" smtClean="0"/>
              <a:t>Employment 2</a:t>
            </a:r>
            <a:r>
              <a:rPr lang="en-US" baseline="30000" dirty="0" smtClean="0"/>
              <a:t>nd</a:t>
            </a:r>
            <a:r>
              <a:rPr lang="en-US" dirty="0" smtClean="0"/>
              <a:t> Q After Exit</a:t>
            </a:r>
          </a:p>
          <a:p>
            <a:pPr lvl="1"/>
            <a:r>
              <a:rPr lang="en-US" dirty="0" smtClean="0"/>
              <a:t>Employment 4</a:t>
            </a:r>
            <a:r>
              <a:rPr lang="en-US" baseline="30000" dirty="0" smtClean="0"/>
              <a:t>th</a:t>
            </a:r>
            <a:r>
              <a:rPr lang="en-US" dirty="0" smtClean="0"/>
              <a:t> Q After Exit</a:t>
            </a:r>
          </a:p>
          <a:p>
            <a:pPr lvl="1"/>
            <a:r>
              <a:rPr lang="en-US" dirty="0" smtClean="0"/>
              <a:t>Median Earnings 2</a:t>
            </a:r>
            <a:r>
              <a:rPr lang="en-US" baseline="30000" dirty="0" smtClean="0"/>
              <a:t>nd</a:t>
            </a:r>
            <a:r>
              <a:rPr lang="en-US" dirty="0" smtClean="0"/>
              <a:t> Q After Exit</a:t>
            </a:r>
          </a:p>
          <a:p>
            <a:pPr lvl="1"/>
            <a:r>
              <a:rPr lang="en-US" dirty="0" smtClean="0"/>
              <a:t>Credential Attainment</a:t>
            </a:r>
          </a:p>
          <a:p>
            <a:pPr lvl="1"/>
            <a:r>
              <a:rPr lang="en-US" dirty="0" smtClean="0"/>
              <a:t>Measurable Skills Gain</a:t>
            </a:r>
          </a:p>
          <a:p>
            <a:pPr lvl="1"/>
            <a:r>
              <a:rPr lang="en-US" dirty="0" smtClean="0"/>
              <a:t>Effectiveness in Serving Employers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8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97B10-AEF4-4D25-AF42-7A3E2A5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4F8CC-BA5F-4D6A-91E7-EEFB556D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Agent Agreement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640A3-680C-406A-B9B8-1AA847E71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3.xml><?xml version="1.0" encoding="utf-8"?>
<ds:datastoreItem xmlns:ds="http://schemas.openxmlformats.org/officeDocument/2006/customXml" ds:itemID="{210B9C8B-864C-4ADB-A34E-73C58142ED8A}">
  <ds:schemaRefs>
    <ds:schemaRef ds:uri="624333be-c2df-488e-96d3-e81a449f585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9f8e4f9-63ae-441f-b00b-e601199620d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423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Wingdings 3</vt:lpstr>
      <vt:lpstr>Arial</vt:lpstr>
      <vt:lpstr>Wingdings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PY19 3rd Quarter Performance</vt:lpstr>
      <vt:lpstr>Reporting Deadlines</vt:lpstr>
      <vt:lpstr>WIOA Common Performance Measures</vt:lpstr>
      <vt:lpstr>Fiscal Agent Agreement</vt:lpstr>
      <vt:lpstr>Differences in Agreements</vt:lpstr>
      <vt:lpstr>CEO Questions &amp; Answers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97</cp:revision>
  <dcterms:created xsi:type="dcterms:W3CDTF">2019-06-27T13:48:43Z</dcterms:created>
  <dcterms:modified xsi:type="dcterms:W3CDTF">2020-06-12T16:47:09Z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