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34"/>
  </p:notesMasterIdLst>
  <p:sldIdLst>
    <p:sldId id="259" r:id="rId6"/>
    <p:sldId id="300" r:id="rId7"/>
    <p:sldId id="287" r:id="rId8"/>
    <p:sldId id="271" r:id="rId9"/>
    <p:sldId id="284" r:id="rId10"/>
    <p:sldId id="319" r:id="rId11"/>
    <p:sldId id="315" r:id="rId12"/>
    <p:sldId id="317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  <p:sldId id="334" r:id="rId27"/>
    <p:sldId id="335" r:id="rId28"/>
    <p:sldId id="332" r:id="rId29"/>
    <p:sldId id="314" r:id="rId30"/>
    <p:sldId id="275" r:id="rId31"/>
    <p:sldId id="291" r:id="rId32"/>
    <p:sldId id="274" r:id="rId33"/>
  </p:sldIdLst>
  <p:sldSz cx="12192000" cy="6858000"/>
  <p:notesSz cx="6858000" cy="9144000"/>
  <p:embeddedFontLst>
    <p:embeddedFont>
      <p:font typeface="Wingdings 3" panose="05040102010807070707" pitchFamily="18" charset="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</a:t>
            </a:r>
            <a:r>
              <a:rPr lang="en-US" dirty="0" smtClean="0"/>
              <a:t>18,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F26A-CDF8-4DF4-A1DF-24EE10FF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I- Background and General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D4A1-0826-4747-B489-2774082D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specific LWDB (local workforce development board) and LWDA (local workforce development) must be noted.</a:t>
            </a:r>
          </a:p>
          <a:p>
            <a:r>
              <a:rPr lang="en-US" dirty="0"/>
              <a:t>Start and stop dates of the work to be done.</a:t>
            </a:r>
          </a:p>
          <a:p>
            <a:r>
              <a:rPr lang="en-US" dirty="0"/>
              <a:t>Identify who is the contact person for the RFP</a:t>
            </a:r>
          </a:p>
          <a:p>
            <a:pPr lvl="1"/>
            <a:r>
              <a:rPr lang="en-US" dirty="0"/>
              <a:t>This will generally be the Executive Director of the LWDB. If a LWDB does not have a staff person, one person will need to be agreed upon.</a:t>
            </a:r>
          </a:p>
          <a:p>
            <a:r>
              <a:rPr lang="en-US" dirty="0" smtClean="0"/>
              <a:t>IWD can </a:t>
            </a:r>
            <a:r>
              <a:rPr lang="en-US" dirty="0"/>
              <a:t>provide </a:t>
            </a:r>
            <a:r>
              <a:rPr lang="en-US" dirty="0" smtClean="0"/>
              <a:t>the </a:t>
            </a:r>
            <a:r>
              <a:rPr lang="en-US" dirty="0"/>
              <a:t>estimated amount </a:t>
            </a:r>
            <a:r>
              <a:rPr lang="en-US" dirty="0" smtClean="0"/>
              <a:t>funding </a:t>
            </a:r>
            <a:r>
              <a:rPr lang="en-US" dirty="0"/>
              <a:t>for the upcoming year. The amount available to a contractor for services must be noted in the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D6EA0-A1DF-4B40-96BC-7F553C023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A685-31E1-4238-9440-D2A80C92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II- Procurement Process &amp;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6933-AC7A-4643-B77A-F426C15C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where you outline what is expected of bidders during the procurement process.</a:t>
            </a:r>
          </a:p>
          <a:p>
            <a:pPr lvl="1"/>
            <a:r>
              <a:rPr lang="en-US" dirty="0"/>
              <a:t>Things presented here are optional; however, it is a good idea to think through all of these issues</a:t>
            </a:r>
          </a:p>
          <a:p>
            <a:r>
              <a:rPr lang="en-US" dirty="0"/>
              <a:t> Bidders’ Conference- a common way to answer questions during a bid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3277F-F7B7-4C81-935F-DF2D249F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0A0F-6EF3-43F3-8EC7-40B4182C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III- Statement of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1003-7EDC-4FB7-8DB6-A40F6154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099" y="1104900"/>
            <a:ext cx="11511973" cy="5072063"/>
          </a:xfrm>
        </p:spPr>
        <p:txBody>
          <a:bodyPr>
            <a:normAutofit/>
          </a:bodyPr>
          <a:lstStyle/>
          <a:p>
            <a:r>
              <a:rPr lang="en-US" dirty="0"/>
              <a:t>This section outlines the bidders’ approach to providing </a:t>
            </a:r>
            <a:r>
              <a:rPr lang="en-US" dirty="0" smtClean="0"/>
              <a:t>adult, dislocated worker, and yout</a:t>
            </a:r>
            <a:r>
              <a:rPr lang="en-US" dirty="0"/>
              <a:t>h</a:t>
            </a:r>
            <a:r>
              <a:rPr lang="en-US" dirty="0" smtClean="0"/>
              <a:t> </a:t>
            </a:r>
            <a:r>
              <a:rPr lang="en-US" dirty="0"/>
              <a:t>services</a:t>
            </a:r>
          </a:p>
          <a:p>
            <a:pPr lvl="1"/>
            <a:r>
              <a:rPr lang="en-US" dirty="0"/>
              <a:t>Identify location of Iowa</a:t>
            </a:r>
            <a:r>
              <a:rPr lang="en-US" i="1" dirty="0"/>
              <a:t>WORKS</a:t>
            </a:r>
            <a:r>
              <a:rPr lang="en-US" dirty="0"/>
              <a:t> offices where services will be delivered</a:t>
            </a:r>
          </a:p>
          <a:p>
            <a:pPr lvl="1"/>
            <a:r>
              <a:rPr lang="en-US" dirty="0"/>
              <a:t>Covers topics such as </a:t>
            </a:r>
          </a:p>
          <a:p>
            <a:pPr lvl="2"/>
            <a:r>
              <a:rPr lang="en-US" dirty="0"/>
              <a:t>Integrated services- how they’ll work within the already established system</a:t>
            </a:r>
          </a:p>
          <a:p>
            <a:pPr lvl="2"/>
            <a:r>
              <a:rPr lang="en-US" dirty="0"/>
              <a:t>Outreach and Branding </a:t>
            </a:r>
          </a:p>
          <a:p>
            <a:pPr lvl="2"/>
            <a:r>
              <a:rPr lang="en-US" dirty="0"/>
              <a:t>Enrollment</a:t>
            </a:r>
          </a:p>
          <a:p>
            <a:pPr lvl="2"/>
            <a:r>
              <a:rPr lang="en-US" dirty="0" smtClean="0"/>
              <a:t>Adult/DW/Youth Program Design</a:t>
            </a:r>
            <a:endParaRPr lang="en-US" dirty="0"/>
          </a:p>
          <a:p>
            <a:pPr lvl="2"/>
            <a:r>
              <a:rPr lang="en-US" dirty="0" smtClean="0"/>
              <a:t>Career Pathways</a:t>
            </a:r>
            <a:endParaRPr lang="en-US" dirty="0"/>
          </a:p>
          <a:p>
            <a:pPr lvl="2"/>
            <a:r>
              <a:rPr lang="en-US" dirty="0" smtClean="0"/>
              <a:t>Performance Indicators and Goals/Poor Performance</a:t>
            </a:r>
          </a:p>
          <a:p>
            <a:pPr lvl="2"/>
            <a:r>
              <a:rPr lang="en-US" dirty="0" smtClean="0"/>
              <a:t>Staff Training and Development</a:t>
            </a:r>
          </a:p>
          <a:p>
            <a:pPr lvl="2"/>
            <a:r>
              <a:rPr lang="en-US" dirty="0" smtClean="0"/>
              <a:t>Data Management and Reporting</a:t>
            </a:r>
          </a:p>
          <a:p>
            <a:pPr lvl="2"/>
            <a:r>
              <a:rPr lang="en-US" dirty="0" smtClean="0"/>
              <a:t>Contract Oversight and Evaluation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9E60D-65FD-4A0C-A0F0-CDCD0277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318F-7920-4543-B408-3D2FBB47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F28B-AFC9-4F4E-A191-3ACDA253E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CEOs and the LWDB will decide if the service provider can have a subcontractor</a:t>
            </a:r>
          </a:p>
          <a:p>
            <a:pPr lvl="1"/>
            <a:r>
              <a:rPr lang="en-US" dirty="0"/>
              <a:t>Things to consider</a:t>
            </a:r>
          </a:p>
          <a:p>
            <a:pPr lvl="2"/>
            <a:r>
              <a:rPr lang="en-US" dirty="0"/>
              <a:t>An entity providing a bid to be a service provider should identify subcontractors within their proposal for services.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8E487-F9AE-483D-9946-A8A230468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682-AB6A-4C67-8D5F-8B83F645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IV- Proposal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A0BA-3D0B-4B7A-990A-DFC7890B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 requirements- narrative and budget </a:t>
            </a:r>
          </a:p>
          <a:p>
            <a:pPr lvl="1"/>
            <a:r>
              <a:rPr lang="en-US" dirty="0"/>
              <a:t>This is what the bidders will use to develop their proposal. It tells the questions to be answered and the topics to cover.</a:t>
            </a:r>
          </a:p>
          <a:p>
            <a:pPr lvl="1"/>
            <a:r>
              <a:rPr lang="en-US" dirty="0"/>
              <a:t>Budget and Budget Narrative</a:t>
            </a:r>
          </a:p>
          <a:p>
            <a:pPr lvl="1"/>
            <a:r>
              <a:rPr lang="en-US" dirty="0"/>
              <a:t>Review and Selection Process</a:t>
            </a:r>
          </a:p>
          <a:p>
            <a:pPr lvl="2"/>
            <a:r>
              <a:rPr lang="en-US" dirty="0"/>
              <a:t>Outlines how proposals will be evaluated</a:t>
            </a:r>
          </a:p>
          <a:p>
            <a:pPr lvl="2"/>
            <a:r>
              <a:rPr lang="en-US" dirty="0"/>
              <a:t>Provides a timeline for entire </a:t>
            </a:r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Provisions- </a:t>
            </a:r>
            <a:r>
              <a:rPr lang="en-US" dirty="0"/>
              <a:t>additional information and disclaimers regarding the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85952-3EFF-4F2E-95C9-938954E82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E563-9104-4242-A887-AE6098AC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V- Terms and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90BB-8AC3-46DB-8752-A81E03C91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terms and conditions for a bid process </a:t>
            </a:r>
          </a:p>
          <a:p>
            <a:pPr lvl="1"/>
            <a:r>
              <a:rPr lang="en-US" dirty="0"/>
              <a:t>Requires liability </a:t>
            </a:r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0B422-E852-4257-B42F-9F9152628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A17D-7EBD-4045-9776-E80EE2CB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5158-CCE9-4B09-90F8-9773AAD6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Appendix A- Cover sheet to be used by bidders</a:t>
            </a:r>
          </a:p>
          <a:p>
            <a:r>
              <a:rPr lang="en-US" dirty="0"/>
              <a:t>Appendix B- Budget Sheets</a:t>
            </a:r>
          </a:p>
          <a:p>
            <a:r>
              <a:rPr lang="en-US" dirty="0"/>
              <a:t>Appendix C- Assurances and Certifications</a:t>
            </a:r>
          </a:p>
          <a:p>
            <a:r>
              <a:rPr lang="en-US" dirty="0"/>
              <a:t>Appendix D- Evaluation Criteria</a:t>
            </a:r>
          </a:p>
          <a:p>
            <a:r>
              <a:rPr lang="en-US" dirty="0"/>
              <a:t>Appendix E-Estimates of Fixed Costs per </a:t>
            </a:r>
            <a:r>
              <a:rPr lang="en-US" dirty="0" smtClean="0"/>
              <a:t>Center (not included in template)</a:t>
            </a:r>
          </a:p>
          <a:p>
            <a:pPr lvl="1"/>
            <a:r>
              <a:rPr lang="en-US" dirty="0" smtClean="0"/>
              <a:t>Information provided by the LWDB to be used by the bidder to complete budget pages</a:t>
            </a:r>
          </a:p>
          <a:p>
            <a:pPr lvl="1"/>
            <a:r>
              <a:rPr lang="en-US" dirty="0" smtClean="0"/>
              <a:t>Consider adding to your RFP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370F-738A-4E9F-8C57-6C1B3238E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12CF-B978-4A30-B7DD-69780722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B- Budget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7E2A9-DEC4-4999-9D90-4F14A60E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Summary- this is a roll up chart of all the budget detail charts</a:t>
            </a:r>
          </a:p>
          <a:p>
            <a:pPr lvl="1"/>
            <a:r>
              <a:rPr lang="en-US" dirty="0"/>
              <a:t>Budget Detail</a:t>
            </a:r>
          </a:p>
          <a:p>
            <a:pPr lvl="2"/>
            <a:r>
              <a:rPr lang="en-US" dirty="0"/>
              <a:t>Salary Detail</a:t>
            </a:r>
          </a:p>
          <a:p>
            <a:pPr lvl="2"/>
            <a:r>
              <a:rPr lang="en-US" dirty="0"/>
              <a:t>Personnel Benefit Detail</a:t>
            </a:r>
          </a:p>
          <a:p>
            <a:pPr lvl="2"/>
            <a:r>
              <a:rPr lang="en-US" dirty="0"/>
              <a:t>Mileage Detail</a:t>
            </a:r>
          </a:p>
          <a:p>
            <a:pPr lvl="2"/>
            <a:r>
              <a:rPr lang="en-US" dirty="0"/>
              <a:t>Travel Detail</a:t>
            </a:r>
          </a:p>
          <a:p>
            <a:pPr lvl="2"/>
            <a:r>
              <a:rPr lang="en-US" dirty="0"/>
              <a:t>Direct Cost Detail</a:t>
            </a:r>
          </a:p>
          <a:p>
            <a:pPr lvl="2"/>
            <a:r>
              <a:rPr lang="en-US" dirty="0"/>
              <a:t>Profit Cost Detail</a:t>
            </a:r>
          </a:p>
          <a:p>
            <a:pPr lvl="2"/>
            <a:r>
              <a:rPr lang="en-US" dirty="0"/>
              <a:t>Participant Costs- Training</a:t>
            </a:r>
          </a:p>
          <a:p>
            <a:pPr lvl="2"/>
            <a:r>
              <a:rPr lang="en-US" dirty="0"/>
              <a:t>Participant Costs- Support</a:t>
            </a:r>
          </a:p>
          <a:p>
            <a:pPr lvl="2"/>
            <a:r>
              <a:rPr lang="en-US" dirty="0"/>
              <a:t>Participant Costs- Work Experience</a:t>
            </a:r>
          </a:p>
          <a:p>
            <a:pPr lvl="1"/>
            <a:r>
              <a:rPr lang="en-US" dirty="0"/>
              <a:t>Budget Summary, Detail and Narrative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E0FB9-1BFF-4C1D-B799-887CE27BB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69F7-28A6-4C30-BF82-61DADFC3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Cost Detail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41532F-185C-40C8-99E2-99024E855989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92100" y="1104900"/>
          <a:ext cx="5669671" cy="35623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3757591">
                  <a:extLst>
                    <a:ext uri="{9D8B030D-6E8A-4147-A177-3AD203B41FA5}">
                      <a16:colId xmlns:a16="http://schemas.microsoft.com/office/drawing/2014/main" val="1536030473"/>
                    </a:ext>
                  </a:extLst>
                </a:gridCol>
                <a:gridCol w="1912080">
                  <a:extLst>
                    <a:ext uri="{9D8B030D-6E8A-4147-A177-3AD203B41FA5}">
                      <a16:colId xmlns:a16="http://schemas.microsoft.com/office/drawing/2014/main" val="1822900698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Line Item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Amount Requested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0914809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Materials &amp; Supplies (Non-Training Related)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53959461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Telephone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3608716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22720865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38417525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Utilities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7159784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51872921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74876368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Advertising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21883048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88388243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(Specify)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71574437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(Specify)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426727027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Direct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284528130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85F78-0EB7-4F08-8F79-AA05ADD9A9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IWD </a:t>
            </a:r>
            <a:r>
              <a:rPr lang="en-US" dirty="0" smtClean="0"/>
              <a:t>can </a:t>
            </a:r>
            <a:r>
              <a:rPr lang="en-US" dirty="0" smtClean="0"/>
              <a:t>work with you to provide </a:t>
            </a:r>
            <a:r>
              <a:rPr lang="en-US" dirty="0"/>
              <a:t>estimates on these costs per center</a:t>
            </a:r>
          </a:p>
          <a:p>
            <a:pPr lvl="1"/>
            <a:r>
              <a:rPr lang="en-US" dirty="0"/>
              <a:t>Based on actual costs from current service providers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6B0F6-9103-4394-BB9C-9E8C5367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1092-339E-4CC7-9148-6ABCFA9B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C- Assurances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69A4-29A3-4F7D-8E94-7E1D0320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Signatory for bidding organization must sign attesting to these conditions.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885B7-E177-40DD-8598-B485F8700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ichelle.mcnertney@iwd.iowa.gov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6238-A003-4992-9F9D-EB393AAA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D- Evaluation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AE67-7A05-402E-ACC9-4C22D15F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of each proposal is based on the following</a:t>
            </a:r>
          </a:p>
          <a:p>
            <a:pPr lvl="1"/>
            <a:r>
              <a:rPr lang="en-US" sz="2600" dirty="0"/>
              <a:t>Ability of the program to help the {insert name here} meet performance goals</a:t>
            </a:r>
          </a:p>
          <a:p>
            <a:pPr lvl="1"/>
            <a:r>
              <a:rPr lang="en-US" sz="2600" dirty="0"/>
              <a:t>Reasonableness and affordability of the unit price</a:t>
            </a:r>
          </a:p>
          <a:p>
            <a:pPr lvl="1"/>
            <a:r>
              <a:rPr lang="en-US" sz="2600" dirty="0"/>
              <a:t>How well the program will collaborate with other organizations in the community</a:t>
            </a:r>
          </a:p>
          <a:p>
            <a:pPr lvl="1"/>
            <a:r>
              <a:rPr lang="en-US" sz="2600" dirty="0"/>
              <a:t>Organizational capacity and experience in providing programs for Adult and Dislocated Workers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FFD53-A208-4372-B3EE-CA4524FBF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FY21 Funding Allotments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FY21 Funding Allotment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FY21 (9 month money) Adult and Dislocated Worker funds available around 10/1/2020</a:t>
            </a:r>
          </a:p>
          <a:p>
            <a:r>
              <a:rPr lang="en-US" dirty="0" smtClean="0"/>
              <a:t>IWD has to receive $ from DOL before can be contracted to Local Areas (have not received to date)</a:t>
            </a:r>
          </a:p>
          <a:p>
            <a:r>
              <a:rPr lang="en-US" dirty="0" smtClean="0"/>
              <a:t>FY21 funds cannot be used for expenditures accrued prior to 10/1/2020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LWDB Training</a:t>
            </a:r>
          </a:p>
          <a:p>
            <a:r>
              <a:rPr lang="en-US" dirty="0" smtClean="0"/>
              <a:t>Local Area Performance Negotiations with LWDB</a:t>
            </a:r>
          </a:p>
          <a:p>
            <a:r>
              <a:rPr lang="en-US" dirty="0" smtClean="0"/>
              <a:t>One-Stop Operator Procurement</a:t>
            </a:r>
          </a:p>
          <a:p>
            <a:r>
              <a:rPr lang="en-US" dirty="0" smtClean="0"/>
              <a:t>Local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2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September 18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 Service Provider RFP Templates</a:t>
            </a:r>
            <a:endParaRPr lang="en-US" dirty="0" smtClean="0"/>
          </a:p>
          <a:p>
            <a:r>
              <a:rPr lang="en-US" dirty="0" smtClean="0"/>
              <a:t>FY21 Funding Allotments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2" y="1263585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Service </a:t>
            </a:r>
            <a:r>
              <a:rPr lang="en-US" dirty="0"/>
              <a:t>Provider RFP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Service Provider RFP Templates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21" y="2109355"/>
            <a:ext cx="3050370" cy="26793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70" y="2109355"/>
            <a:ext cx="3011204" cy="26904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453" y="2109355"/>
            <a:ext cx="3163087" cy="26793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1467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9BE5-ECC8-4E9C-B8D4-806C88B1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 about the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F8B2-97DD-4713-8E2E-37CDE33F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areas required to have competitively procured service providers in place by </a:t>
            </a:r>
            <a:r>
              <a:rPr lang="en-US" dirty="0" smtClean="0"/>
              <a:t>1/1/2021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should be a joint task between the CEOs and the LWDB.</a:t>
            </a:r>
          </a:p>
          <a:p>
            <a:r>
              <a:rPr lang="en-US" dirty="0"/>
              <a:t>IWD Policy 1.4.8.1</a:t>
            </a:r>
            <a:r>
              <a:rPr lang="en-US" dirty="0" smtClean="0"/>
              <a:t> </a:t>
            </a:r>
            <a:r>
              <a:rPr lang="en-US" dirty="0"/>
              <a:t>requires that service providers for adult, dislocated worker and youth services be procured 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are not required to use this </a:t>
            </a:r>
            <a:r>
              <a:rPr lang="en-US" dirty="0" smtClean="0"/>
              <a:t>template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was written generically and each LWDA will need to customize it. The sections which require customization are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 smtClean="0"/>
              <a:t>.  (also remove SWDB logo and add yours)</a:t>
            </a:r>
          </a:p>
          <a:p>
            <a:r>
              <a:rPr lang="en-US" dirty="0" smtClean="0"/>
              <a:t>Best Practices are highlighted in text boxes throughout the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Info in RFP will dictate the contract with the selected Service Provider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1D3B5-4530-451C-A122-7E8C9CA3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FE98-1A9B-4AC8-ADB2-5BB456B0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the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40B5-36AE-48B3-86C3-D6E9B30B5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Background and General Information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Procurement Process &amp;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Statement of Work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Proposal Guidelines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Terms and Conditions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Appendices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06EA5-B7A7-4EC5-8066-00CDB29D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0B9C8B-864C-4ADB-A34E-73C58142ED8A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24333be-c2df-488e-96d3-e81a449f5856"/>
    <ds:schemaRef ds:uri="b9f8e4f9-63ae-441f-b00b-e601199620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916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Wingdings 3</vt:lpstr>
      <vt:lpstr>Arial</vt:lpstr>
      <vt:lpstr>Wingdings</vt:lpstr>
      <vt:lpstr>Calibri</vt:lpstr>
      <vt:lpstr>Times New Roman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Title I Service Provider RFP</vt:lpstr>
      <vt:lpstr>Title I Service Provider RFP Templates</vt:lpstr>
      <vt:lpstr>Things to know about the RFP</vt:lpstr>
      <vt:lpstr>Sections of the RFP</vt:lpstr>
      <vt:lpstr>Section I- Background and General Information</vt:lpstr>
      <vt:lpstr>Section II- Procurement Process &amp; Requirements</vt:lpstr>
      <vt:lpstr>Section III- Statement of Work</vt:lpstr>
      <vt:lpstr>Subcontractors</vt:lpstr>
      <vt:lpstr>Section IV- Proposal Guidelines</vt:lpstr>
      <vt:lpstr>Section V- Terms and Conditions</vt:lpstr>
      <vt:lpstr>Appendices </vt:lpstr>
      <vt:lpstr>Appendix B- Budget Sheets</vt:lpstr>
      <vt:lpstr>Direct Cost Detail</vt:lpstr>
      <vt:lpstr>Appendix C- Assurances and Certifications</vt:lpstr>
      <vt:lpstr>Appendix D- Evaluation Criteria</vt:lpstr>
      <vt:lpstr>FY21 Funding Allotments</vt:lpstr>
      <vt:lpstr>FY21 Funding Allotment Information</vt:lpstr>
      <vt:lpstr>Next Steps</vt:lpstr>
      <vt:lpstr>Next Steps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115</cp:revision>
  <dcterms:created xsi:type="dcterms:W3CDTF">2019-06-27T13:48:43Z</dcterms:created>
  <dcterms:modified xsi:type="dcterms:W3CDTF">2020-09-18T16:56:11Z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