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7"/>
  </p:notesMasterIdLst>
  <p:sldIdLst>
    <p:sldId id="259" r:id="rId6"/>
    <p:sldId id="271" r:id="rId7"/>
    <p:sldId id="272" r:id="rId8"/>
    <p:sldId id="1137" r:id="rId9"/>
    <p:sldId id="279" r:id="rId10"/>
    <p:sldId id="1090" r:id="rId11"/>
    <p:sldId id="1091" r:id="rId12"/>
    <p:sldId id="1101" r:id="rId13"/>
    <p:sldId id="1119" r:id="rId14"/>
    <p:sldId id="1133" r:id="rId15"/>
    <p:sldId id="1115" r:id="rId16"/>
    <p:sldId id="1134" r:id="rId17"/>
    <p:sldId id="1135" r:id="rId18"/>
    <p:sldId id="1136" r:id="rId19"/>
    <p:sldId id="1138" r:id="rId20"/>
    <p:sldId id="289" r:id="rId21"/>
    <p:sldId id="1139" r:id="rId22"/>
    <p:sldId id="298" r:id="rId23"/>
    <p:sldId id="1140" r:id="rId24"/>
    <p:sldId id="1120" r:id="rId25"/>
    <p:sldId id="27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350F3F-BF24-CBF8-927B-24CDA041D39E}" name="Lenertz, Brittany" initials="LB" userId="S::blenertz@air.org::0d857960-ea54-4f46-94eb-897d4f804ce4" providerId="AD"/>
  <p188:author id="{57C44488-DE78-D86C-D98B-CFE818CA7DCE}" name="Simon, Darcee" initials="SD" userId="S::dsimon@air.org::6b22f4de-a2a4-46b1-90d9-60bbd7383efd" providerId="AD"/>
  <p188:author id="{9039DBB2-2007-224F-917F-2F99260308C8}" name="Lynn Bajorek" initials="LB" userId="S::lbajorek@air.org::e7e20156-66c7-4f16-9ec1-9478746fb30e" providerId="AD"/>
  <p188:author id="{1B8CA9F2-9709-9793-40E3-DDD21632E50E}" name="Collins, Lori" initials="CL" userId="S::lcollins@air.org::5a2de47c-3d5f-4f60-8277-2c795e5cb5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3366"/>
    <a:srgbClr val="339966"/>
    <a:srgbClr val="003399"/>
    <a:srgbClr val="006699"/>
    <a:srgbClr val="009999"/>
    <a:srgbClr val="114257"/>
    <a:srgbClr val="5DB5B6"/>
    <a:srgbClr val="0F6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0D76E-EA0F-4FA7-B12E-C194C8FE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E5918-B1F0-45A7-B31B-151BFC581229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A. The CLEO’s unit of government is the local grant recipient.</a:t>
          </a:r>
        </a:p>
      </dgm:t>
    </dgm:pt>
    <dgm:pt modelId="{60ACB9F7-8D3E-4D42-AF7A-AAB4E47B6FF3}" type="parTrans" cxnId="{830221AF-45A6-4C3C-B677-0C18ECF22F80}">
      <dgm:prSet/>
      <dgm:spPr/>
      <dgm:t>
        <a:bodyPr/>
        <a:lstStyle/>
        <a:p>
          <a:endParaRPr lang="en-US"/>
        </a:p>
      </dgm:t>
    </dgm:pt>
    <dgm:pt modelId="{16CCFDBF-DEC4-448A-B88B-8C65ADD86477}" type="sibTrans" cxnId="{830221AF-45A6-4C3C-B677-0C18ECF22F80}">
      <dgm:prSet/>
      <dgm:spPr/>
      <dgm:t>
        <a:bodyPr/>
        <a:lstStyle/>
        <a:p>
          <a:endParaRPr lang="en-US"/>
        </a:p>
      </dgm:t>
    </dgm:pt>
    <dgm:pt modelId="{094E2F6C-57DD-4FA9-9193-B90A57E60FB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B. The CLEO designates an alternate entity to serve as the local grant recipient.</a:t>
          </a:r>
        </a:p>
      </dgm:t>
    </dgm:pt>
    <dgm:pt modelId="{F4A3EE94-62EB-4900-B348-2C7BB6021B77}" type="parTrans" cxnId="{19A4E76B-4C3A-4239-B6C4-EEC08F6E481A}">
      <dgm:prSet/>
      <dgm:spPr/>
      <dgm:t>
        <a:bodyPr/>
        <a:lstStyle/>
        <a:p>
          <a:endParaRPr lang="en-US"/>
        </a:p>
      </dgm:t>
    </dgm:pt>
    <dgm:pt modelId="{88B91490-DF0C-482D-8500-DAAC31BE9FEB}" type="sibTrans" cxnId="{19A4E76B-4C3A-4239-B6C4-EEC08F6E481A}">
      <dgm:prSet/>
      <dgm:spPr/>
      <dgm:t>
        <a:bodyPr/>
        <a:lstStyle/>
        <a:p>
          <a:endParaRPr lang="en-US"/>
        </a:p>
      </dgm:t>
    </dgm:pt>
    <dgm:pt modelId="{E6A6FC3A-38EA-4548-B4D0-880793D3E388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C. The CLEO’s unit of government is the local grant recipient, and the CLEO designates an entity to be the Fiscal Agent.</a:t>
          </a:r>
        </a:p>
      </dgm:t>
    </dgm:pt>
    <dgm:pt modelId="{44BA9A33-6599-4252-B5B5-3624568CF557}" type="parTrans" cxnId="{19CF0968-E5E7-45BE-811D-53ABA5F4C4CF}">
      <dgm:prSet/>
      <dgm:spPr/>
      <dgm:t>
        <a:bodyPr/>
        <a:lstStyle/>
        <a:p>
          <a:endParaRPr lang="en-US"/>
        </a:p>
      </dgm:t>
    </dgm:pt>
    <dgm:pt modelId="{D30F1CBD-78D8-4E07-9E0F-67502EE34A61}" type="sibTrans" cxnId="{19CF0968-E5E7-45BE-811D-53ABA5F4C4CF}">
      <dgm:prSet/>
      <dgm:spPr/>
      <dgm:t>
        <a:bodyPr/>
        <a:lstStyle/>
        <a:p>
          <a:endParaRPr lang="en-US"/>
        </a:p>
      </dgm:t>
    </dgm:pt>
    <dgm:pt modelId="{82A45B0F-5393-4B15-9D94-FA17BA5DE1D9}" type="pres">
      <dgm:prSet presAssocID="{7030D76E-EA0F-4FA7-B12E-C194C8FED7F6}" presName="linear" presStyleCnt="0">
        <dgm:presLayoutVars>
          <dgm:animLvl val="lvl"/>
          <dgm:resizeHandles val="exact"/>
        </dgm:presLayoutVars>
      </dgm:prSet>
      <dgm:spPr/>
    </dgm:pt>
    <dgm:pt modelId="{C2065BDE-4B0D-4AE6-97A1-905156CF6092}" type="pres">
      <dgm:prSet presAssocID="{3E4E5918-B1F0-45A7-B31B-151BFC5812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CD3660-0C3C-4208-B99A-20D10D42427C}" type="pres">
      <dgm:prSet presAssocID="{16CCFDBF-DEC4-448A-B88B-8C65ADD86477}" presName="spacer" presStyleCnt="0"/>
      <dgm:spPr/>
    </dgm:pt>
    <dgm:pt modelId="{300BF74D-DAAA-437B-93C1-C3E296A3AEC9}" type="pres">
      <dgm:prSet presAssocID="{094E2F6C-57DD-4FA9-9193-B90A57E60F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736E6A-7B42-469F-97B2-49DC1B3A686B}" type="pres">
      <dgm:prSet presAssocID="{88B91490-DF0C-482D-8500-DAAC31BE9FEB}" presName="spacer" presStyleCnt="0"/>
      <dgm:spPr/>
    </dgm:pt>
    <dgm:pt modelId="{DF5617C8-00E2-4300-8E7D-1C3776149612}" type="pres">
      <dgm:prSet presAssocID="{E6A6FC3A-38EA-4548-B4D0-880793D3E3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CF0968-E5E7-45BE-811D-53ABA5F4C4CF}" srcId="{7030D76E-EA0F-4FA7-B12E-C194C8FED7F6}" destId="{E6A6FC3A-38EA-4548-B4D0-880793D3E388}" srcOrd="2" destOrd="0" parTransId="{44BA9A33-6599-4252-B5B5-3624568CF557}" sibTransId="{D30F1CBD-78D8-4E07-9E0F-67502EE34A61}"/>
    <dgm:cxn modelId="{19A4E76B-4C3A-4239-B6C4-EEC08F6E481A}" srcId="{7030D76E-EA0F-4FA7-B12E-C194C8FED7F6}" destId="{094E2F6C-57DD-4FA9-9193-B90A57E60FB3}" srcOrd="1" destOrd="0" parTransId="{F4A3EE94-62EB-4900-B348-2C7BB6021B77}" sibTransId="{88B91490-DF0C-482D-8500-DAAC31BE9FEB}"/>
    <dgm:cxn modelId="{27144153-6266-48BC-8579-64449CBA654D}" type="presOf" srcId="{7030D76E-EA0F-4FA7-B12E-C194C8FED7F6}" destId="{82A45B0F-5393-4B15-9D94-FA17BA5DE1D9}" srcOrd="0" destOrd="0" presId="urn:microsoft.com/office/officeart/2005/8/layout/vList2"/>
    <dgm:cxn modelId="{830221AF-45A6-4C3C-B677-0C18ECF22F80}" srcId="{7030D76E-EA0F-4FA7-B12E-C194C8FED7F6}" destId="{3E4E5918-B1F0-45A7-B31B-151BFC581229}" srcOrd="0" destOrd="0" parTransId="{60ACB9F7-8D3E-4D42-AF7A-AAB4E47B6FF3}" sibTransId="{16CCFDBF-DEC4-448A-B88B-8C65ADD86477}"/>
    <dgm:cxn modelId="{404B90B0-7249-4837-9F15-49F16F97B548}" type="presOf" srcId="{3E4E5918-B1F0-45A7-B31B-151BFC581229}" destId="{C2065BDE-4B0D-4AE6-97A1-905156CF6092}" srcOrd="0" destOrd="0" presId="urn:microsoft.com/office/officeart/2005/8/layout/vList2"/>
    <dgm:cxn modelId="{65EFBFCB-681D-4A9E-B7C5-6D63541C507A}" type="presOf" srcId="{E6A6FC3A-38EA-4548-B4D0-880793D3E388}" destId="{DF5617C8-00E2-4300-8E7D-1C3776149612}" srcOrd="0" destOrd="0" presId="urn:microsoft.com/office/officeart/2005/8/layout/vList2"/>
    <dgm:cxn modelId="{B4F7ABFD-4407-4719-80B4-A72907513615}" type="presOf" srcId="{094E2F6C-57DD-4FA9-9193-B90A57E60FB3}" destId="{300BF74D-DAAA-437B-93C1-C3E296A3AEC9}" srcOrd="0" destOrd="0" presId="urn:microsoft.com/office/officeart/2005/8/layout/vList2"/>
    <dgm:cxn modelId="{3475DC12-914A-40AB-9586-592A830E02BA}" type="presParOf" srcId="{82A45B0F-5393-4B15-9D94-FA17BA5DE1D9}" destId="{C2065BDE-4B0D-4AE6-97A1-905156CF6092}" srcOrd="0" destOrd="0" presId="urn:microsoft.com/office/officeart/2005/8/layout/vList2"/>
    <dgm:cxn modelId="{8D7B11CC-145F-4625-91E7-76FF4BACF95F}" type="presParOf" srcId="{82A45B0F-5393-4B15-9D94-FA17BA5DE1D9}" destId="{B0CD3660-0C3C-4208-B99A-20D10D42427C}" srcOrd="1" destOrd="0" presId="urn:microsoft.com/office/officeart/2005/8/layout/vList2"/>
    <dgm:cxn modelId="{F5B59D86-B311-42F4-B450-0A769B343132}" type="presParOf" srcId="{82A45B0F-5393-4B15-9D94-FA17BA5DE1D9}" destId="{300BF74D-DAAA-437B-93C1-C3E296A3AEC9}" srcOrd="2" destOrd="0" presId="urn:microsoft.com/office/officeart/2005/8/layout/vList2"/>
    <dgm:cxn modelId="{F1F17834-1EFB-4583-826F-6C7EBDA320C9}" type="presParOf" srcId="{82A45B0F-5393-4B15-9D94-FA17BA5DE1D9}" destId="{15736E6A-7B42-469F-97B2-49DC1B3A686B}" srcOrd="3" destOrd="0" presId="urn:microsoft.com/office/officeart/2005/8/layout/vList2"/>
    <dgm:cxn modelId="{CE84B400-4E67-41B4-978E-0055CF7BE80A}" type="presParOf" srcId="{82A45B0F-5393-4B15-9D94-FA17BA5DE1D9}" destId="{DF5617C8-00E2-4300-8E7D-1C37761496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5BDE-4B0D-4AE6-97A1-905156CF6092}">
      <dsp:nvSpPr>
        <dsp:cNvPr id="0" name=""/>
        <dsp:cNvSpPr/>
      </dsp:nvSpPr>
      <dsp:spPr>
        <a:xfrm>
          <a:off x="0" y="224477"/>
          <a:ext cx="11607800" cy="143208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A. The CLEO’s unit of government is the local grant recipient.</a:t>
          </a:r>
        </a:p>
      </dsp:txBody>
      <dsp:txXfrm>
        <a:off x="69908" y="294385"/>
        <a:ext cx="11467984" cy="1292264"/>
      </dsp:txXfrm>
    </dsp:sp>
    <dsp:sp modelId="{300BF74D-DAAA-437B-93C1-C3E296A3AEC9}">
      <dsp:nvSpPr>
        <dsp:cNvPr id="0" name=""/>
        <dsp:cNvSpPr/>
      </dsp:nvSpPr>
      <dsp:spPr>
        <a:xfrm>
          <a:off x="0" y="1760237"/>
          <a:ext cx="11607800" cy="143208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B. The CLEO designates an alternate entity to serve as the local grant recipient.</a:t>
          </a:r>
        </a:p>
      </dsp:txBody>
      <dsp:txXfrm>
        <a:off x="69908" y="1830145"/>
        <a:ext cx="11467984" cy="1292264"/>
      </dsp:txXfrm>
    </dsp:sp>
    <dsp:sp modelId="{DF5617C8-00E2-4300-8E7D-1C3776149612}">
      <dsp:nvSpPr>
        <dsp:cNvPr id="0" name=""/>
        <dsp:cNvSpPr/>
      </dsp:nvSpPr>
      <dsp:spPr>
        <a:xfrm>
          <a:off x="0" y="3295997"/>
          <a:ext cx="11607800" cy="1432080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C. The CLEO’s unit of government is the local grant recipient, and the CLEO designates an entity to be the Fiscal Agent.</a:t>
          </a:r>
        </a:p>
      </dsp:txBody>
      <dsp:txXfrm>
        <a:off x="69908" y="3365905"/>
        <a:ext cx="114679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Lori, slides 7-17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Brittany – slides 39 - 51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Brittany – slides 39 - 51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107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Resource Name</a:t>
            </a:r>
          </a:p>
          <a:p>
            <a:pPr lvl="1"/>
            <a:r>
              <a:rPr lang="en-US"/>
              <a:t>Resource Info</a:t>
            </a:r>
          </a:p>
          <a:p>
            <a:pPr lvl="2"/>
            <a:r>
              <a:rPr lang="en-US"/>
              <a:t>Resource Link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Resource Name</a:t>
            </a:r>
          </a:p>
          <a:p>
            <a:pPr lvl="1"/>
            <a:r>
              <a:rPr lang="en-US"/>
              <a:t>Resource Info</a:t>
            </a:r>
          </a:p>
          <a:p>
            <a:pPr lvl="2"/>
            <a:r>
              <a:rPr lang="en-US"/>
              <a:t>Resource Link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3826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0309" y="6342083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7588" y="6394387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1079" y="6394387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Occupation/Title</a:t>
            </a:r>
          </a:p>
          <a:p>
            <a:pPr lvl="2"/>
            <a:r>
              <a:rPr lang="en-US"/>
              <a:t>Company Name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283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107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6393728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23935" y="6460704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74815" y="637545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/>
              <a:t>Iowa Chief Elected Officials and Local Board Chairs Meeting</a:t>
            </a:r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WIOA Office Hours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20, 2023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EFFCD-A5C8-0B2A-0B0C-C2E4DEC43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8373"/>
            <a:ext cx="3932237" cy="5452678"/>
          </a:xfrm>
        </p:spPr>
        <p:txBody>
          <a:bodyPr/>
          <a:lstStyle/>
          <a:p>
            <a:r>
              <a:rPr lang="en-US" dirty="0"/>
              <a:t>WIOA Subrecipient Agreement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FBCA-02D6-C5DD-B2D0-88FB02E4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260F7-96CF-F244-FD1F-507D5E41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9496"/>
            <a:ext cx="4482720" cy="58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A1693E-C5EE-4D14-B143-50F715DF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questions do you have?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5F10-0B0C-4DA4-B276-73342294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75188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D504F-EF90-4251-A2EE-DA8211B0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Refusal of WIOA Funds by CEOs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62795-B120-4625-8290-C6BFBCCC8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D7169-7A75-417B-AE44-694C0B2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353159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3B29-2566-4C94-B53C-8A2CDA64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from U.S. 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86CF-77AC-418C-8B55-34A70BE1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76218"/>
            <a:ext cx="11607800" cy="4605045"/>
          </a:xfrm>
        </p:spPr>
        <p:txBody>
          <a:bodyPr/>
          <a:lstStyle/>
          <a:p>
            <a:r>
              <a:rPr lang="en-US" dirty="0"/>
              <a:t>Email sent to CLEOs, LWDB Chairs, and LWDB Staff on 1/17/23 detailing guidance from U.S. DOL on refusal of WIOA Title I funds</a:t>
            </a:r>
          </a:p>
          <a:p>
            <a:r>
              <a:rPr lang="en-US" dirty="0"/>
              <a:t>CEOs can refuse funds and choose to no longer operate as a local area</a:t>
            </a:r>
          </a:p>
          <a:p>
            <a:r>
              <a:rPr lang="en-US" dirty="0"/>
              <a:t>All CEOs in a local area must agree to refuse funds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9A005-ADE0-4C67-A7B0-365ED9FE1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120225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3B29-2566-4C94-B53C-8A2CDA64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CEOs Decide to Refuse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86CF-77AC-418C-8B55-34A70BE1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76218"/>
            <a:ext cx="11607800" cy="4605045"/>
          </a:xfrm>
        </p:spPr>
        <p:txBody>
          <a:bodyPr/>
          <a:lstStyle/>
          <a:p>
            <a:r>
              <a:rPr lang="en-US" dirty="0"/>
              <a:t>All CEOs from the Local Area and the LWDB Chair must sign a letter addressed to Director Townsend stating their intent to refuse the funds and no longer operate as a local area</a:t>
            </a:r>
          </a:p>
          <a:p>
            <a:r>
              <a:rPr lang="en-US" dirty="0"/>
              <a:t>This removes fiscal liability from the CEOs</a:t>
            </a:r>
          </a:p>
          <a:p>
            <a:r>
              <a:rPr lang="en-US" dirty="0"/>
              <a:t>Effective 7/1/23</a:t>
            </a:r>
          </a:p>
          <a:p>
            <a:r>
              <a:rPr lang="en-US" dirty="0"/>
              <a:t>LWDB is decertified and disbanded</a:t>
            </a:r>
          </a:p>
          <a:p>
            <a:r>
              <a:rPr lang="en-US" dirty="0"/>
              <a:t>CEOs no longer have input in the local workforce system</a:t>
            </a:r>
          </a:p>
          <a:p>
            <a:r>
              <a:rPr lang="en-US" dirty="0"/>
              <a:t>Becomes State (IWD) responsibility to ensure continuity of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9A005-ADE0-4C67-A7B0-365ED9FE1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380464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A1693E-C5EE-4D14-B143-50F715DF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questions do you have?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5F10-0B0C-4DA4-B276-73342294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383692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D504F-EF90-4251-A2EE-DA8211B0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Area Realignment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62795-B120-4625-8290-C6BFBCCC8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D7169-7A75-417B-AE44-694C0B2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357334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A1693E-C5EE-4D14-B143-50F715DF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questions do you have?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5F10-0B0C-4DA4-B276-73342294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95721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0B91AC-86EE-4E65-A4F2-CB039A1D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954DD-190C-4128-9ED6-405D9946F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D090F-5273-46EA-85E7-FC0D90C3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65344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86CF-77AC-418C-8B55-34A70BE1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76218"/>
            <a:ext cx="11607800" cy="4605045"/>
          </a:xfrm>
        </p:spPr>
        <p:txBody>
          <a:bodyPr/>
          <a:lstStyle/>
          <a:p>
            <a:r>
              <a:rPr lang="en-US" dirty="0"/>
              <a:t>Identify and designate Local Grant Recipient</a:t>
            </a:r>
          </a:p>
          <a:p>
            <a:pPr lvl="1"/>
            <a:r>
              <a:rPr lang="en-US" dirty="0"/>
              <a:t>Finalize by 2/28/23 or soon after</a:t>
            </a:r>
          </a:p>
          <a:p>
            <a:r>
              <a:rPr lang="en-US" dirty="0"/>
              <a:t>Inform IWD of Intent to Realign Local Areas and send letter to SWDB requesting realignment </a:t>
            </a:r>
          </a:p>
          <a:p>
            <a:pPr lvl="1"/>
            <a:r>
              <a:rPr lang="en-US" dirty="0"/>
              <a:t>Next SWDB meeting on 3/8/23</a:t>
            </a:r>
          </a:p>
          <a:p>
            <a:r>
              <a:rPr lang="en-US" dirty="0"/>
              <a:t>Inform IWD of Intent to Refuse WIOA Title I Funds</a:t>
            </a:r>
          </a:p>
          <a:p>
            <a:r>
              <a:rPr lang="en-US" dirty="0"/>
              <a:t>Communication is Key!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9A005-ADE0-4C67-A7B0-365ED9FE1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5C23D0-1D13-C461-9F4F-6B363302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228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Objectives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422400"/>
            <a:ext cx="11609387" cy="4558863"/>
          </a:xfrm>
        </p:spPr>
        <p:txBody>
          <a:bodyPr/>
          <a:lstStyle/>
          <a:p>
            <a:r>
              <a:rPr lang="en-US" dirty="0"/>
              <a:t>Answer questions related to</a:t>
            </a:r>
          </a:p>
          <a:p>
            <a:pPr lvl="1"/>
            <a:r>
              <a:rPr lang="en-US" dirty="0"/>
              <a:t>Local grant recipient identification and implementation</a:t>
            </a:r>
          </a:p>
          <a:p>
            <a:pPr lvl="1"/>
            <a:r>
              <a:rPr lang="en-US" dirty="0"/>
              <a:t>U.S. DOL guidance on local refusal of WIOA funds</a:t>
            </a:r>
          </a:p>
          <a:p>
            <a:pPr lvl="1"/>
            <a:r>
              <a:rPr lang="en-US" dirty="0"/>
              <a:t>Local area realignment</a:t>
            </a:r>
          </a:p>
          <a:p>
            <a:r>
              <a:rPr lang="en-US" dirty="0"/>
              <a:t>Provide opportunity for questions and discussion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4D66D-D5F2-43F5-81CD-FDBDC66C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164A-4FE7-49C4-BFAB-29D43192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24" y="1054810"/>
            <a:ext cx="6324685" cy="2646038"/>
          </a:xfrm>
        </p:spPr>
        <p:txBody>
          <a:bodyPr/>
          <a:lstStyle/>
          <a:p>
            <a:pPr lvl="0"/>
            <a:r>
              <a:rPr lang="en-US" dirty="0"/>
              <a:t>Michelle McNertney</a:t>
            </a:r>
          </a:p>
          <a:p>
            <a:pPr lvl="1"/>
            <a:r>
              <a:rPr lang="en-US" dirty="0"/>
              <a:t>Division Administrator- Workforce Services </a:t>
            </a:r>
          </a:p>
          <a:p>
            <a:pPr lvl="2"/>
            <a:r>
              <a:rPr lang="en-US" dirty="0"/>
              <a:t>Iowa Workforce Development </a:t>
            </a:r>
          </a:p>
          <a:p>
            <a:pPr lvl="3"/>
            <a:r>
              <a:rPr lang="en-US" dirty="0"/>
              <a:t>Michelle.mcnertney@iwd.iowa.gov</a:t>
            </a:r>
          </a:p>
          <a:p>
            <a:pPr lvl="4"/>
            <a:r>
              <a:rPr lang="en-US" dirty="0"/>
              <a:t>515.242.0408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770E2-2800-4F64-ACAE-D8305CC38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3D9D1-6F8D-53EC-0C1F-057213235DEE}"/>
              </a:ext>
            </a:extLst>
          </p:cNvPr>
          <p:cNvSpPr txBox="1">
            <a:spLocks/>
          </p:cNvSpPr>
          <p:nvPr/>
        </p:nvSpPr>
        <p:spPr>
          <a:xfrm>
            <a:off x="1149823" y="3257952"/>
            <a:ext cx="6324685" cy="264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F6A6B"/>
              </a:buClr>
              <a:buSzPct val="85000"/>
              <a:buFont typeface="Wingdings 3" panose="05040102010807070707" pitchFamily="18" charset="2"/>
              <a:buNone/>
              <a:defRPr sz="3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114257"/>
              </a:buClr>
              <a:buFont typeface="Wingdings" panose="05000000000000000000" pitchFamily="2" charset="2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9A1A2"/>
              </a:buClr>
              <a:buFont typeface="Calibri" panose="020F050202020403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22960" indent="-3383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)"/>
              <a:defRPr sz="2000" b="1" kern="1200" spc="50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Wendy Greenman</a:t>
            </a:r>
          </a:p>
          <a:p>
            <a:pPr lvl="1"/>
            <a:r>
              <a:rPr lang="en-US" dirty="0"/>
              <a:t>Bureau Chief- Workforce Services </a:t>
            </a:r>
          </a:p>
          <a:p>
            <a:pPr lvl="2"/>
            <a:r>
              <a:rPr lang="en-US" dirty="0"/>
              <a:t>Iowa Workforce Development </a:t>
            </a:r>
          </a:p>
          <a:p>
            <a:pPr lvl="3"/>
            <a:r>
              <a:rPr lang="en-US" dirty="0"/>
              <a:t>Wendy.greenman@iwd.iowa.gov</a:t>
            </a:r>
          </a:p>
          <a:p>
            <a:pPr lvl="4"/>
            <a:r>
              <a:rPr lang="en-US" dirty="0"/>
              <a:t>641-278-6618</a:t>
            </a:r>
          </a:p>
        </p:txBody>
      </p:sp>
    </p:spTree>
    <p:extLst>
      <p:ext uri="{BB962C8B-B14F-4D97-AF65-F5344CB8AC3E}">
        <p14:creationId xmlns:p14="http://schemas.microsoft.com/office/powerpoint/2010/main" val="40517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23C4C-1EB4-4BB8-B94F-A0B6F16D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4ACCDC-A180-4272-B02E-DA0A432C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09C89-F772-4F9D-A57B-42BDFEBA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551709"/>
            <a:ext cx="11607800" cy="4429554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Local Grant Recipient/Subrecipient Agreement Review</a:t>
            </a:r>
          </a:p>
          <a:p>
            <a:r>
              <a:rPr lang="en-US" dirty="0"/>
              <a:t>Refusal of Funds by CEOs</a:t>
            </a:r>
          </a:p>
          <a:p>
            <a:r>
              <a:rPr lang="en-US" dirty="0"/>
              <a:t>Local Area Realignment Questions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4FCC3B-6FC5-4C8B-A8B2-DBAFF6663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 </a:t>
            </a:r>
          </a:p>
        </p:txBody>
      </p:sp>
    </p:spTree>
    <p:extLst>
      <p:ext uri="{BB962C8B-B14F-4D97-AF65-F5344CB8AC3E}">
        <p14:creationId xmlns:p14="http://schemas.microsoft.com/office/powerpoint/2010/main" val="21585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3D08-7F74-8BE3-598E-E4D252D8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from U.S. 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3E84-43C1-47BD-09B0-F6C90859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Stacy </a:t>
            </a:r>
            <a:r>
              <a:rPr lang="en-US" dirty="0" err="1"/>
              <a:t>Okeefe</a:t>
            </a:r>
            <a:endParaRPr lang="en-US" dirty="0"/>
          </a:p>
          <a:p>
            <a:pPr lvl="1"/>
            <a:r>
              <a:rPr lang="en-US" dirty="0"/>
              <a:t>Federal Project Officer for Iowa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2E298-BEF8-9CC2-16BE-B052F1B40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176903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64018-E562-45F4-8623-20C2A773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a Local Grant Recipient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24BD2-88A0-4901-8030-2CB60697E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2400-18C1-4C58-A34B-6C2014CB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25588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F20F-A810-49DA-BC5F-232CCCB9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Grant Recipient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DCF1D-1207-4CF6-9E6C-DA3494A05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2F447-6906-4927-BD3E-A76BDDBCE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Not defined in Uniform Guidance or WIOA but is the term WIOA uses to refer to the local area subrecipient.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189DC0-6EB7-4E52-B1B2-84EC7CD02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Who is this in Iowa?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14A6F3-B27E-4660-8503-B3E5BA0686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By default, this the CLEO’s unit of government though the CLEO can designate an alternate entity to serve as the local grant recipient.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74853-8445-43E9-90A7-F410B92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89051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F20F-A810-49DA-BC5F-232CCCB9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Subrecipient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DCF1D-1207-4CF6-9E6C-DA3494A05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BDBFAD-A30B-41A7-AF8A-DE0475FF64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An entity, usually, but not limited to non-Federal entities, that receives a subaward from a pass-through entity to carry out part of a Federal award.</a:t>
            </a:r>
          </a:p>
          <a:p>
            <a:r>
              <a:rPr lang="en-US"/>
              <a:t>Does not include an individual that is a beneficiary of such award.</a:t>
            </a:r>
          </a:p>
          <a:p>
            <a:r>
              <a:rPr lang="en-US"/>
              <a:t>May also be a recipient of other Federal awards directly from a Federal awarding agency.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189DC0-6EB7-4E52-B1B2-84EC7CD02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Who is this in Iowa?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A97A57-123C-4A99-9BA4-0074AE8F24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Local grant recipient is a subrecipient of IWD.</a:t>
            </a:r>
          </a:p>
          <a:p>
            <a:r>
              <a:rPr lang="en-US"/>
              <a:t>One-stop operators and service providers are subrecipients of the local grant recipient.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74853-8445-43E9-90A7-F410B92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46813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5F56-4CD5-4B52-8A66-8F3F25B8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Options</a:t>
            </a:r>
          </a:p>
        </p:txBody>
      </p:sp>
      <p:graphicFrame>
        <p:nvGraphicFramePr>
          <p:cNvPr id="7" name="Content Placeholder 6" descr="SmartArt list of 3 vertical boxes:&#10;A. The CLEO's unit of government is the local grant recipient.&#10;B. The Cleo designates an alternate entity to serve as the local grant recipient.&#10;C. The CLEO's unit of government is the local grant recipient, and the CLEO designates an entity to be the Fiscal Agent.">
            <a:extLst>
              <a:ext uri="{FF2B5EF4-FFF2-40B4-BE49-F238E27FC236}">
                <a16:creationId xmlns:a16="http://schemas.microsoft.com/office/drawing/2014/main" id="{729BB0F5-0A24-4982-8CB2-7E04E6190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74979"/>
              </p:ext>
            </p:extLst>
          </p:nvPr>
        </p:nvGraphicFramePr>
        <p:xfrm>
          <a:off x="292100" y="1028708"/>
          <a:ext cx="11607800" cy="495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050C6-6927-46DD-886E-2ADE846D5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95492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3B29-2566-4C94-B53C-8A2CDA64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Context for Iowa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86CF-77AC-418C-8B55-34A70BE1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76218"/>
            <a:ext cx="11607800" cy="4605045"/>
          </a:xfrm>
        </p:spPr>
        <p:txBody>
          <a:bodyPr/>
          <a:lstStyle/>
          <a:p>
            <a:r>
              <a:rPr lang="en-US"/>
              <a:t>IWD is the grant </a:t>
            </a:r>
            <a:r>
              <a:rPr lang="en-US" b="1">
                <a:solidFill>
                  <a:schemeClr val="accent4"/>
                </a:solidFill>
              </a:rPr>
              <a:t>recipient</a:t>
            </a:r>
            <a:r>
              <a:rPr lang="en-US"/>
              <a:t> and serves as the </a:t>
            </a:r>
            <a:r>
              <a:rPr lang="en-US" b="1">
                <a:solidFill>
                  <a:schemeClr val="accent4"/>
                </a:solidFill>
              </a:rPr>
              <a:t>pass-through</a:t>
            </a:r>
            <a:r>
              <a:rPr lang="en-US"/>
              <a:t> entity when it provides a </a:t>
            </a:r>
            <a:r>
              <a:rPr lang="en-US" b="1">
                <a:solidFill>
                  <a:schemeClr val="accent4"/>
                </a:solidFill>
              </a:rPr>
              <a:t>subaward</a:t>
            </a:r>
            <a:r>
              <a:rPr lang="en-US"/>
              <a:t> to the </a:t>
            </a:r>
            <a:r>
              <a:rPr lang="en-US" b="1">
                <a:solidFill>
                  <a:schemeClr val="accent4"/>
                </a:solidFill>
              </a:rPr>
              <a:t>local</a:t>
            </a:r>
            <a:r>
              <a:rPr lang="en-US"/>
              <a:t> </a:t>
            </a:r>
            <a:r>
              <a:rPr lang="en-US" b="1">
                <a:solidFill>
                  <a:schemeClr val="accent4"/>
                </a:solidFill>
              </a:rPr>
              <a:t>grant</a:t>
            </a:r>
            <a:r>
              <a:rPr lang="en-US"/>
              <a:t> </a:t>
            </a:r>
            <a:r>
              <a:rPr lang="en-US" b="1">
                <a:solidFill>
                  <a:schemeClr val="accent4"/>
                </a:solidFill>
              </a:rPr>
              <a:t>recipient</a:t>
            </a:r>
            <a:r>
              <a:rPr lang="en-US"/>
              <a:t> thereby creating a </a:t>
            </a:r>
            <a:r>
              <a:rPr lang="en-US" b="1">
                <a:solidFill>
                  <a:schemeClr val="accent4"/>
                </a:solidFill>
              </a:rPr>
              <a:t>subrecipient</a:t>
            </a:r>
            <a:r>
              <a:rPr lang="en-US"/>
              <a:t> relationship with the local grant recipient.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9A005-ADE0-4C67-A7B0-365ED9FE1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WIOA Office Hours</a:t>
            </a:r>
          </a:p>
        </p:txBody>
      </p:sp>
    </p:spTree>
    <p:extLst>
      <p:ext uri="{BB962C8B-B14F-4D97-AF65-F5344CB8AC3E}">
        <p14:creationId xmlns:p14="http://schemas.microsoft.com/office/powerpoint/2010/main" val="394253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08C8AE3584848A8D26F79479349EC" ma:contentTypeVersion="12" ma:contentTypeDescription="Create a new document." ma:contentTypeScope="" ma:versionID="ccb0ae390b33e32e3feca3d86c67e32c">
  <xsd:schema xmlns:xsd="http://www.w3.org/2001/XMLSchema" xmlns:xs="http://www.w3.org/2001/XMLSchema" xmlns:p="http://schemas.microsoft.com/office/2006/metadata/properties" xmlns:ns2="8a6e27b6-3b30-4895-a4fc-7172023d763e" xmlns:ns3="8d2c1b80-c67e-47aa-932c-0090cde62fd8" xmlns:ns4="b9f8e4f9-63ae-441f-b00b-e601199620d9" targetNamespace="http://schemas.microsoft.com/office/2006/metadata/properties" ma:root="true" ma:fieldsID="ae2cbfb4268cc06d1f5e1b9bbbafd889" ns2:_="" ns3:_="" ns4:_="">
    <xsd:import namespace="8a6e27b6-3b30-4895-a4fc-7172023d763e"/>
    <xsd:import namespace="8d2c1b80-c67e-47aa-932c-0090cde62fd8"/>
    <xsd:import namespace="b9f8e4f9-63ae-441f-b00b-e60119962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2:Contrac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e27b6-3b30-4895-a4fc-7172023d7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tract" ma:index="15" nillable="true" ma:displayName="Contract" ma:format="Dropdown" ma:internalName="Contract" ma:readOnly="false">
      <xsd:simpleType>
        <xsd:union memberTypes="dms:Text">
          <xsd:simpleType>
            <xsd:restriction base="dms:Choice">
              <xsd:enumeration value="Current"/>
              <xsd:enumeration value="Completed"/>
            </xsd:restriction>
          </xsd:simpleType>
        </xsd:un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c1b80-c67e-47aa-932c-0090cde62fd8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 xmlns="8a6e27b6-3b30-4895-a4fc-7172023d763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858B-A478-427E-94B6-DE26CFF7FFEF}">
  <ds:schemaRefs>
    <ds:schemaRef ds:uri="8a6e27b6-3b30-4895-a4fc-7172023d763e"/>
    <ds:schemaRef ds:uri="8d2c1b80-c67e-47aa-932c-0090cde62fd8"/>
    <ds:schemaRef ds:uri="b9f8e4f9-63ae-441f-b00b-e60119962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9DE9E3C-D54D-447D-BADB-EC31FEAA8F63}">
  <ds:schemaRefs>
    <ds:schemaRef ds:uri=""/>
    <ds:schemaRef ds:uri="http://www.net-centric.com/PAWPP"/>
  </ds:schemaRefs>
</ds:datastoreItem>
</file>

<file path=customXml/itemProps3.xml><?xml version="1.0" encoding="utf-8"?>
<ds:datastoreItem xmlns:ds="http://schemas.openxmlformats.org/officeDocument/2006/customXml" ds:itemID="{210B9C8B-864C-4ADB-A34E-73C58142ED8A}">
  <ds:schemaRefs>
    <ds:schemaRef ds:uri="8a6e27b6-3b30-4895-a4fc-7172023d763e"/>
    <ds:schemaRef ds:uri="8d2c1b80-c67e-47aa-932c-0090cde62fd8"/>
    <ds:schemaRef ds:uri="b9f8e4f9-63ae-441f-b00b-e601199620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663</Words>
  <Application>Microsoft Office PowerPoint</Application>
  <PresentationFormat>Widescreen</PresentationFormat>
  <Paragraphs>108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 3</vt:lpstr>
      <vt:lpstr>Wingdings</vt:lpstr>
      <vt:lpstr>Arial</vt:lpstr>
      <vt:lpstr>Calibri</vt:lpstr>
      <vt:lpstr>Office Theme</vt:lpstr>
      <vt:lpstr>WIOA Office Hours</vt:lpstr>
      <vt:lpstr>Today’s Objectives</vt:lpstr>
      <vt:lpstr>Today’s Agenda</vt:lpstr>
      <vt:lpstr>Comments from U.S. DOL</vt:lpstr>
      <vt:lpstr>Identifying a Local Grant Recipient </vt:lpstr>
      <vt:lpstr>Local Grant Recipient  </vt:lpstr>
      <vt:lpstr>Subrecipient  </vt:lpstr>
      <vt:lpstr>Three Options</vt:lpstr>
      <vt:lpstr>In Context for Iowa</vt:lpstr>
      <vt:lpstr>PowerPoint Presentation</vt:lpstr>
      <vt:lpstr>What questions do you have?</vt:lpstr>
      <vt:lpstr>Refusal of WIOA Funds by CEOs</vt:lpstr>
      <vt:lpstr>Guidance from U.S. DOL</vt:lpstr>
      <vt:lpstr>If CEOs Decide to Refuse Funds</vt:lpstr>
      <vt:lpstr>What questions do you have?</vt:lpstr>
      <vt:lpstr>Local Area Realignment</vt:lpstr>
      <vt:lpstr>What questions do you have?</vt:lpstr>
      <vt:lpstr>Wrap-Up and Next Steps</vt:lpstr>
      <vt:lpstr>Next Steps</vt:lpstr>
      <vt:lpstr>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 [IWD]</cp:lastModifiedBy>
  <cp:revision>4</cp:revision>
  <dcterms:created xsi:type="dcterms:W3CDTF">2019-06-27T13:48:43Z</dcterms:created>
  <dcterms:modified xsi:type="dcterms:W3CDTF">2023-01-20T14:37:42Z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0x0101004D208C8AE3584848A8D26F79479349EC</vt:lpwstr>
  </property>
</Properties>
</file>