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50"/>
  </p:notesMasterIdLst>
  <p:sldIdLst>
    <p:sldId id="273" r:id="rId6"/>
    <p:sldId id="305" r:id="rId7"/>
    <p:sldId id="310" r:id="rId8"/>
    <p:sldId id="267" r:id="rId9"/>
    <p:sldId id="272" r:id="rId10"/>
    <p:sldId id="418" r:id="rId11"/>
    <p:sldId id="306" r:id="rId12"/>
    <p:sldId id="320" r:id="rId13"/>
    <p:sldId id="289" r:id="rId14"/>
    <p:sldId id="437" r:id="rId15"/>
    <p:sldId id="281" r:id="rId16"/>
    <p:sldId id="301" r:id="rId17"/>
    <p:sldId id="279" r:id="rId18"/>
    <p:sldId id="447" r:id="rId19"/>
    <p:sldId id="299" r:id="rId20"/>
    <p:sldId id="300" r:id="rId21"/>
    <p:sldId id="258" r:id="rId22"/>
    <p:sldId id="419" r:id="rId23"/>
    <p:sldId id="290" r:id="rId24"/>
    <p:sldId id="293" r:id="rId25"/>
    <p:sldId id="432" r:id="rId26"/>
    <p:sldId id="421" r:id="rId27"/>
    <p:sldId id="442" r:id="rId28"/>
    <p:sldId id="443" r:id="rId29"/>
    <p:sldId id="448" r:id="rId30"/>
    <p:sldId id="449" r:id="rId31"/>
    <p:sldId id="441" r:id="rId32"/>
    <p:sldId id="444" r:id="rId33"/>
    <p:sldId id="1517" r:id="rId34"/>
    <p:sldId id="445" r:id="rId35"/>
    <p:sldId id="1518" r:id="rId36"/>
    <p:sldId id="1519" r:id="rId37"/>
    <p:sldId id="1520" r:id="rId38"/>
    <p:sldId id="446" r:id="rId39"/>
    <p:sldId id="282" r:id="rId40"/>
    <p:sldId id="312" r:id="rId41"/>
    <p:sldId id="433" r:id="rId42"/>
    <p:sldId id="422" r:id="rId43"/>
    <p:sldId id="427" r:id="rId44"/>
    <p:sldId id="423" r:id="rId45"/>
    <p:sldId id="435" r:id="rId46"/>
    <p:sldId id="316" r:id="rId47"/>
    <p:sldId id="430" r:id="rId48"/>
    <p:sldId id="416" r:id="rId49"/>
  </p:sldIdLst>
  <p:sldSz cx="12192000" cy="6858000"/>
  <p:notesSz cx="7010400" cy="9296400"/>
  <p:embeddedFontLst>
    <p:embeddedFont>
      <p:font typeface="Calibri" panose="020F0502020204030204" pitchFamily="34" charset="0"/>
      <p:regular r:id="rId51"/>
      <p:bold r:id="rId52"/>
      <p:italic r:id="rId53"/>
      <p:boldItalic r:id="rId54"/>
    </p:embeddedFont>
    <p:embeddedFont>
      <p:font typeface="Segoe UI" panose="020B0502040204020203" pitchFamily="34" charset="0"/>
      <p:regular r:id="rId55"/>
      <p:bold r:id="rId56"/>
      <p:italic r:id="rId57"/>
      <p:boldItalic r:id="rId58"/>
    </p:embeddedFont>
    <p:embeddedFont>
      <p:font typeface="Wingdings 3" panose="05040102010807070707" pitchFamily="18" charset="2"/>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DE60F-E716-7B40-94C2-34D566B4AE0E}" name="Sullivan, Gretchen" initials="SG" userId="S::gsullivan@air.org::1fe3a56a-c5af-4153-917d-eb593642ddf3" providerId="AD"/>
  <p188:author id="{57C44488-DE78-D86C-D98B-CFE818CA7DCE}" name="Simon, Darcee" initials="SD" userId="S::dsimon@air.org::6b22f4de-a2a4-46b1-90d9-60bbd7383efd" providerId="AD"/>
  <p188:author id="{1B8CA9F2-9709-9793-40E3-DDD21632E50E}" name="Collins, Lori" initials="CL" userId="S::lcollins@air.org::5a2de47c-3d5f-4f60-8277-2c795e5cb5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2E"/>
    <a:srgbClr val="5DB5B6"/>
    <a:srgbClr val="0F6A6B"/>
    <a:srgbClr val="9DADB5"/>
    <a:srgbClr val="114257"/>
    <a:srgbClr val="5F6862"/>
    <a:srgbClr val="535355"/>
    <a:srgbClr val="B44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E85CC-6F08-CC26-5595-6D521E300870}" v="17" dt="2023-02-16T14:32:24.434"/>
    <p1510:client id="{C786B7D5-C8C8-48E3-A121-622AC19F6159}" v="400" dt="2023-02-16T14:33:47.47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1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1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1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1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1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1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1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ata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A3DEF-61BE-4F30-B188-FF1A136C6484}" type="doc">
      <dgm:prSet loTypeId="urn:microsoft.com/office/officeart/2005/8/layout/gear1" loCatId="relationship" qsTypeId="urn:microsoft.com/office/officeart/2005/8/quickstyle/simple1" qsCatId="simple" csTypeId="urn:microsoft.com/office/officeart/2005/8/colors/accent1_2" csCatId="accent1" phldr="1"/>
      <dgm:spPr/>
    </dgm:pt>
    <dgm:pt modelId="{A4D97C8D-6A2A-4BBC-82FE-36F972F2AD51}">
      <dgm:prSet phldrT="[Text]" custT="1"/>
      <dgm:spPr/>
      <dgm:t>
        <a:bodyPr/>
        <a:lstStyle/>
        <a:p>
          <a:pPr rtl="0"/>
          <a:r>
            <a:rPr lang="en-US" sz="2400">
              <a:latin typeface="Calibri" panose="020F0502020204030204"/>
            </a:rPr>
            <a:t>Workforce System</a:t>
          </a:r>
          <a:r>
            <a:rPr lang="en-US" sz="2400"/>
            <a:t> Architect</a:t>
          </a:r>
        </a:p>
      </dgm:t>
    </dgm:pt>
    <dgm:pt modelId="{8B113C53-7AD2-47AC-90F3-7CDC184FE1FA}" type="parTrans" cxnId="{A2801A60-0F41-44DB-B049-F1139069C9DA}">
      <dgm:prSet/>
      <dgm:spPr/>
      <dgm:t>
        <a:bodyPr/>
        <a:lstStyle/>
        <a:p>
          <a:endParaRPr lang="en-US"/>
        </a:p>
      </dgm:t>
    </dgm:pt>
    <dgm:pt modelId="{56CEA123-1632-47E2-ADDC-C20975C670E5}" type="sibTrans" cxnId="{A2801A60-0F41-44DB-B049-F1139069C9DA}">
      <dgm:prSet/>
      <dgm:spPr/>
      <dgm:t>
        <a:bodyPr/>
        <a:lstStyle/>
        <a:p>
          <a:endParaRPr lang="en-US"/>
        </a:p>
      </dgm:t>
    </dgm:pt>
    <dgm:pt modelId="{EF1AAE4D-B695-49A5-8978-D965525E2E09}">
      <dgm:prSet phldrT="[Text]"/>
      <dgm:spPr/>
      <dgm:t>
        <a:bodyPr/>
        <a:lstStyle/>
        <a:p>
          <a:pPr rtl="0"/>
          <a:r>
            <a:rPr lang="en-US">
              <a:latin typeface="Calibri" panose="020F0502020204030204"/>
            </a:rPr>
            <a:t>Program Partner</a:t>
          </a:r>
          <a:endParaRPr lang="en-US"/>
        </a:p>
      </dgm:t>
    </dgm:pt>
    <dgm:pt modelId="{673CAF01-0C4F-4195-8419-7886769F35C4}" type="parTrans" cxnId="{CA92DBD5-0D86-4F61-8E6D-7714B131EBE9}">
      <dgm:prSet/>
      <dgm:spPr/>
      <dgm:t>
        <a:bodyPr/>
        <a:lstStyle/>
        <a:p>
          <a:endParaRPr lang="en-US"/>
        </a:p>
      </dgm:t>
    </dgm:pt>
    <dgm:pt modelId="{BCB73641-3729-43D9-9F2E-68E7053109B7}" type="sibTrans" cxnId="{CA92DBD5-0D86-4F61-8E6D-7714B131EBE9}">
      <dgm:prSet/>
      <dgm:spPr/>
      <dgm:t>
        <a:bodyPr/>
        <a:lstStyle/>
        <a:p>
          <a:endParaRPr lang="en-US"/>
        </a:p>
      </dgm:t>
    </dgm:pt>
    <dgm:pt modelId="{659F6587-E1E9-4DB6-AE8A-F7EDB1D94922}">
      <dgm:prSet phldrT="[Text]"/>
      <dgm:spPr/>
      <dgm:t>
        <a:bodyPr/>
        <a:lstStyle/>
        <a:p>
          <a:r>
            <a:rPr lang="en-US"/>
            <a:t>Local Area Negotiator</a:t>
          </a:r>
        </a:p>
      </dgm:t>
    </dgm:pt>
    <dgm:pt modelId="{D412D5B5-C79F-4AEE-9814-0B19C40E4E35}" type="parTrans" cxnId="{E2A83716-542A-46B5-A00A-386BE98FD29A}">
      <dgm:prSet/>
      <dgm:spPr/>
      <dgm:t>
        <a:bodyPr/>
        <a:lstStyle/>
        <a:p>
          <a:endParaRPr lang="en-US"/>
        </a:p>
      </dgm:t>
    </dgm:pt>
    <dgm:pt modelId="{21D21160-093C-4B18-8BCB-95AD3EA2BE6E}" type="sibTrans" cxnId="{E2A83716-542A-46B5-A00A-386BE98FD29A}">
      <dgm:prSet/>
      <dgm:spPr/>
      <dgm:t>
        <a:bodyPr/>
        <a:lstStyle/>
        <a:p>
          <a:endParaRPr lang="en-US"/>
        </a:p>
      </dgm:t>
    </dgm:pt>
    <dgm:pt modelId="{831EE636-DA9C-45B2-9966-D87D741C218E}" type="pres">
      <dgm:prSet presAssocID="{A1EA3DEF-61BE-4F30-B188-FF1A136C6484}" presName="composite" presStyleCnt="0">
        <dgm:presLayoutVars>
          <dgm:chMax val="3"/>
          <dgm:animLvl val="lvl"/>
          <dgm:resizeHandles val="exact"/>
        </dgm:presLayoutVars>
      </dgm:prSet>
      <dgm:spPr/>
    </dgm:pt>
    <dgm:pt modelId="{9F31F6F1-8004-49E9-9FC1-6704F6B4B2C8}" type="pres">
      <dgm:prSet presAssocID="{A4D97C8D-6A2A-4BBC-82FE-36F972F2AD51}" presName="gear1" presStyleLbl="node1" presStyleIdx="0" presStyleCnt="3">
        <dgm:presLayoutVars>
          <dgm:chMax val="1"/>
          <dgm:bulletEnabled val="1"/>
        </dgm:presLayoutVars>
      </dgm:prSet>
      <dgm:spPr/>
    </dgm:pt>
    <dgm:pt modelId="{4F9906F3-2DC9-401C-895B-53BB03BC8E4D}" type="pres">
      <dgm:prSet presAssocID="{A4D97C8D-6A2A-4BBC-82FE-36F972F2AD51}" presName="gear1srcNode" presStyleLbl="node1" presStyleIdx="0" presStyleCnt="3"/>
      <dgm:spPr/>
    </dgm:pt>
    <dgm:pt modelId="{248CCE5D-C00D-4257-AE84-F044D0CC866F}" type="pres">
      <dgm:prSet presAssocID="{A4D97C8D-6A2A-4BBC-82FE-36F972F2AD51}" presName="gear1dstNode" presStyleLbl="node1" presStyleIdx="0" presStyleCnt="3"/>
      <dgm:spPr/>
    </dgm:pt>
    <dgm:pt modelId="{336D501F-87D9-472C-B4CD-F718CBD7A7CA}" type="pres">
      <dgm:prSet presAssocID="{EF1AAE4D-B695-49A5-8978-D965525E2E09}" presName="gear2" presStyleLbl="node1" presStyleIdx="1" presStyleCnt="3">
        <dgm:presLayoutVars>
          <dgm:chMax val="1"/>
          <dgm:bulletEnabled val="1"/>
        </dgm:presLayoutVars>
      </dgm:prSet>
      <dgm:spPr/>
    </dgm:pt>
    <dgm:pt modelId="{DE6576A2-8330-40CC-A47B-AFBA06C1EF53}" type="pres">
      <dgm:prSet presAssocID="{EF1AAE4D-B695-49A5-8978-D965525E2E09}" presName="gear2srcNode" presStyleLbl="node1" presStyleIdx="1" presStyleCnt="3"/>
      <dgm:spPr/>
    </dgm:pt>
    <dgm:pt modelId="{BDA70335-994C-4E8F-819C-76C29605590A}" type="pres">
      <dgm:prSet presAssocID="{EF1AAE4D-B695-49A5-8978-D965525E2E09}" presName="gear2dstNode" presStyleLbl="node1" presStyleIdx="1" presStyleCnt="3"/>
      <dgm:spPr/>
    </dgm:pt>
    <dgm:pt modelId="{C0E8D954-3439-4222-92D2-B6F4595FA090}" type="pres">
      <dgm:prSet presAssocID="{659F6587-E1E9-4DB6-AE8A-F7EDB1D94922}" presName="gear3" presStyleLbl="node1" presStyleIdx="2" presStyleCnt="3"/>
      <dgm:spPr/>
    </dgm:pt>
    <dgm:pt modelId="{C43103E2-3B66-431D-8B2C-F14C88CECC37}" type="pres">
      <dgm:prSet presAssocID="{659F6587-E1E9-4DB6-AE8A-F7EDB1D94922}" presName="gear3tx" presStyleLbl="node1" presStyleIdx="2" presStyleCnt="3">
        <dgm:presLayoutVars>
          <dgm:chMax val="1"/>
          <dgm:bulletEnabled val="1"/>
        </dgm:presLayoutVars>
      </dgm:prSet>
      <dgm:spPr/>
    </dgm:pt>
    <dgm:pt modelId="{B4A4D9CB-6189-4A93-9827-A27C5550F34D}" type="pres">
      <dgm:prSet presAssocID="{659F6587-E1E9-4DB6-AE8A-F7EDB1D94922}" presName="gear3srcNode" presStyleLbl="node1" presStyleIdx="2" presStyleCnt="3"/>
      <dgm:spPr/>
    </dgm:pt>
    <dgm:pt modelId="{6C21A1EF-4F2B-4E49-A511-031868F28B09}" type="pres">
      <dgm:prSet presAssocID="{659F6587-E1E9-4DB6-AE8A-F7EDB1D94922}" presName="gear3dstNode" presStyleLbl="node1" presStyleIdx="2" presStyleCnt="3"/>
      <dgm:spPr/>
    </dgm:pt>
    <dgm:pt modelId="{B7A42B55-C3E4-4837-A327-A8762BDC4F0B}" type="pres">
      <dgm:prSet presAssocID="{56CEA123-1632-47E2-ADDC-C20975C670E5}" presName="connector1" presStyleLbl="sibTrans2D1" presStyleIdx="0" presStyleCnt="3"/>
      <dgm:spPr/>
    </dgm:pt>
    <dgm:pt modelId="{D5DB4614-BF08-43E7-8A62-5C9943B5576F}" type="pres">
      <dgm:prSet presAssocID="{BCB73641-3729-43D9-9F2E-68E7053109B7}" presName="connector2" presStyleLbl="sibTrans2D1" presStyleIdx="1" presStyleCnt="3"/>
      <dgm:spPr/>
    </dgm:pt>
    <dgm:pt modelId="{E9D41205-081C-42CA-8A80-1895D51C5339}" type="pres">
      <dgm:prSet presAssocID="{21D21160-093C-4B18-8BCB-95AD3EA2BE6E}" presName="connector3" presStyleLbl="sibTrans2D1" presStyleIdx="2" presStyleCnt="3"/>
      <dgm:spPr/>
    </dgm:pt>
  </dgm:ptLst>
  <dgm:cxnLst>
    <dgm:cxn modelId="{E2A83716-542A-46B5-A00A-386BE98FD29A}" srcId="{A1EA3DEF-61BE-4F30-B188-FF1A136C6484}" destId="{659F6587-E1E9-4DB6-AE8A-F7EDB1D94922}" srcOrd="2" destOrd="0" parTransId="{D412D5B5-C79F-4AEE-9814-0B19C40E4E35}" sibTransId="{21D21160-093C-4B18-8BCB-95AD3EA2BE6E}"/>
    <dgm:cxn modelId="{11D3F52F-4693-460C-8532-27B4FF3CDBB4}" type="presOf" srcId="{659F6587-E1E9-4DB6-AE8A-F7EDB1D94922}" destId="{B4A4D9CB-6189-4A93-9827-A27C5550F34D}" srcOrd="2" destOrd="0" presId="urn:microsoft.com/office/officeart/2005/8/layout/gear1"/>
    <dgm:cxn modelId="{B3CA1332-C369-4D87-8D02-F25A46C47CA4}" type="presOf" srcId="{56CEA123-1632-47E2-ADDC-C20975C670E5}" destId="{B7A42B55-C3E4-4837-A327-A8762BDC4F0B}" srcOrd="0" destOrd="0" presId="urn:microsoft.com/office/officeart/2005/8/layout/gear1"/>
    <dgm:cxn modelId="{A2801A60-0F41-44DB-B049-F1139069C9DA}" srcId="{A1EA3DEF-61BE-4F30-B188-FF1A136C6484}" destId="{A4D97C8D-6A2A-4BBC-82FE-36F972F2AD51}" srcOrd="0" destOrd="0" parTransId="{8B113C53-7AD2-47AC-90F3-7CDC184FE1FA}" sibTransId="{56CEA123-1632-47E2-ADDC-C20975C670E5}"/>
    <dgm:cxn modelId="{DC67EE66-08E6-4E70-A484-54A1BA974E08}" type="presOf" srcId="{21D21160-093C-4B18-8BCB-95AD3EA2BE6E}" destId="{E9D41205-081C-42CA-8A80-1895D51C5339}" srcOrd="0" destOrd="0" presId="urn:microsoft.com/office/officeart/2005/8/layout/gear1"/>
    <dgm:cxn modelId="{927F8967-1794-427F-B58D-327F8F8A3D20}" type="presOf" srcId="{659F6587-E1E9-4DB6-AE8A-F7EDB1D94922}" destId="{C0E8D954-3439-4222-92D2-B6F4595FA090}" srcOrd="0" destOrd="0" presId="urn:microsoft.com/office/officeart/2005/8/layout/gear1"/>
    <dgm:cxn modelId="{42CF4D8D-3D53-4FB0-90D0-42BB463DE84A}" type="presOf" srcId="{A4D97C8D-6A2A-4BBC-82FE-36F972F2AD51}" destId="{9F31F6F1-8004-49E9-9FC1-6704F6B4B2C8}" srcOrd="0" destOrd="0" presId="urn:microsoft.com/office/officeart/2005/8/layout/gear1"/>
    <dgm:cxn modelId="{AD0AEAA0-9D46-48B7-8819-929D52A7274E}" type="presOf" srcId="{659F6587-E1E9-4DB6-AE8A-F7EDB1D94922}" destId="{C43103E2-3B66-431D-8B2C-F14C88CECC37}" srcOrd="1" destOrd="0" presId="urn:microsoft.com/office/officeart/2005/8/layout/gear1"/>
    <dgm:cxn modelId="{997917A2-D8ED-4A5F-A98B-88DA99820194}" type="presOf" srcId="{BCB73641-3729-43D9-9F2E-68E7053109B7}" destId="{D5DB4614-BF08-43E7-8A62-5C9943B5576F}" srcOrd="0" destOrd="0" presId="urn:microsoft.com/office/officeart/2005/8/layout/gear1"/>
    <dgm:cxn modelId="{010B3CA5-7897-4109-B7E1-040DB4C55484}" type="presOf" srcId="{EF1AAE4D-B695-49A5-8978-D965525E2E09}" destId="{DE6576A2-8330-40CC-A47B-AFBA06C1EF53}" srcOrd="1" destOrd="0" presId="urn:microsoft.com/office/officeart/2005/8/layout/gear1"/>
    <dgm:cxn modelId="{034A07AE-4A73-43F6-8DE4-3E60AE74EA46}" type="presOf" srcId="{A4D97C8D-6A2A-4BBC-82FE-36F972F2AD51}" destId="{248CCE5D-C00D-4257-AE84-F044D0CC866F}" srcOrd="2" destOrd="0" presId="urn:microsoft.com/office/officeart/2005/8/layout/gear1"/>
    <dgm:cxn modelId="{C936DBC0-8530-4C4B-9FBB-EDCB2978BD24}" type="presOf" srcId="{EF1AAE4D-B695-49A5-8978-D965525E2E09}" destId="{336D501F-87D9-472C-B4CD-F718CBD7A7CA}" srcOrd="0" destOrd="0" presId="urn:microsoft.com/office/officeart/2005/8/layout/gear1"/>
    <dgm:cxn modelId="{AEE988C2-C3C5-43F6-AC1B-FF99138359B0}" type="presOf" srcId="{A4D97C8D-6A2A-4BBC-82FE-36F972F2AD51}" destId="{4F9906F3-2DC9-401C-895B-53BB03BC8E4D}" srcOrd="1" destOrd="0" presId="urn:microsoft.com/office/officeart/2005/8/layout/gear1"/>
    <dgm:cxn modelId="{CA92DBD5-0D86-4F61-8E6D-7714B131EBE9}" srcId="{A1EA3DEF-61BE-4F30-B188-FF1A136C6484}" destId="{EF1AAE4D-B695-49A5-8978-D965525E2E09}" srcOrd="1" destOrd="0" parTransId="{673CAF01-0C4F-4195-8419-7886769F35C4}" sibTransId="{BCB73641-3729-43D9-9F2E-68E7053109B7}"/>
    <dgm:cxn modelId="{F53BD3D6-A3A8-4501-86DB-FB359C312A75}" type="presOf" srcId="{EF1AAE4D-B695-49A5-8978-D965525E2E09}" destId="{BDA70335-994C-4E8F-819C-76C29605590A}" srcOrd="2" destOrd="0" presId="urn:microsoft.com/office/officeart/2005/8/layout/gear1"/>
    <dgm:cxn modelId="{90682EF3-30BE-40DB-A84F-E2B1B6F7093F}" type="presOf" srcId="{A1EA3DEF-61BE-4F30-B188-FF1A136C6484}" destId="{831EE636-DA9C-45B2-9966-D87D741C218E}" srcOrd="0" destOrd="0" presId="urn:microsoft.com/office/officeart/2005/8/layout/gear1"/>
    <dgm:cxn modelId="{0EC653F8-97F8-4295-BFCD-470BA1A7EA97}" type="presOf" srcId="{659F6587-E1E9-4DB6-AE8A-F7EDB1D94922}" destId="{6C21A1EF-4F2B-4E49-A511-031868F28B09}" srcOrd="3" destOrd="0" presId="urn:microsoft.com/office/officeart/2005/8/layout/gear1"/>
    <dgm:cxn modelId="{8DF39CBD-F390-4045-BEBB-5CA1BEE490F4}" type="presParOf" srcId="{831EE636-DA9C-45B2-9966-D87D741C218E}" destId="{9F31F6F1-8004-49E9-9FC1-6704F6B4B2C8}" srcOrd="0" destOrd="0" presId="urn:microsoft.com/office/officeart/2005/8/layout/gear1"/>
    <dgm:cxn modelId="{A742E31C-C1B8-4B12-8A32-F857F9EB477E}" type="presParOf" srcId="{831EE636-DA9C-45B2-9966-D87D741C218E}" destId="{4F9906F3-2DC9-401C-895B-53BB03BC8E4D}" srcOrd="1" destOrd="0" presId="urn:microsoft.com/office/officeart/2005/8/layout/gear1"/>
    <dgm:cxn modelId="{407B1BF8-A894-4030-B13C-852AC0CB98D2}" type="presParOf" srcId="{831EE636-DA9C-45B2-9966-D87D741C218E}" destId="{248CCE5D-C00D-4257-AE84-F044D0CC866F}" srcOrd="2" destOrd="0" presId="urn:microsoft.com/office/officeart/2005/8/layout/gear1"/>
    <dgm:cxn modelId="{82A71AB7-EFB9-42BC-83A7-DD46AD94DC34}" type="presParOf" srcId="{831EE636-DA9C-45B2-9966-D87D741C218E}" destId="{336D501F-87D9-472C-B4CD-F718CBD7A7CA}" srcOrd="3" destOrd="0" presId="urn:microsoft.com/office/officeart/2005/8/layout/gear1"/>
    <dgm:cxn modelId="{BB96ECFB-0E72-485E-B529-67D1D52AE347}" type="presParOf" srcId="{831EE636-DA9C-45B2-9966-D87D741C218E}" destId="{DE6576A2-8330-40CC-A47B-AFBA06C1EF53}" srcOrd="4" destOrd="0" presId="urn:microsoft.com/office/officeart/2005/8/layout/gear1"/>
    <dgm:cxn modelId="{3AA17083-0F63-42A8-8F27-AC01E2D8511D}" type="presParOf" srcId="{831EE636-DA9C-45B2-9966-D87D741C218E}" destId="{BDA70335-994C-4E8F-819C-76C29605590A}" srcOrd="5" destOrd="0" presId="urn:microsoft.com/office/officeart/2005/8/layout/gear1"/>
    <dgm:cxn modelId="{9107486D-024F-47BE-8F6F-612609D004B4}" type="presParOf" srcId="{831EE636-DA9C-45B2-9966-D87D741C218E}" destId="{C0E8D954-3439-4222-92D2-B6F4595FA090}" srcOrd="6" destOrd="0" presId="urn:microsoft.com/office/officeart/2005/8/layout/gear1"/>
    <dgm:cxn modelId="{90DBA4EF-D073-4DF0-8E2B-A55FF71F0153}" type="presParOf" srcId="{831EE636-DA9C-45B2-9966-D87D741C218E}" destId="{C43103E2-3B66-431D-8B2C-F14C88CECC37}" srcOrd="7" destOrd="0" presId="urn:microsoft.com/office/officeart/2005/8/layout/gear1"/>
    <dgm:cxn modelId="{6244E53C-F2AA-447A-99C5-BC90F731A083}" type="presParOf" srcId="{831EE636-DA9C-45B2-9966-D87D741C218E}" destId="{B4A4D9CB-6189-4A93-9827-A27C5550F34D}" srcOrd="8" destOrd="0" presId="urn:microsoft.com/office/officeart/2005/8/layout/gear1"/>
    <dgm:cxn modelId="{92CB9D0F-2734-44A2-BEAD-A2FD96BE9FA0}" type="presParOf" srcId="{831EE636-DA9C-45B2-9966-D87D741C218E}" destId="{6C21A1EF-4F2B-4E49-A511-031868F28B09}" srcOrd="9" destOrd="0" presId="urn:microsoft.com/office/officeart/2005/8/layout/gear1"/>
    <dgm:cxn modelId="{A8A14FF2-6AEF-4B05-BF18-9126A5E7A98B}" type="presParOf" srcId="{831EE636-DA9C-45B2-9966-D87D741C218E}" destId="{B7A42B55-C3E4-4837-A327-A8762BDC4F0B}" srcOrd="10" destOrd="0" presId="urn:microsoft.com/office/officeart/2005/8/layout/gear1"/>
    <dgm:cxn modelId="{738FA6AE-7111-4AD5-9BED-8FBAB2093222}" type="presParOf" srcId="{831EE636-DA9C-45B2-9966-D87D741C218E}" destId="{D5DB4614-BF08-43E7-8A62-5C9943B5576F}" srcOrd="11" destOrd="0" presId="urn:microsoft.com/office/officeart/2005/8/layout/gear1"/>
    <dgm:cxn modelId="{53998A56-1FE5-4CC3-A1FD-1DD3B5959000}" type="presParOf" srcId="{831EE636-DA9C-45B2-9966-D87D741C218E}" destId="{E9D41205-081C-42CA-8A80-1895D51C533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F770D5-0A2B-4688-809F-4F6DA9987043}" type="doc">
      <dgm:prSet loTypeId="urn:diagrams.loki3.com/VaryingWidthList" loCatId="list" qsTypeId="urn:microsoft.com/office/officeart/2005/8/quickstyle/simple1" qsCatId="simple" csTypeId="urn:microsoft.com/office/officeart/2005/8/colors/accent0_3" csCatId="mainScheme" phldr="1"/>
      <dgm:spPr/>
      <dgm:t>
        <a:bodyPr/>
        <a:lstStyle/>
        <a:p>
          <a:endParaRPr lang="en-US"/>
        </a:p>
      </dgm:t>
    </dgm:pt>
    <dgm:pt modelId="{C0EF54E1-9EE2-4E7A-B84A-308CB900CB39}">
      <dgm:prSet phldrT="[Text]"/>
      <dgm:spPr/>
      <dgm:t>
        <a:bodyPr/>
        <a:lstStyle/>
        <a:p>
          <a:r>
            <a:rPr lang="en-US"/>
            <a:t>Periodic Reconciliation</a:t>
          </a:r>
        </a:p>
      </dgm:t>
    </dgm:pt>
    <dgm:pt modelId="{E61C86F1-2204-46BD-8AC4-DC0EDC32B8B3}" type="parTrans" cxnId="{052EAF6D-4891-4B8F-B3C2-81D6E286922A}">
      <dgm:prSet/>
      <dgm:spPr/>
      <dgm:t>
        <a:bodyPr/>
        <a:lstStyle/>
        <a:p>
          <a:endParaRPr lang="en-US"/>
        </a:p>
      </dgm:t>
    </dgm:pt>
    <dgm:pt modelId="{C3B92B7F-5ABD-4B3B-BCE1-3E573C141969}" type="sibTrans" cxnId="{052EAF6D-4891-4B8F-B3C2-81D6E286922A}">
      <dgm:prSet/>
      <dgm:spPr/>
      <dgm:t>
        <a:bodyPr/>
        <a:lstStyle/>
        <a:p>
          <a:endParaRPr lang="en-US"/>
        </a:p>
      </dgm:t>
    </dgm:pt>
    <dgm:pt modelId="{D493947F-32F3-40B3-8B9E-66EB5FC992F7}">
      <dgm:prSet phldrT="[Text]"/>
      <dgm:spPr/>
      <dgm:t>
        <a:bodyPr/>
        <a:lstStyle/>
        <a:p>
          <a:r>
            <a:rPr lang="en-US"/>
            <a:t>Annual review of MOU</a:t>
          </a:r>
        </a:p>
      </dgm:t>
    </dgm:pt>
    <dgm:pt modelId="{6284C094-264A-4CEE-AB11-4F2054552D29}" type="parTrans" cxnId="{C9BE6EF5-5073-4C3D-BA54-F688FD04C885}">
      <dgm:prSet/>
      <dgm:spPr/>
      <dgm:t>
        <a:bodyPr/>
        <a:lstStyle/>
        <a:p>
          <a:endParaRPr lang="en-US"/>
        </a:p>
      </dgm:t>
    </dgm:pt>
    <dgm:pt modelId="{D20FDBBC-5118-49C6-8339-21BB0D46113D}" type="sibTrans" cxnId="{C9BE6EF5-5073-4C3D-BA54-F688FD04C885}">
      <dgm:prSet/>
      <dgm:spPr/>
      <dgm:t>
        <a:bodyPr/>
        <a:lstStyle/>
        <a:p>
          <a:endParaRPr lang="en-US"/>
        </a:p>
      </dgm:t>
    </dgm:pt>
    <dgm:pt modelId="{0CCB0ADB-0388-4326-B89B-59346FF0C230}">
      <dgm:prSet phldrT="[Text]"/>
      <dgm:spPr/>
      <dgm:t>
        <a:bodyPr/>
        <a:lstStyle/>
        <a:p>
          <a:r>
            <a:rPr lang="en-US"/>
            <a:t>Request from Signatory</a:t>
          </a:r>
        </a:p>
      </dgm:t>
    </dgm:pt>
    <dgm:pt modelId="{A6AD7C2A-7DCE-41B7-8569-93F6F94D2FC5}" type="parTrans" cxnId="{8D828240-69CC-4662-B026-D9B6DF070150}">
      <dgm:prSet/>
      <dgm:spPr/>
      <dgm:t>
        <a:bodyPr/>
        <a:lstStyle/>
        <a:p>
          <a:endParaRPr lang="en-US"/>
        </a:p>
      </dgm:t>
    </dgm:pt>
    <dgm:pt modelId="{51D33CE8-D170-42B9-BAB9-F6340BCD8EA0}" type="sibTrans" cxnId="{8D828240-69CC-4662-B026-D9B6DF070150}">
      <dgm:prSet/>
      <dgm:spPr/>
      <dgm:t>
        <a:bodyPr/>
        <a:lstStyle/>
        <a:p>
          <a:endParaRPr lang="en-US"/>
        </a:p>
      </dgm:t>
    </dgm:pt>
    <dgm:pt modelId="{82CFDC09-BD0E-43CA-9C93-6102B39D2BFB}" type="pres">
      <dgm:prSet presAssocID="{3AF770D5-0A2B-4688-809F-4F6DA9987043}" presName="Name0" presStyleCnt="0">
        <dgm:presLayoutVars>
          <dgm:resizeHandles/>
        </dgm:presLayoutVars>
      </dgm:prSet>
      <dgm:spPr/>
    </dgm:pt>
    <dgm:pt modelId="{9E42CEB9-AA0E-4000-BEC2-184FB577A323}" type="pres">
      <dgm:prSet presAssocID="{C0EF54E1-9EE2-4E7A-B84A-308CB900CB39}" presName="text" presStyleLbl="node1" presStyleIdx="0" presStyleCnt="3">
        <dgm:presLayoutVars>
          <dgm:bulletEnabled val="1"/>
        </dgm:presLayoutVars>
      </dgm:prSet>
      <dgm:spPr/>
    </dgm:pt>
    <dgm:pt modelId="{9688D2B5-3638-45C5-95EB-ABBD8B3BB486}" type="pres">
      <dgm:prSet presAssocID="{C3B92B7F-5ABD-4B3B-BCE1-3E573C141969}" presName="space" presStyleCnt="0"/>
      <dgm:spPr/>
    </dgm:pt>
    <dgm:pt modelId="{FC987EBB-32AB-4DFC-AB4E-3E8EE04D1330}" type="pres">
      <dgm:prSet presAssocID="{D493947F-32F3-40B3-8B9E-66EB5FC992F7}" presName="text" presStyleLbl="node1" presStyleIdx="1" presStyleCnt="3">
        <dgm:presLayoutVars>
          <dgm:bulletEnabled val="1"/>
        </dgm:presLayoutVars>
      </dgm:prSet>
      <dgm:spPr/>
    </dgm:pt>
    <dgm:pt modelId="{126D97D5-6B42-4243-AF86-B5934597D6B6}" type="pres">
      <dgm:prSet presAssocID="{D20FDBBC-5118-49C6-8339-21BB0D46113D}" presName="space" presStyleCnt="0"/>
      <dgm:spPr/>
    </dgm:pt>
    <dgm:pt modelId="{99C6BD7E-4A1B-4611-B1BF-FB999CB8EB0A}" type="pres">
      <dgm:prSet presAssocID="{0CCB0ADB-0388-4326-B89B-59346FF0C230}" presName="text" presStyleLbl="node1" presStyleIdx="2" presStyleCnt="3" custScaleX="105990">
        <dgm:presLayoutVars>
          <dgm:bulletEnabled val="1"/>
        </dgm:presLayoutVars>
      </dgm:prSet>
      <dgm:spPr/>
    </dgm:pt>
  </dgm:ptLst>
  <dgm:cxnLst>
    <dgm:cxn modelId="{C4BA1518-8DD2-49F1-A9CA-D343574E595E}" type="presOf" srcId="{D493947F-32F3-40B3-8B9E-66EB5FC992F7}" destId="{FC987EBB-32AB-4DFC-AB4E-3E8EE04D1330}" srcOrd="0" destOrd="0" presId="urn:diagrams.loki3.com/VaryingWidthList"/>
    <dgm:cxn modelId="{8D828240-69CC-4662-B026-D9B6DF070150}" srcId="{3AF770D5-0A2B-4688-809F-4F6DA9987043}" destId="{0CCB0ADB-0388-4326-B89B-59346FF0C230}" srcOrd="2" destOrd="0" parTransId="{A6AD7C2A-7DCE-41B7-8569-93F6F94D2FC5}" sibTransId="{51D33CE8-D170-42B9-BAB9-F6340BCD8EA0}"/>
    <dgm:cxn modelId="{052EAF6D-4891-4B8F-B3C2-81D6E286922A}" srcId="{3AF770D5-0A2B-4688-809F-4F6DA9987043}" destId="{C0EF54E1-9EE2-4E7A-B84A-308CB900CB39}" srcOrd="0" destOrd="0" parTransId="{E61C86F1-2204-46BD-8AC4-DC0EDC32B8B3}" sibTransId="{C3B92B7F-5ABD-4B3B-BCE1-3E573C141969}"/>
    <dgm:cxn modelId="{0335C96D-C6F5-43D0-9BB0-F1A6F853DA44}" type="presOf" srcId="{0CCB0ADB-0388-4326-B89B-59346FF0C230}" destId="{99C6BD7E-4A1B-4611-B1BF-FB999CB8EB0A}" srcOrd="0" destOrd="0" presId="urn:diagrams.loki3.com/VaryingWidthList"/>
    <dgm:cxn modelId="{356F317D-ADC2-4F96-A7B6-A1F680F1E042}" type="presOf" srcId="{3AF770D5-0A2B-4688-809F-4F6DA9987043}" destId="{82CFDC09-BD0E-43CA-9C93-6102B39D2BFB}" srcOrd="0" destOrd="0" presId="urn:diagrams.loki3.com/VaryingWidthList"/>
    <dgm:cxn modelId="{FCDBDAA9-32E7-4BFC-B2C7-76613DC62586}" type="presOf" srcId="{C0EF54E1-9EE2-4E7A-B84A-308CB900CB39}" destId="{9E42CEB9-AA0E-4000-BEC2-184FB577A323}" srcOrd="0" destOrd="0" presId="urn:diagrams.loki3.com/VaryingWidthList"/>
    <dgm:cxn modelId="{C9BE6EF5-5073-4C3D-BA54-F688FD04C885}" srcId="{3AF770D5-0A2B-4688-809F-4F6DA9987043}" destId="{D493947F-32F3-40B3-8B9E-66EB5FC992F7}" srcOrd="1" destOrd="0" parTransId="{6284C094-264A-4CEE-AB11-4F2054552D29}" sibTransId="{D20FDBBC-5118-49C6-8339-21BB0D46113D}"/>
    <dgm:cxn modelId="{C6DA19A3-22B9-4FC3-B0BB-ED0D2FF2550D}" type="presParOf" srcId="{82CFDC09-BD0E-43CA-9C93-6102B39D2BFB}" destId="{9E42CEB9-AA0E-4000-BEC2-184FB577A323}" srcOrd="0" destOrd="0" presId="urn:diagrams.loki3.com/VaryingWidthList"/>
    <dgm:cxn modelId="{2A3CE8D4-B6C6-48AF-BB0D-EAAB4A66A9B9}" type="presParOf" srcId="{82CFDC09-BD0E-43CA-9C93-6102B39D2BFB}" destId="{9688D2B5-3638-45C5-95EB-ABBD8B3BB486}" srcOrd="1" destOrd="0" presId="urn:diagrams.loki3.com/VaryingWidthList"/>
    <dgm:cxn modelId="{6D753658-B9CF-427B-A351-52B8F0CE61CA}" type="presParOf" srcId="{82CFDC09-BD0E-43CA-9C93-6102B39D2BFB}" destId="{FC987EBB-32AB-4DFC-AB4E-3E8EE04D1330}" srcOrd="2" destOrd="0" presId="urn:diagrams.loki3.com/VaryingWidthList"/>
    <dgm:cxn modelId="{D7A585F7-E551-4CBE-B806-11E0D0143EEA}" type="presParOf" srcId="{82CFDC09-BD0E-43CA-9C93-6102B39D2BFB}" destId="{126D97D5-6B42-4243-AF86-B5934597D6B6}" srcOrd="3" destOrd="0" presId="urn:diagrams.loki3.com/VaryingWidthList"/>
    <dgm:cxn modelId="{0682309D-282C-4227-88A9-667D09042696}" type="presParOf" srcId="{82CFDC09-BD0E-43CA-9C93-6102B39D2BFB}" destId="{99C6BD7E-4A1B-4611-B1BF-FB999CB8EB0A}" srcOrd="4"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4313F089-172C-43BF-86F3-497CA15E5294}">
      <dgm:prSet phldrT="[Text]"/>
      <dgm:spPr/>
      <dgm:t>
        <a:bodyPr/>
        <a:lstStyle/>
        <a:p>
          <a:r>
            <a:rPr lang="en-US"/>
            <a:t>Change</a:t>
          </a:r>
        </a:p>
      </dgm:t>
    </dgm:pt>
    <dgm:pt modelId="{3BFC55B2-B40F-43D4-B7BF-810B6A658086}" type="parTrans" cxnId="{88FFEB58-6516-48E3-AE79-C849E69E35DE}">
      <dgm:prSet/>
      <dgm:spPr/>
      <dgm:t>
        <a:bodyPr/>
        <a:lstStyle/>
        <a:p>
          <a:endParaRPr lang="en-US"/>
        </a:p>
      </dgm:t>
    </dgm:pt>
    <dgm:pt modelId="{30137887-1051-47A6-B409-94F545A0147E}" type="sibTrans" cxnId="{88FFEB58-6516-48E3-AE79-C849E69E35DE}">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253002DA-DA0D-45E9-A46E-8463FF3EE49C}" type="pres">
      <dgm:prSet presAssocID="{4313F089-172C-43BF-86F3-497CA15E5294}" presName="composite" presStyleCnt="0"/>
      <dgm:spPr/>
    </dgm:pt>
    <dgm:pt modelId="{0B010C5A-0329-4232-93F2-4E6FB06E5C26}" type="pres">
      <dgm:prSet presAssocID="{4313F089-172C-43BF-86F3-497CA15E529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rk In Road with solid fill"/>
        </a:ext>
      </dgm:extLst>
    </dgm:pt>
    <dgm:pt modelId="{FF662922-725B-4D30-92CC-9AADF2D11620}" type="pres">
      <dgm:prSet presAssocID="{4313F089-172C-43BF-86F3-497CA15E5294}" presName="txShp" presStyleLbl="node1" presStyleIdx="0" presStyleCnt="1">
        <dgm:presLayoutVars>
          <dgm:bulletEnabled val="1"/>
        </dgm:presLayoutVars>
      </dgm:prSet>
      <dgm:spPr/>
    </dgm:pt>
  </dgm:ptLst>
  <dgm:cxnLst>
    <dgm:cxn modelId="{88FFEB58-6516-48E3-AE79-C849E69E35DE}" srcId="{E5EE9D86-8B46-44EB-B5AB-30BE22F3704C}" destId="{4313F089-172C-43BF-86F3-497CA15E5294}" srcOrd="0" destOrd="0" parTransId="{3BFC55B2-B40F-43D4-B7BF-810B6A658086}" sibTransId="{30137887-1051-47A6-B409-94F545A0147E}"/>
    <dgm:cxn modelId="{9BB2D4B2-9480-4744-A72F-AB5C9A7704D0}" type="presOf" srcId="{E5EE9D86-8B46-44EB-B5AB-30BE22F3704C}" destId="{BDED74E3-039A-4EE9-88E8-E4451ED9C5DC}" srcOrd="0" destOrd="0" presId="urn:microsoft.com/office/officeart/2005/8/layout/vList3"/>
    <dgm:cxn modelId="{97EAD3C1-355A-4D94-BE6A-B05787FE98D5}" type="presOf" srcId="{4313F089-172C-43BF-86F3-497CA15E5294}" destId="{FF662922-725B-4D30-92CC-9AADF2D11620}" srcOrd="0" destOrd="0" presId="urn:microsoft.com/office/officeart/2005/8/layout/vList3"/>
    <dgm:cxn modelId="{92DFA5DA-729B-47B7-9AFF-E82F6B305815}" type="presParOf" srcId="{BDED74E3-039A-4EE9-88E8-E4451ED9C5DC}" destId="{253002DA-DA0D-45E9-A46E-8463FF3EE49C}" srcOrd="0" destOrd="0" presId="urn:microsoft.com/office/officeart/2005/8/layout/vList3"/>
    <dgm:cxn modelId="{F4F75E16-8982-40F6-ADD5-0B90B6954DC8}" type="presParOf" srcId="{253002DA-DA0D-45E9-A46E-8463FF3EE49C}" destId="{0B010C5A-0329-4232-93F2-4E6FB06E5C26}" srcOrd="0" destOrd="0" presId="urn:microsoft.com/office/officeart/2005/8/layout/vList3"/>
    <dgm:cxn modelId="{68C9AB7C-7752-4CEF-ABA1-0B5DFC7F0441}" type="presParOf" srcId="{253002DA-DA0D-45E9-A46E-8463FF3EE49C}" destId="{FF662922-725B-4D30-92CC-9AADF2D11620}"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4313F089-172C-43BF-86F3-497CA15E5294}">
      <dgm:prSet phldrT="[Text]"/>
      <dgm:spPr/>
      <dgm:t>
        <a:bodyPr/>
        <a:lstStyle/>
        <a:p>
          <a:r>
            <a:rPr lang="en-US"/>
            <a:t>Change</a:t>
          </a:r>
        </a:p>
      </dgm:t>
    </dgm:pt>
    <dgm:pt modelId="{3BFC55B2-B40F-43D4-B7BF-810B6A658086}" type="parTrans" cxnId="{88FFEB58-6516-48E3-AE79-C849E69E35DE}">
      <dgm:prSet/>
      <dgm:spPr/>
      <dgm:t>
        <a:bodyPr/>
        <a:lstStyle/>
        <a:p>
          <a:endParaRPr lang="en-US"/>
        </a:p>
      </dgm:t>
    </dgm:pt>
    <dgm:pt modelId="{30137887-1051-47A6-B409-94F545A0147E}" type="sibTrans" cxnId="{88FFEB58-6516-48E3-AE79-C849E69E35DE}">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253002DA-DA0D-45E9-A46E-8463FF3EE49C}" type="pres">
      <dgm:prSet presAssocID="{4313F089-172C-43BF-86F3-497CA15E5294}" presName="composite" presStyleCnt="0"/>
      <dgm:spPr/>
    </dgm:pt>
    <dgm:pt modelId="{0B010C5A-0329-4232-93F2-4E6FB06E5C26}" type="pres">
      <dgm:prSet presAssocID="{4313F089-172C-43BF-86F3-497CA15E529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rk In Road with solid fill"/>
        </a:ext>
      </dgm:extLst>
    </dgm:pt>
    <dgm:pt modelId="{FF662922-725B-4D30-92CC-9AADF2D11620}" type="pres">
      <dgm:prSet presAssocID="{4313F089-172C-43BF-86F3-497CA15E5294}" presName="txShp" presStyleLbl="node1" presStyleIdx="0" presStyleCnt="1">
        <dgm:presLayoutVars>
          <dgm:bulletEnabled val="1"/>
        </dgm:presLayoutVars>
      </dgm:prSet>
      <dgm:spPr/>
    </dgm:pt>
  </dgm:ptLst>
  <dgm:cxnLst>
    <dgm:cxn modelId="{88FFEB58-6516-48E3-AE79-C849E69E35DE}" srcId="{E5EE9D86-8B46-44EB-B5AB-30BE22F3704C}" destId="{4313F089-172C-43BF-86F3-497CA15E5294}" srcOrd="0" destOrd="0" parTransId="{3BFC55B2-B40F-43D4-B7BF-810B6A658086}" sibTransId="{30137887-1051-47A6-B409-94F545A0147E}"/>
    <dgm:cxn modelId="{9BB2D4B2-9480-4744-A72F-AB5C9A7704D0}" type="presOf" srcId="{E5EE9D86-8B46-44EB-B5AB-30BE22F3704C}" destId="{BDED74E3-039A-4EE9-88E8-E4451ED9C5DC}" srcOrd="0" destOrd="0" presId="urn:microsoft.com/office/officeart/2005/8/layout/vList3"/>
    <dgm:cxn modelId="{97EAD3C1-355A-4D94-BE6A-B05787FE98D5}" type="presOf" srcId="{4313F089-172C-43BF-86F3-497CA15E5294}" destId="{FF662922-725B-4D30-92CC-9AADF2D11620}" srcOrd="0" destOrd="0" presId="urn:microsoft.com/office/officeart/2005/8/layout/vList3"/>
    <dgm:cxn modelId="{92DFA5DA-729B-47B7-9AFF-E82F6B305815}" type="presParOf" srcId="{BDED74E3-039A-4EE9-88E8-E4451ED9C5DC}" destId="{253002DA-DA0D-45E9-A46E-8463FF3EE49C}" srcOrd="0" destOrd="0" presId="urn:microsoft.com/office/officeart/2005/8/layout/vList3"/>
    <dgm:cxn modelId="{F4F75E16-8982-40F6-ADD5-0B90B6954DC8}" type="presParOf" srcId="{253002DA-DA0D-45E9-A46E-8463FF3EE49C}" destId="{0B010C5A-0329-4232-93F2-4E6FB06E5C26}" srcOrd="0" destOrd="0" presId="urn:microsoft.com/office/officeart/2005/8/layout/vList3"/>
    <dgm:cxn modelId="{68C9AB7C-7752-4CEF-ABA1-0B5DFC7F0441}" type="presParOf" srcId="{253002DA-DA0D-45E9-A46E-8463FF3EE49C}" destId="{FF662922-725B-4D30-92CC-9AADF2D116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4313F089-172C-43BF-86F3-497CA15E5294}">
      <dgm:prSet phldrT="[Text]"/>
      <dgm:spPr/>
      <dgm:t>
        <a:bodyPr/>
        <a:lstStyle/>
        <a:p>
          <a:r>
            <a:rPr lang="en-US"/>
            <a:t>Change</a:t>
          </a:r>
        </a:p>
      </dgm:t>
    </dgm:pt>
    <dgm:pt modelId="{3BFC55B2-B40F-43D4-B7BF-810B6A658086}" type="parTrans" cxnId="{88FFEB58-6516-48E3-AE79-C849E69E35DE}">
      <dgm:prSet/>
      <dgm:spPr/>
      <dgm:t>
        <a:bodyPr/>
        <a:lstStyle/>
        <a:p>
          <a:endParaRPr lang="en-US"/>
        </a:p>
      </dgm:t>
    </dgm:pt>
    <dgm:pt modelId="{30137887-1051-47A6-B409-94F545A0147E}" type="sibTrans" cxnId="{88FFEB58-6516-48E3-AE79-C849E69E35DE}">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253002DA-DA0D-45E9-A46E-8463FF3EE49C}" type="pres">
      <dgm:prSet presAssocID="{4313F089-172C-43BF-86F3-497CA15E5294}" presName="composite" presStyleCnt="0"/>
      <dgm:spPr/>
    </dgm:pt>
    <dgm:pt modelId="{0B010C5A-0329-4232-93F2-4E6FB06E5C26}" type="pres">
      <dgm:prSet presAssocID="{4313F089-172C-43BF-86F3-497CA15E529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rk In Road with solid fill"/>
        </a:ext>
      </dgm:extLst>
    </dgm:pt>
    <dgm:pt modelId="{FF662922-725B-4D30-92CC-9AADF2D11620}" type="pres">
      <dgm:prSet presAssocID="{4313F089-172C-43BF-86F3-497CA15E5294}" presName="txShp" presStyleLbl="node1" presStyleIdx="0" presStyleCnt="1">
        <dgm:presLayoutVars>
          <dgm:bulletEnabled val="1"/>
        </dgm:presLayoutVars>
      </dgm:prSet>
      <dgm:spPr/>
    </dgm:pt>
  </dgm:ptLst>
  <dgm:cxnLst>
    <dgm:cxn modelId="{88FFEB58-6516-48E3-AE79-C849E69E35DE}" srcId="{E5EE9D86-8B46-44EB-B5AB-30BE22F3704C}" destId="{4313F089-172C-43BF-86F3-497CA15E5294}" srcOrd="0" destOrd="0" parTransId="{3BFC55B2-B40F-43D4-B7BF-810B6A658086}" sibTransId="{30137887-1051-47A6-B409-94F545A0147E}"/>
    <dgm:cxn modelId="{9BB2D4B2-9480-4744-A72F-AB5C9A7704D0}" type="presOf" srcId="{E5EE9D86-8B46-44EB-B5AB-30BE22F3704C}" destId="{BDED74E3-039A-4EE9-88E8-E4451ED9C5DC}" srcOrd="0" destOrd="0" presId="urn:microsoft.com/office/officeart/2005/8/layout/vList3"/>
    <dgm:cxn modelId="{97EAD3C1-355A-4D94-BE6A-B05787FE98D5}" type="presOf" srcId="{4313F089-172C-43BF-86F3-497CA15E5294}" destId="{FF662922-725B-4D30-92CC-9AADF2D11620}" srcOrd="0" destOrd="0" presId="urn:microsoft.com/office/officeart/2005/8/layout/vList3"/>
    <dgm:cxn modelId="{92DFA5DA-729B-47B7-9AFF-E82F6B305815}" type="presParOf" srcId="{BDED74E3-039A-4EE9-88E8-E4451ED9C5DC}" destId="{253002DA-DA0D-45E9-A46E-8463FF3EE49C}" srcOrd="0" destOrd="0" presId="urn:microsoft.com/office/officeart/2005/8/layout/vList3"/>
    <dgm:cxn modelId="{F4F75E16-8982-40F6-ADD5-0B90B6954DC8}" type="presParOf" srcId="{253002DA-DA0D-45E9-A46E-8463FF3EE49C}" destId="{0B010C5A-0329-4232-93F2-4E6FB06E5C26}" srcOrd="0" destOrd="0" presId="urn:microsoft.com/office/officeart/2005/8/layout/vList3"/>
    <dgm:cxn modelId="{68C9AB7C-7752-4CEF-ABA1-0B5DFC7F0441}" type="presParOf" srcId="{253002DA-DA0D-45E9-A46E-8463FF3EE49C}" destId="{FF662922-725B-4D30-92CC-9AADF2D116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4313F089-172C-43BF-86F3-497CA15E5294}">
      <dgm:prSet phldrT="[Text]"/>
      <dgm:spPr/>
      <dgm:t>
        <a:bodyPr/>
        <a:lstStyle/>
        <a:p>
          <a:r>
            <a:rPr lang="en-US"/>
            <a:t>Change</a:t>
          </a:r>
        </a:p>
      </dgm:t>
    </dgm:pt>
    <dgm:pt modelId="{3BFC55B2-B40F-43D4-B7BF-810B6A658086}" type="parTrans" cxnId="{88FFEB58-6516-48E3-AE79-C849E69E35DE}">
      <dgm:prSet/>
      <dgm:spPr/>
      <dgm:t>
        <a:bodyPr/>
        <a:lstStyle/>
        <a:p>
          <a:endParaRPr lang="en-US"/>
        </a:p>
      </dgm:t>
    </dgm:pt>
    <dgm:pt modelId="{30137887-1051-47A6-B409-94F545A0147E}" type="sibTrans" cxnId="{88FFEB58-6516-48E3-AE79-C849E69E35DE}">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253002DA-DA0D-45E9-A46E-8463FF3EE49C}" type="pres">
      <dgm:prSet presAssocID="{4313F089-172C-43BF-86F3-497CA15E5294}" presName="composite" presStyleCnt="0"/>
      <dgm:spPr/>
    </dgm:pt>
    <dgm:pt modelId="{0B010C5A-0329-4232-93F2-4E6FB06E5C26}" type="pres">
      <dgm:prSet presAssocID="{4313F089-172C-43BF-86F3-497CA15E529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rk In Road with solid fill"/>
        </a:ext>
      </dgm:extLst>
    </dgm:pt>
    <dgm:pt modelId="{FF662922-725B-4D30-92CC-9AADF2D11620}" type="pres">
      <dgm:prSet presAssocID="{4313F089-172C-43BF-86F3-497CA15E5294}" presName="txShp" presStyleLbl="node1" presStyleIdx="0" presStyleCnt="1">
        <dgm:presLayoutVars>
          <dgm:bulletEnabled val="1"/>
        </dgm:presLayoutVars>
      </dgm:prSet>
      <dgm:spPr/>
    </dgm:pt>
  </dgm:ptLst>
  <dgm:cxnLst>
    <dgm:cxn modelId="{88FFEB58-6516-48E3-AE79-C849E69E35DE}" srcId="{E5EE9D86-8B46-44EB-B5AB-30BE22F3704C}" destId="{4313F089-172C-43BF-86F3-497CA15E5294}" srcOrd="0" destOrd="0" parTransId="{3BFC55B2-B40F-43D4-B7BF-810B6A658086}" sibTransId="{30137887-1051-47A6-B409-94F545A0147E}"/>
    <dgm:cxn modelId="{9BB2D4B2-9480-4744-A72F-AB5C9A7704D0}" type="presOf" srcId="{E5EE9D86-8B46-44EB-B5AB-30BE22F3704C}" destId="{BDED74E3-039A-4EE9-88E8-E4451ED9C5DC}" srcOrd="0" destOrd="0" presId="urn:microsoft.com/office/officeart/2005/8/layout/vList3"/>
    <dgm:cxn modelId="{97EAD3C1-355A-4D94-BE6A-B05787FE98D5}" type="presOf" srcId="{4313F089-172C-43BF-86F3-497CA15E5294}" destId="{FF662922-725B-4D30-92CC-9AADF2D11620}" srcOrd="0" destOrd="0" presId="urn:microsoft.com/office/officeart/2005/8/layout/vList3"/>
    <dgm:cxn modelId="{92DFA5DA-729B-47B7-9AFF-E82F6B305815}" type="presParOf" srcId="{BDED74E3-039A-4EE9-88E8-E4451ED9C5DC}" destId="{253002DA-DA0D-45E9-A46E-8463FF3EE49C}" srcOrd="0" destOrd="0" presId="urn:microsoft.com/office/officeart/2005/8/layout/vList3"/>
    <dgm:cxn modelId="{F4F75E16-8982-40F6-ADD5-0B90B6954DC8}" type="presParOf" srcId="{253002DA-DA0D-45E9-A46E-8463FF3EE49C}" destId="{0B010C5A-0329-4232-93F2-4E6FB06E5C26}" srcOrd="0" destOrd="0" presId="urn:microsoft.com/office/officeart/2005/8/layout/vList3"/>
    <dgm:cxn modelId="{68C9AB7C-7752-4CEF-ABA1-0B5DFC7F0441}" type="presParOf" srcId="{253002DA-DA0D-45E9-A46E-8463FF3EE49C}" destId="{FF662922-725B-4D30-92CC-9AADF2D1162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B3E3CC7B-37D2-4EC8-B881-150AB95A4F25}">
      <dgm:prSet phldrT="[Text]"/>
      <dgm:spPr/>
      <dgm:t>
        <a:bodyPr/>
        <a:lstStyle/>
        <a:p>
          <a:r>
            <a:rPr lang="en-US"/>
            <a:t>Negotiate</a:t>
          </a:r>
        </a:p>
      </dgm:t>
    </dgm:pt>
    <dgm:pt modelId="{8EAA52B5-0A4A-4B51-9B0A-9D8407CE7A74}" type="parTrans" cxnId="{3FBC5817-BEF8-405A-8F33-C8A906F24034}">
      <dgm:prSet/>
      <dgm:spPr/>
      <dgm:t>
        <a:bodyPr/>
        <a:lstStyle/>
        <a:p>
          <a:endParaRPr lang="en-US"/>
        </a:p>
      </dgm:t>
    </dgm:pt>
    <dgm:pt modelId="{46A75206-87CB-4D75-B01B-873CE27E30EA}" type="sibTrans" cxnId="{3FBC5817-BEF8-405A-8F33-C8A906F24034}">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DD9C660B-AE2A-4813-929B-60F7478E7575}" type="pres">
      <dgm:prSet presAssocID="{B3E3CC7B-37D2-4EC8-B881-150AB95A4F25}" presName="composite" presStyleCnt="0"/>
      <dgm:spPr/>
    </dgm:pt>
    <dgm:pt modelId="{4051669C-CBCB-4BDA-9FAC-E511B5FE8847}" type="pres">
      <dgm:prSet presAssocID="{B3E3CC7B-37D2-4EC8-B881-150AB95A4F25}"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with solid fill"/>
        </a:ext>
      </dgm:extLst>
    </dgm:pt>
    <dgm:pt modelId="{F08E044E-BAF4-4AF7-A0DF-EB8AB3AB58BB}" type="pres">
      <dgm:prSet presAssocID="{B3E3CC7B-37D2-4EC8-B881-150AB95A4F25}" presName="txShp" presStyleLbl="node1" presStyleIdx="0" presStyleCnt="1">
        <dgm:presLayoutVars>
          <dgm:bulletEnabled val="1"/>
        </dgm:presLayoutVars>
      </dgm:prSet>
      <dgm:spPr/>
    </dgm:pt>
  </dgm:ptLst>
  <dgm:cxnLst>
    <dgm:cxn modelId="{3FBC5817-BEF8-405A-8F33-C8A906F24034}" srcId="{E5EE9D86-8B46-44EB-B5AB-30BE22F3704C}" destId="{B3E3CC7B-37D2-4EC8-B881-150AB95A4F25}" srcOrd="0" destOrd="0" parTransId="{8EAA52B5-0A4A-4B51-9B0A-9D8407CE7A74}" sibTransId="{46A75206-87CB-4D75-B01B-873CE27E30EA}"/>
    <dgm:cxn modelId="{9BB2D4B2-9480-4744-A72F-AB5C9A7704D0}" type="presOf" srcId="{E5EE9D86-8B46-44EB-B5AB-30BE22F3704C}" destId="{BDED74E3-039A-4EE9-88E8-E4451ED9C5DC}" srcOrd="0" destOrd="0" presId="urn:microsoft.com/office/officeart/2005/8/layout/vList3"/>
    <dgm:cxn modelId="{5411B0F2-CDBB-4524-96C5-76D0C1D16512}" type="presOf" srcId="{B3E3CC7B-37D2-4EC8-B881-150AB95A4F25}" destId="{F08E044E-BAF4-4AF7-A0DF-EB8AB3AB58BB}" srcOrd="0" destOrd="0" presId="urn:microsoft.com/office/officeart/2005/8/layout/vList3"/>
    <dgm:cxn modelId="{277597C1-2C29-47F7-A5BA-91DC7A32323E}" type="presParOf" srcId="{BDED74E3-039A-4EE9-88E8-E4451ED9C5DC}" destId="{DD9C660B-AE2A-4813-929B-60F7478E7575}" srcOrd="0" destOrd="0" presId="urn:microsoft.com/office/officeart/2005/8/layout/vList3"/>
    <dgm:cxn modelId="{3FBE580A-4DDB-47BD-9392-07FAE9C835C3}" type="presParOf" srcId="{DD9C660B-AE2A-4813-929B-60F7478E7575}" destId="{4051669C-CBCB-4BDA-9FAC-E511B5FE8847}" srcOrd="0" destOrd="0" presId="urn:microsoft.com/office/officeart/2005/8/layout/vList3"/>
    <dgm:cxn modelId="{4389D154-FFAE-44D1-8A51-6AF91115085A}" type="presParOf" srcId="{DD9C660B-AE2A-4813-929B-60F7478E7575}" destId="{F08E044E-BAF4-4AF7-A0DF-EB8AB3AB58B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CFCC59CE-C626-45F6-BD4A-5EFDF4ECBDC2}">
      <dgm:prSet phldrT="[Text]"/>
      <dgm:spPr/>
      <dgm:t>
        <a:bodyPr/>
        <a:lstStyle/>
        <a:p>
          <a:r>
            <a:rPr lang="en-US"/>
            <a:t>Support</a:t>
          </a:r>
        </a:p>
      </dgm:t>
    </dgm:pt>
    <dgm:pt modelId="{0871FB1D-BC76-489A-81E8-81F83AF1D7FC}" type="parTrans" cxnId="{44542A0B-2988-4C82-84DF-3CBC0AA00290}">
      <dgm:prSet/>
      <dgm:spPr/>
      <dgm:t>
        <a:bodyPr/>
        <a:lstStyle/>
        <a:p>
          <a:endParaRPr lang="en-US"/>
        </a:p>
      </dgm:t>
    </dgm:pt>
    <dgm:pt modelId="{BB947E67-37FE-48DD-8D5E-92B93F147B3A}" type="sibTrans" cxnId="{44542A0B-2988-4C82-84DF-3CBC0AA00290}">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97A7B081-B13E-46AB-A5DA-0800957FF6A5}" type="pres">
      <dgm:prSet presAssocID="{CFCC59CE-C626-45F6-BD4A-5EFDF4ECBDC2}" presName="composite" presStyleCnt="0"/>
      <dgm:spPr/>
    </dgm:pt>
    <dgm:pt modelId="{304227A6-9B56-45FB-AD8B-B6A7CEA966AE}" type="pres">
      <dgm:prSet presAssocID="{CFCC59CE-C626-45F6-BD4A-5EFDF4ECBDC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dea with solid fill"/>
        </a:ext>
      </dgm:extLst>
    </dgm:pt>
    <dgm:pt modelId="{8FF76FE7-A934-418F-A1BD-5293D16BA3F3}" type="pres">
      <dgm:prSet presAssocID="{CFCC59CE-C626-45F6-BD4A-5EFDF4ECBDC2}" presName="txShp" presStyleLbl="node1" presStyleIdx="0" presStyleCnt="1">
        <dgm:presLayoutVars>
          <dgm:bulletEnabled val="1"/>
        </dgm:presLayoutVars>
      </dgm:prSet>
      <dgm:spPr/>
    </dgm:pt>
  </dgm:ptLst>
  <dgm:cxnLst>
    <dgm:cxn modelId="{44542A0B-2988-4C82-84DF-3CBC0AA00290}" srcId="{E5EE9D86-8B46-44EB-B5AB-30BE22F3704C}" destId="{CFCC59CE-C626-45F6-BD4A-5EFDF4ECBDC2}" srcOrd="0" destOrd="0" parTransId="{0871FB1D-BC76-489A-81E8-81F83AF1D7FC}" sibTransId="{BB947E67-37FE-48DD-8D5E-92B93F147B3A}"/>
    <dgm:cxn modelId="{9BB2D4B2-9480-4744-A72F-AB5C9A7704D0}" type="presOf" srcId="{E5EE9D86-8B46-44EB-B5AB-30BE22F3704C}" destId="{BDED74E3-039A-4EE9-88E8-E4451ED9C5DC}" srcOrd="0" destOrd="0" presId="urn:microsoft.com/office/officeart/2005/8/layout/vList3"/>
    <dgm:cxn modelId="{B9517CFD-CD63-4AFC-90E2-A45F241B02D1}" type="presOf" srcId="{CFCC59CE-C626-45F6-BD4A-5EFDF4ECBDC2}" destId="{8FF76FE7-A934-418F-A1BD-5293D16BA3F3}" srcOrd="0" destOrd="0" presId="urn:microsoft.com/office/officeart/2005/8/layout/vList3"/>
    <dgm:cxn modelId="{696F644D-AC3F-42AA-B8B4-37321A04A5FB}" type="presParOf" srcId="{BDED74E3-039A-4EE9-88E8-E4451ED9C5DC}" destId="{97A7B081-B13E-46AB-A5DA-0800957FF6A5}" srcOrd="0" destOrd="0" presId="urn:microsoft.com/office/officeart/2005/8/layout/vList3"/>
    <dgm:cxn modelId="{744B566D-883D-4364-848C-C0AD4F19999B}" type="presParOf" srcId="{97A7B081-B13E-46AB-A5DA-0800957FF6A5}" destId="{304227A6-9B56-45FB-AD8B-B6A7CEA966AE}" srcOrd="0" destOrd="0" presId="urn:microsoft.com/office/officeart/2005/8/layout/vList3"/>
    <dgm:cxn modelId="{015999E7-D204-4A3B-82DD-A0E8088DCB05}" type="presParOf" srcId="{97A7B081-B13E-46AB-A5DA-0800957FF6A5}" destId="{8FF76FE7-A934-418F-A1BD-5293D16BA3F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CFCC59CE-C626-45F6-BD4A-5EFDF4ECBDC2}">
      <dgm:prSet phldrT="[Text]"/>
      <dgm:spPr/>
      <dgm:t>
        <a:bodyPr/>
        <a:lstStyle/>
        <a:p>
          <a:r>
            <a:rPr lang="en-US"/>
            <a:t>Support</a:t>
          </a:r>
        </a:p>
      </dgm:t>
    </dgm:pt>
    <dgm:pt modelId="{0871FB1D-BC76-489A-81E8-81F83AF1D7FC}" type="parTrans" cxnId="{44542A0B-2988-4C82-84DF-3CBC0AA00290}">
      <dgm:prSet/>
      <dgm:spPr/>
      <dgm:t>
        <a:bodyPr/>
        <a:lstStyle/>
        <a:p>
          <a:endParaRPr lang="en-US"/>
        </a:p>
      </dgm:t>
    </dgm:pt>
    <dgm:pt modelId="{BB947E67-37FE-48DD-8D5E-92B93F147B3A}" type="sibTrans" cxnId="{44542A0B-2988-4C82-84DF-3CBC0AA00290}">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97A7B081-B13E-46AB-A5DA-0800957FF6A5}" type="pres">
      <dgm:prSet presAssocID="{CFCC59CE-C626-45F6-BD4A-5EFDF4ECBDC2}" presName="composite" presStyleCnt="0"/>
      <dgm:spPr/>
    </dgm:pt>
    <dgm:pt modelId="{304227A6-9B56-45FB-AD8B-B6A7CEA966AE}" type="pres">
      <dgm:prSet presAssocID="{CFCC59CE-C626-45F6-BD4A-5EFDF4ECBDC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dea with solid fill"/>
        </a:ext>
      </dgm:extLst>
    </dgm:pt>
    <dgm:pt modelId="{8FF76FE7-A934-418F-A1BD-5293D16BA3F3}" type="pres">
      <dgm:prSet presAssocID="{CFCC59CE-C626-45F6-BD4A-5EFDF4ECBDC2}" presName="txShp" presStyleLbl="node1" presStyleIdx="0" presStyleCnt="1">
        <dgm:presLayoutVars>
          <dgm:bulletEnabled val="1"/>
        </dgm:presLayoutVars>
      </dgm:prSet>
      <dgm:spPr/>
    </dgm:pt>
  </dgm:ptLst>
  <dgm:cxnLst>
    <dgm:cxn modelId="{44542A0B-2988-4C82-84DF-3CBC0AA00290}" srcId="{E5EE9D86-8B46-44EB-B5AB-30BE22F3704C}" destId="{CFCC59CE-C626-45F6-BD4A-5EFDF4ECBDC2}" srcOrd="0" destOrd="0" parTransId="{0871FB1D-BC76-489A-81E8-81F83AF1D7FC}" sibTransId="{BB947E67-37FE-48DD-8D5E-92B93F147B3A}"/>
    <dgm:cxn modelId="{9BB2D4B2-9480-4744-A72F-AB5C9A7704D0}" type="presOf" srcId="{E5EE9D86-8B46-44EB-B5AB-30BE22F3704C}" destId="{BDED74E3-039A-4EE9-88E8-E4451ED9C5DC}" srcOrd="0" destOrd="0" presId="urn:microsoft.com/office/officeart/2005/8/layout/vList3"/>
    <dgm:cxn modelId="{B9517CFD-CD63-4AFC-90E2-A45F241B02D1}" type="presOf" srcId="{CFCC59CE-C626-45F6-BD4A-5EFDF4ECBDC2}" destId="{8FF76FE7-A934-418F-A1BD-5293D16BA3F3}" srcOrd="0" destOrd="0" presId="urn:microsoft.com/office/officeart/2005/8/layout/vList3"/>
    <dgm:cxn modelId="{696F644D-AC3F-42AA-B8B4-37321A04A5FB}" type="presParOf" srcId="{BDED74E3-039A-4EE9-88E8-E4451ED9C5DC}" destId="{97A7B081-B13E-46AB-A5DA-0800957FF6A5}" srcOrd="0" destOrd="0" presId="urn:microsoft.com/office/officeart/2005/8/layout/vList3"/>
    <dgm:cxn modelId="{744B566D-883D-4364-848C-C0AD4F19999B}" type="presParOf" srcId="{97A7B081-B13E-46AB-A5DA-0800957FF6A5}" destId="{304227A6-9B56-45FB-AD8B-B6A7CEA966AE}" srcOrd="0" destOrd="0" presId="urn:microsoft.com/office/officeart/2005/8/layout/vList3"/>
    <dgm:cxn modelId="{015999E7-D204-4A3B-82DD-A0E8088DCB05}" type="presParOf" srcId="{97A7B081-B13E-46AB-A5DA-0800957FF6A5}" destId="{8FF76FE7-A934-418F-A1BD-5293D16BA3F3}"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839E234-90F3-4C6B-8849-50A96B72742C}"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EE4B3641-8DCE-478A-ADF0-7D25E7D7BEC1}">
      <dgm:prSet phldrT="[Text]"/>
      <dgm:spPr/>
      <dgm:t>
        <a:bodyPr/>
        <a:lstStyle/>
        <a:p>
          <a:r>
            <a:rPr lang="en-US"/>
            <a:t>Step 1- Identify centers and other service locations</a:t>
          </a:r>
        </a:p>
      </dgm:t>
    </dgm:pt>
    <dgm:pt modelId="{D6F1DFD3-F81D-4F3A-9236-F54D73B9DC5D}" type="parTrans" cxnId="{4C436A2F-2F43-427C-A72A-F64A6D69EF7D}">
      <dgm:prSet/>
      <dgm:spPr/>
      <dgm:t>
        <a:bodyPr/>
        <a:lstStyle/>
        <a:p>
          <a:endParaRPr lang="en-US"/>
        </a:p>
      </dgm:t>
    </dgm:pt>
    <dgm:pt modelId="{B68E61ED-0FA9-4FBD-BD64-599E17709F30}" type="sibTrans" cxnId="{4C436A2F-2F43-427C-A72A-F64A6D69EF7D}">
      <dgm:prSet/>
      <dgm:spPr/>
      <dgm:t>
        <a:bodyPr/>
        <a:lstStyle/>
        <a:p>
          <a:endParaRPr lang="en-US"/>
        </a:p>
      </dgm:t>
    </dgm:pt>
    <dgm:pt modelId="{7EA49062-76BF-4947-96F0-CB861D0904D2}">
      <dgm:prSet phldrT="[Text]"/>
      <dgm:spPr/>
      <dgm:t>
        <a:bodyPr/>
        <a:lstStyle/>
        <a:p>
          <a:r>
            <a:rPr lang="en-US"/>
            <a:t>Step 6- Develop the cost allocation methodology, including the identification of cost pools and allocation bases</a:t>
          </a:r>
        </a:p>
      </dgm:t>
    </dgm:pt>
    <dgm:pt modelId="{28D2B95C-797E-4576-A9B8-4F18648334B8}" type="parTrans" cxnId="{1BAAFFFF-BA33-4D26-A2F0-4164944A07AE}">
      <dgm:prSet/>
      <dgm:spPr/>
      <dgm:t>
        <a:bodyPr/>
        <a:lstStyle/>
        <a:p>
          <a:endParaRPr lang="en-US"/>
        </a:p>
      </dgm:t>
    </dgm:pt>
    <dgm:pt modelId="{6123194F-BCF6-4F89-BE75-52B674EE4806}" type="sibTrans" cxnId="{1BAAFFFF-BA33-4D26-A2F0-4164944A07AE}">
      <dgm:prSet/>
      <dgm:spPr/>
      <dgm:t>
        <a:bodyPr/>
        <a:lstStyle/>
        <a:p>
          <a:endParaRPr lang="en-US"/>
        </a:p>
      </dgm:t>
    </dgm:pt>
    <dgm:pt modelId="{30CA31B2-7CD9-4DB6-8CC2-C231DC9C4A51}">
      <dgm:prSet phldrT="[Text]"/>
      <dgm:spPr>
        <a:solidFill>
          <a:schemeClr val="accent6">
            <a:lumMod val="50000"/>
          </a:schemeClr>
        </a:solidFill>
      </dgm:spPr>
      <dgm:t>
        <a:bodyPr/>
        <a:lstStyle/>
        <a:p>
          <a:r>
            <a:rPr lang="en-US"/>
            <a:t>Step 7- Allocate actual costs by each Partner's proportionate use and relative benefit received</a:t>
          </a:r>
        </a:p>
      </dgm:t>
    </dgm:pt>
    <dgm:pt modelId="{AD0B6230-B507-4870-B82F-6AF915A4525D}" type="parTrans" cxnId="{64B1C66A-CA69-442F-8E64-66A23E121EE1}">
      <dgm:prSet/>
      <dgm:spPr/>
      <dgm:t>
        <a:bodyPr/>
        <a:lstStyle/>
        <a:p>
          <a:endParaRPr lang="en-US"/>
        </a:p>
      </dgm:t>
    </dgm:pt>
    <dgm:pt modelId="{4B73A378-57AB-480F-90A2-30675CE9A3FC}" type="sibTrans" cxnId="{64B1C66A-CA69-442F-8E64-66A23E121EE1}">
      <dgm:prSet/>
      <dgm:spPr/>
      <dgm:t>
        <a:bodyPr/>
        <a:lstStyle/>
        <a:p>
          <a:endParaRPr lang="en-US"/>
        </a:p>
      </dgm:t>
    </dgm:pt>
    <dgm:pt modelId="{33FB03E3-AE20-4EDE-A941-06006530F687}">
      <dgm:prSet phldrT="[Text]"/>
      <dgm:spPr/>
      <dgm:t>
        <a:bodyPr/>
        <a:lstStyle/>
        <a:p>
          <a:r>
            <a:rPr lang="en-US"/>
            <a:t>Step 8- Determine estimated Partner contributions</a:t>
          </a:r>
        </a:p>
      </dgm:t>
    </dgm:pt>
    <dgm:pt modelId="{DC5D55FC-B7DA-4BD9-ACA0-FB84355F38CF}" type="parTrans" cxnId="{47CC4728-A219-47D8-B4A2-3780D31512A9}">
      <dgm:prSet/>
      <dgm:spPr/>
      <dgm:t>
        <a:bodyPr/>
        <a:lstStyle/>
        <a:p>
          <a:endParaRPr lang="en-US"/>
        </a:p>
      </dgm:t>
    </dgm:pt>
    <dgm:pt modelId="{CA96FAD4-91EE-471F-AB25-9F8055CCAEC7}" type="sibTrans" cxnId="{47CC4728-A219-47D8-B4A2-3780D31512A9}">
      <dgm:prSet/>
      <dgm:spPr/>
      <dgm:t>
        <a:bodyPr/>
        <a:lstStyle/>
        <a:p>
          <a:endParaRPr lang="en-US"/>
        </a:p>
      </dgm:t>
    </dgm:pt>
    <dgm:pt modelId="{4FAB6270-C375-4436-8EF7-87AEA8CDBE33}">
      <dgm:prSet phldrT="[Text]"/>
      <dgm:spPr/>
      <dgm:t>
        <a:bodyPr/>
        <a:lstStyle/>
        <a:p>
          <a:r>
            <a:rPr lang="en-US"/>
            <a:t>Step 9- Prepare and agree to the IFA.</a:t>
          </a:r>
        </a:p>
      </dgm:t>
    </dgm:pt>
    <dgm:pt modelId="{3940B602-D4F4-4683-9FA8-7639B963C0E3}" type="parTrans" cxnId="{56101FFD-58CC-4429-9472-B4CD891BE922}">
      <dgm:prSet/>
      <dgm:spPr/>
      <dgm:t>
        <a:bodyPr/>
        <a:lstStyle/>
        <a:p>
          <a:endParaRPr lang="en-US"/>
        </a:p>
      </dgm:t>
    </dgm:pt>
    <dgm:pt modelId="{7D7749CD-81EC-4820-8D15-7E03A8030053}" type="sibTrans" cxnId="{56101FFD-58CC-4429-9472-B4CD891BE922}">
      <dgm:prSet/>
      <dgm:spPr/>
      <dgm:t>
        <a:bodyPr/>
        <a:lstStyle/>
        <a:p>
          <a:endParaRPr lang="en-US"/>
        </a:p>
      </dgm:t>
    </dgm:pt>
    <dgm:pt modelId="{F58C706E-EB28-44F8-AD77-CB40AAE0AC2C}">
      <dgm:prSet/>
      <dgm:spPr>
        <a:solidFill>
          <a:schemeClr val="accent6">
            <a:lumMod val="50000"/>
          </a:schemeClr>
        </a:solidFill>
      </dgm:spPr>
      <dgm:t>
        <a:bodyPr/>
        <a:lstStyle/>
        <a:p>
          <a:r>
            <a:rPr lang="en-US"/>
            <a:t>Step 2- Identify the Partners in each center </a:t>
          </a:r>
        </a:p>
      </dgm:t>
    </dgm:pt>
    <dgm:pt modelId="{BBB7588D-E196-48CD-82E3-68494DC1A9BD}" type="parTrans" cxnId="{A412EF38-688D-4B47-B2FC-F54C74934358}">
      <dgm:prSet/>
      <dgm:spPr/>
      <dgm:t>
        <a:bodyPr/>
        <a:lstStyle/>
        <a:p>
          <a:endParaRPr lang="en-US"/>
        </a:p>
      </dgm:t>
    </dgm:pt>
    <dgm:pt modelId="{6B968BDC-F357-4B8C-9625-FBF4DEDC56FA}" type="sibTrans" cxnId="{A412EF38-688D-4B47-B2FC-F54C74934358}">
      <dgm:prSet/>
      <dgm:spPr/>
      <dgm:t>
        <a:bodyPr/>
        <a:lstStyle/>
        <a:p>
          <a:endParaRPr lang="en-US"/>
        </a:p>
      </dgm:t>
    </dgm:pt>
    <dgm:pt modelId="{ECA8D308-CE7C-4417-9C02-95BBA00EC6B3}">
      <dgm:prSet/>
      <dgm:spPr/>
      <dgm:t>
        <a:bodyPr/>
        <a:lstStyle/>
        <a:p>
          <a:r>
            <a:rPr lang="en-US"/>
            <a:t>Step 3- Identify how each Partner provides services in each center/ in the system</a:t>
          </a:r>
        </a:p>
      </dgm:t>
    </dgm:pt>
    <dgm:pt modelId="{62B72B66-85C7-4F5C-9C50-E2D7C762E5C9}" type="parTrans" cxnId="{8B8038FF-A3CC-47C5-B016-BAAC7CE143FA}">
      <dgm:prSet/>
      <dgm:spPr/>
      <dgm:t>
        <a:bodyPr/>
        <a:lstStyle/>
        <a:p>
          <a:endParaRPr lang="en-US"/>
        </a:p>
      </dgm:t>
    </dgm:pt>
    <dgm:pt modelId="{1111C3D7-81E3-4DA4-9DC6-1E0F663AB83E}" type="sibTrans" cxnId="{8B8038FF-A3CC-47C5-B016-BAAC7CE143FA}">
      <dgm:prSet/>
      <dgm:spPr/>
      <dgm:t>
        <a:bodyPr/>
        <a:lstStyle/>
        <a:p>
          <a:endParaRPr lang="en-US"/>
        </a:p>
      </dgm:t>
    </dgm:pt>
    <dgm:pt modelId="{AC62B537-B866-424A-B1C8-7CD973EC942E}">
      <dgm:prSet/>
      <dgm:spPr/>
      <dgm:t>
        <a:bodyPr/>
        <a:lstStyle/>
        <a:p>
          <a:r>
            <a:rPr lang="en-US"/>
            <a:t>Step 4- Identify one stop operating costs, including infrastructure costs and additional costs</a:t>
          </a:r>
        </a:p>
      </dgm:t>
    </dgm:pt>
    <dgm:pt modelId="{FE374FD1-836A-46B8-94DA-94B0CF0A5F23}" type="parTrans" cxnId="{FD612202-2D11-444E-ABC4-D74EC408C8AE}">
      <dgm:prSet/>
      <dgm:spPr/>
      <dgm:t>
        <a:bodyPr/>
        <a:lstStyle/>
        <a:p>
          <a:endParaRPr lang="en-US"/>
        </a:p>
      </dgm:t>
    </dgm:pt>
    <dgm:pt modelId="{24B00326-2623-4E79-8AE8-A656747215FD}" type="sibTrans" cxnId="{FD612202-2D11-444E-ABC4-D74EC408C8AE}">
      <dgm:prSet/>
      <dgm:spPr/>
      <dgm:t>
        <a:bodyPr/>
        <a:lstStyle/>
        <a:p>
          <a:endParaRPr lang="en-US"/>
        </a:p>
      </dgm:t>
    </dgm:pt>
    <dgm:pt modelId="{1B58D89C-B15C-4BF0-8EAD-2CBCAFF032F4}">
      <dgm:prSet/>
      <dgm:spPr>
        <a:solidFill>
          <a:schemeClr val="tx2">
            <a:lumMod val="90000"/>
            <a:lumOff val="10000"/>
          </a:schemeClr>
        </a:solidFill>
      </dgm:spPr>
      <dgm:t>
        <a:bodyPr/>
        <a:lstStyle/>
        <a:p>
          <a:r>
            <a:rPr lang="en-US"/>
            <a:t>Step 5- Develop the one stop operating budget that includes an infrastructure cost budget and additional cost budget</a:t>
          </a:r>
        </a:p>
      </dgm:t>
    </dgm:pt>
    <dgm:pt modelId="{4BBA6711-E7E6-40EC-A3ED-F63BC66BFB60}" type="parTrans" cxnId="{CA129DCB-23CC-4038-BEE3-CEA4FB417354}">
      <dgm:prSet/>
      <dgm:spPr/>
      <dgm:t>
        <a:bodyPr/>
        <a:lstStyle/>
        <a:p>
          <a:endParaRPr lang="en-US"/>
        </a:p>
      </dgm:t>
    </dgm:pt>
    <dgm:pt modelId="{013FFA35-8523-470F-9DC9-88373548822F}" type="sibTrans" cxnId="{CA129DCB-23CC-4038-BEE3-CEA4FB417354}">
      <dgm:prSet/>
      <dgm:spPr/>
      <dgm:t>
        <a:bodyPr/>
        <a:lstStyle/>
        <a:p>
          <a:endParaRPr lang="en-US"/>
        </a:p>
      </dgm:t>
    </dgm:pt>
    <dgm:pt modelId="{4D1E64E6-CD72-4AD2-8C24-AAD7A520D6D1}">
      <dgm:prSet/>
      <dgm:spPr>
        <a:solidFill>
          <a:schemeClr val="tx2">
            <a:lumMod val="90000"/>
            <a:lumOff val="10000"/>
          </a:schemeClr>
        </a:solidFill>
      </dgm:spPr>
      <dgm:t>
        <a:bodyPr/>
        <a:lstStyle/>
        <a:p>
          <a:r>
            <a:rPr lang="en-US"/>
            <a:t>Step 10- Conduct a periodic (monthly or quarterly) reconciliation </a:t>
          </a:r>
        </a:p>
      </dgm:t>
    </dgm:pt>
    <dgm:pt modelId="{B6AA8F6A-7043-41DA-B3C3-DD457177B381}" type="parTrans" cxnId="{34715B4B-F178-4578-BC02-4E643F9F734E}">
      <dgm:prSet/>
      <dgm:spPr/>
      <dgm:t>
        <a:bodyPr/>
        <a:lstStyle/>
        <a:p>
          <a:endParaRPr lang="en-US"/>
        </a:p>
      </dgm:t>
    </dgm:pt>
    <dgm:pt modelId="{C70297BF-23FE-4880-B330-6A1F7EB32F6C}" type="sibTrans" cxnId="{34715B4B-F178-4578-BC02-4E643F9F734E}">
      <dgm:prSet/>
      <dgm:spPr/>
      <dgm:t>
        <a:bodyPr/>
        <a:lstStyle/>
        <a:p>
          <a:endParaRPr lang="en-US"/>
        </a:p>
      </dgm:t>
    </dgm:pt>
    <dgm:pt modelId="{5E03A691-3A59-4CF0-BCB1-D199F00878BA}">
      <dgm:prSet/>
      <dgm:spPr/>
      <dgm:t>
        <a:bodyPr/>
        <a:lstStyle/>
        <a:p>
          <a:r>
            <a:rPr lang="en-US"/>
            <a:t>Step 11- Modify infrastructure cost budget and/ or cost allocation methodology, as appropriate</a:t>
          </a:r>
        </a:p>
      </dgm:t>
    </dgm:pt>
    <dgm:pt modelId="{DD42F9EC-550D-4664-9F55-38D8E8D5AAB4}" type="parTrans" cxnId="{D8E1CFCB-1C48-456F-8FA1-91522AE5A343}">
      <dgm:prSet/>
      <dgm:spPr/>
      <dgm:t>
        <a:bodyPr/>
        <a:lstStyle/>
        <a:p>
          <a:endParaRPr lang="en-US"/>
        </a:p>
      </dgm:t>
    </dgm:pt>
    <dgm:pt modelId="{379AB763-6C20-41B0-8C62-2E947AF30520}" type="sibTrans" cxnId="{D8E1CFCB-1C48-456F-8FA1-91522AE5A343}">
      <dgm:prSet/>
      <dgm:spPr/>
      <dgm:t>
        <a:bodyPr/>
        <a:lstStyle/>
        <a:p>
          <a:endParaRPr lang="en-US"/>
        </a:p>
      </dgm:t>
    </dgm:pt>
    <dgm:pt modelId="{CB0A47B9-BF27-4CC0-B900-03B37E0FA85F}">
      <dgm:prSet/>
      <dgm:spPr>
        <a:solidFill>
          <a:schemeClr val="accent6">
            <a:lumMod val="50000"/>
          </a:schemeClr>
        </a:solidFill>
      </dgm:spPr>
      <dgm:t>
        <a:bodyPr/>
        <a:lstStyle/>
        <a:p>
          <a:r>
            <a:rPr lang="en-US"/>
            <a:t>Step 12- Evaluate the existing process and prepare the next program year</a:t>
          </a:r>
        </a:p>
      </dgm:t>
    </dgm:pt>
    <dgm:pt modelId="{55DAFB62-2F0E-45B8-91B8-1014C9A28988}" type="parTrans" cxnId="{D8504F6D-16FC-4381-BDEF-1743CF8B40E7}">
      <dgm:prSet/>
      <dgm:spPr/>
      <dgm:t>
        <a:bodyPr/>
        <a:lstStyle/>
        <a:p>
          <a:endParaRPr lang="en-US"/>
        </a:p>
      </dgm:t>
    </dgm:pt>
    <dgm:pt modelId="{9D099F83-74B6-4943-8A04-58B516126CA5}" type="sibTrans" cxnId="{D8504F6D-16FC-4381-BDEF-1743CF8B40E7}">
      <dgm:prSet/>
      <dgm:spPr/>
      <dgm:t>
        <a:bodyPr/>
        <a:lstStyle/>
        <a:p>
          <a:endParaRPr lang="en-US"/>
        </a:p>
      </dgm:t>
    </dgm:pt>
    <dgm:pt modelId="{ED887424-48BC-4FFE-A2CD-2841E0628DF4}" type="pres">
      <dgm:prSet presAssocID="{2839E234-90F3-4C6B-8849-50A96B72742C}" presName="Name0" presStyleCnt="0">
        <dgm:presLayoutVars>
          <dgm:dir/>
          <dgm:resizeHandles val="exact"/>
        </dgm:presLayoutVars>
      </dgm:prSet>
      <dgm:spPr/>
    </dgm:pt>
    <dgm:pt modelId="{0FB9AAD6-B0EF-4401-A502-DF7D254392DD}" type="pres">
      <dgm:prSet presAssocID="{EE4B3641-8DCE-478A-ADF0-7D25E7D7BEC1}" presName="node" presStyleLbl="node1" presStyleIdx="0" presStyleCnt="12">
        <dgm:presLayoutVars>
          <dgm:bulletEnabled val="1"/>
        </dgm:presLayoutVars>
      </dgm:prSet>
      <dgm:spPr/>
    </dgm:pt>
    <dgm:pt modelId="{9C845F5C-B2E2-41D7-931C-01E24E93582C}" type="pres">
      <dgm:prSet presAssocID="{B68E61ED-0FA9-4FBD-BD64-599E17709F30}" presName="sibTrans" presStyleLbl="sibTrans1D1" presStyleIdx="0" presStyleCnt="11"/>
      <dgm:spPr/>
    </dgm:pt>
    <dgm:pt modelId="{C26ECBF0-2FB8-448D-9E5F-E9CA1F9A485D}" type="pres">
      <dgm:prSet presAssocID="{B68E61ED-0FA9-4FBD-BD64-599E17709F30}" presName="connectorText" presStyleLbl="sibTrans1D1" presStyleIdx="0" presStyleCnt="11"/>
      <dgm:spPr/>
    </dgm:pt>
    <dgm:pt modelId="{DCB41558-D10C-477F-8ED9-2571CA4E76FF}" type="pres">
      <dgm:prSet presAssocID="{F58C706E-EB28-44F8-AD77-CB40AAE0AC2C}" presName="node" presStyleLbl="node1" presStyleIdx="1" presStyleCnt="12">
        <dgm:presLayoutVars>
          <dgm:bulletEnabled val="1"/>
        </dgm:presLayoutVars>
      </dgm:prSet>
      <dgm:spPr/>
    </dgm:pt>
    <dgm:pt modelId="{ED62572E-EDDE-44FA-8A54-D593256DF622}" type="pres">
      <dgm:prSet presAssocID="{6B968BDC-F357-4B8C-9625-FBF4DEDC56FA}" presName="sibTrans" presStyleLbl="sibTrans1D1" presStyleIdx="1" presStyleCnt="11"/>
      <dgm:spPr/>
    </dgm:pt>
    <dgm:pt modelId="{F9FCDE56-F6D6-4911-BA8B-E2969436BCBA}" type="pres">
      <dgm:prSet presAssocID="{6B968BDC-F357-4B8C-9625-FBF4DEDC56FA}" presName="connectorText" presStyleLbl="sibTrans1D1" presStyleIdx="1" presStyleCnt="11"/>
      <dgm:spPr/>
    </dgm:pt>
    <dgm:pt modelId="{01E964E4-E073-4836-A747-96D14C819169}" type="pres">
      <dgm:prSet presAssocID="{ECA8D308-CE7C-4417-9C02-95BBA00EC6B3}" presName="node" presStyleLbl="node1" presStyleIdx="2" presStyleCnt="12">
        <dgm:presLayoutVars>
          <dgm:bulletEnabled val="1"/>
        </dgm:presLayoutVars>
      </dgm:prSet>
      <dgm:spPr/>
    </dgm:pt>
    <dgm:pt modelId="{04C32B85-A477-43A0-BA01-E3F48BDC1DC9}" type="pres">
      <dgm:prSet presAssocID="{1111C3D7-81E3-4DA4-9DC6-1E0F663AB83E}" presName="sibTrans" presStyleLbl="sibTrans1D1" presStyleIdx="2" presStyleCnt="11"/>
      <dgm:spPr/>
    </dgm:pt>
    <dgm:pt modelId="{25B443B6-1203-4E6F-950B-CBEBEAFF9624}" type="pres">
      <dgm:prSet presAssocID="{1111C3D7-81E3-4DA4-9DC6-1E0F663AB83E}" presName="connectorText" presStyleLbl="sibTrans1D1" presStyleIdx="2" presStyleCnt="11"/>
      <dgm:spPr/>
    </dgm:pt>
    <dgm:pt modelId="{E7EFF6C0-1F56-48A1-A06F-F8532DADD5D1}" type="pres">
      <dgm:prSet presAssocID="{AC62B537-B866-424A-B1C8-7CD973EC942E}" presName="node" presStyleLbl="node1" presStyleIdx="3" presStyleCnt="12">
        <dgm:presLayoutVars>
          <dgm:bulletEnabled val="1"/>
        </dgm:presLayoutVars>
      </dgm:prSet>
      <dgm:spPr/>
    </dgm:pt>
    <dgm:pt modelId="{E4539C52-3024-4940-B9F1-DFC0AE71B965}" type="pres">
      <dgm:prSet presAssocID="{24B00326-2623-4E79-8AE8-A656747215FD}" presName="sibTrans" presStyleLbl="sibTrans1D1" presStyleIdx="3" presStyleCnt="11"/>
      <dgm:spPr/>
    </dgm:pt>
    <dgm:pt modelId="{15BDF99B-710E-4538-B707-6DB8300C9ECB}" type="pres">
      <dgm:prSet presAssocID="{24B00326-2623-4E79-8AE8-A656747215FD}" presName="connectorText" presStyleLbl="sibTrans1D1" presStyleIdx="3" presStyleCnt="11"/>
      <dgm:spPr/>
    </dgm:pt>
    <dgm:pt modelId="{C33A1F6A-353E-409E-92CD-05214657FA88}" type="pres">
      <dgm:prSet presAssocID="{1B58D89C-B15C-4BF0-8EAD-2CBCAFF032F4}" presName="node" presStyleLbl="node1" presStyleIdx="4" presStyleCnt="12">
        <dgm:presLayoutVars>
          <dgm:bulletEnabled val="1"/>
        </dgm:presLayoutVars>
      </dgm:prSet>
      <dgm:spPr/>
    </dgm:pt>
    <dgm:pt modelId="{E4B9F6CD-AE7A-4F57-BCB6-C1B32823D3A0}" type="pres">
      <dgm:prSet presAssocID="{013FFA35-8523-470F-9DC9-88373548822F}" presName="sibTrans" presStyleLbl="sibTrans1D1" presStyleIdx="4" presStyleCnt="11"/>
      <dgm:spPr/>
    </dgm:pt>
    <dgm:pt modelId="{15DDB939-4493-4037-8A5F-08693962335A}" type="pres">
      <dgm:prSet presAssocID="{013FFA35-8523-470F-9DC9-88373548822F}" presName="connectorText" presStyleLbl="sibTrans1D1" presStyleIdx="4" presStyleCnt="11"/>
      <dgm:spPr/>
    </dgm:pt>
    <dgm:pt modelId="{A8CB6CC4-4747-4024-A59B-6D199281EF49}" type="pres">
      <dgm:prSet presAssocID="{7EA49062-76BF-4947-96F0-CB861D0904D2}" presName="node" presStyleLbl="node1" presStyleIdx="5" presStyleCnt="12">
        <dgm:presLayoutVars>
          <dgm:bulletEnabled val="1"/>
        </dgm:presLayoutVars>
      </dgm:prSet>
      <dgm:spPr/>
    </dgm:pt>
    <dgm:pt modelId="{ADC1D26B-A766-4CD0-B37B-6132303F509C}" type="pres">
      <dgm:prSet presAssocID="{6123194F-BCF6-4F89-BE75-52B674EE4806}" presName="sibTrans" presStyleLbl="sibTrans1D1" presStyleIdx="5" presStyleCnt="11"/>
      <dgm:spPr/>
    </dgm:pt>
    <dgm:pt modelId="{75EC5556-F771-4B45-8108-FCE8FD35D017}" type="pres">
      <dgm:prSet presAssocID="{6123194F-BCF6-4F89-BE75-52B674EE4806}" presName="connectorText" presStyleLbl="sibTrans1D1" presStyleIdx="5" presStyleCnt="11"/>
      <dgm:spPr/>
    </dgm:pt>
    <dgm:pt modelId="{0729C25C-2F57-4488-8E14-3DB699A790AA}" type="pres">
      <dgm:prSet presAssocID="{30CA31B2-7CD9-4DB6-8CC2-C231DC9C4A51}" presName="node" presStyleLbl="node1" presStyleIdx="6" presStyleCnt="12">
        <dgm:presLayoutVars>
          <dgm:bulletEnabled val="1"/>
        </dgm:presLayoutVars>
      </dgm:prSet>
      <dgm:spPr/>
    </dgm:pt>
    <dgm:pt modelId="{09F3CDFE-90AA-4B76-94C9-19AD3AD2E5B7}" type="pres">
      <dgm:prSet presAssocID="{4B73A378-57AB-480F-90A2-30675CE9A3FC}" presName="sibTrans" presStyleLbl="sibTrans1D1" presStyleIdx="6" presStyleCnt="11"/>
      <dgm:spPr/>
    </dgm:pt>
    <dgm:pt modelId="{61988009-AAE4-4501-B8A2-22516EEE05B5}" type="pres">
      <dgm:prSet presAssocID="{4B73A378-57AB-480F-90A2-30675CE9A3FC}" presName="connectorText" presStyleLbl="sibTrans1D1" presStyleIdx="6" presStyleCnt="11"/>
      <dgm:spPr/>
    </dgm:pt>
    <dgm:pt modelId="{67F62945-11F3-419E-B67A-C877011B060D}" type="pres">
      <dgm:prSet presAssocID="{33FB03E3-AE20-4EDE-A941-06006530F687}" presName="node" presStyleLbl="node1" presStyleIdx="7" presStyleCnt="12">
        <dgm:presLayoutVars>
          <dgm:bulletEnabled val="1"/>
        </dgm:presLayoutVars>
      </dgm:prSet>
      <dgm:spPr/>
    </dgm:pt>
    <dgm:pt modelId="{E434C271-7751-4B64-A4E4-490478B72E2F}" type="pres">
      <dgm:prSet presAssocID="{CA96FAD4-91EE-471F-AB25-9F8055CCAEC7}" presName="sibTrans" presStyleLbl="sibTrans1D1" presStyleIdx="7" presStyleCnt="11"/>
      <dgm:spPr/>
    </dgm:pt>
    <dgm:pt modelId="{B193BDD5-42D1-45DD-8285-59558D0736DF}" type="pres">
      <dgm:prSet presAssocID="{CA96FAD4-91EE-471F-AB25-9F8055CCAEC7}" presName="connectorText" presStyleLbl="sibTrans1D1" presStyleIdx="7" presStyleCnt="11"/>
      <dgm:spPr/>
    </dgm:pt>
    <dgm:pt modelId="{B0A643D7-6DF8-4522-9166-CD782E560E65}" type="pres">
      <dgm:prSet presAssocID="{4FAB6270-C375-4436-8EF7-87AEA8CDBE33}" presName="node" presStyleLbl="node1" presStyleIdx="8" presStyleCnt="12">
        <dgm:presLayoutVars>
          <dgm:bulletEnabled val="1"/>
        </dgm:presLayoutVars>
      </dgm:prSet>
      <dgm:spPr/>
    </dgm:pt>
    <dgm:pt modelId="{9F701388-D75C-4F78-8BF5-62A587A694AE}" type="pres">
      <dgm:prSet presAssocID="{7D7749CD-81EC-4820-8D15-7E03A8030053}" presName="sibTrans" presStyleLbl="sibTrans1D1" presStyleIdx="8" presStyleCnt="11"/>
      <dgm:spPr/>
    </dgm:pt>
    <dgm:pt modelId="{26985BA8-AE69-4816-85F5-12965CFDEACA}" type="pres">
      <dgm:prSet presAssocID="{7D7749CD-81EC-4820-8D15-7E03A8030053}" presName="connectorText" presStyleLbl="sibTrans1D1" presStyleIdx="8" presStyleCnt="11"/>
      <dgm:spPr/>
    </dgm:pt>
    <dgm:pt modelId="{A6FA40B3-2448-4A0F-A355-897AA71E5A70}" type="pres">
      <dgm:prSet presAssocID="{4D1E64E6-CD72-4AD2-8C24-AAD7A520D6D1}" presName="node" presStyleLbl="node1" presStyleIdx="9" presStyleCnt="12">
        <dgm:presLayoutVars>
          <dgm:bulletEnabled val="1"/>
        </dgm:presLayoutVars>
      </dgm:prSet>
      <dgm:spPr/>
    </dgm:pt>
    <dgm:pt modelId="{F1A84F98-9AB5-486C-AC3A-EF02EC8F1500}" type="pres">
      <dgm:prSet presAssocID="{C70297BF-23FE-4880-B330-6A1F7EB32F6C}" presName="sibTrans" presStyleLbl="sibTrans1D1" presStyleIdx="9" presStyleCnt="11"/>
      <dgm:spPr/>
    </dgm:pt>
    <dgm:pt modelId="{0D25CF8A-07D2-4AD9-85AB-521AC5D3177D}" type="pres">
      <dgm:prSet presAssocID="{C70297BF-23FE-4880-B330-6A1F7EB32F6C}" presName="connectorText" presStyleLbl="sibTrans1D1" presStyleIdx="9" presStyleCnt="11"/>
      <dgm:spPr/>
    </dgm:pt>
    <dgm:pt modelId="{F7660EEF-42CC-43FF-A8CF-4EA2D836248F}" type="pres">
      <dgm:prSet presAssocID="{5E03A691-3A59-4CF0-BCB1-D199F00878BA}" presName="node" presStyleLbl="node1" presStyleIdx="10" presStyleCnt="12">
        <dgm:presLayoutVars>
          <dgm:bulletEnabled val="1"/>
        </dgm:presLayoutVars>
      </dgm:prSet>
      <dgm:spPr/>
    </dgm:pt>
    <dgm:pt modelId="{607EE6F5-8BB1-4B63-9EDB-9EB36D4612D6}" type="pres">
      <dgm:prSet presAssocID="{379AB763-6C20-41B0-8C62-2E947AF30520}" presName="sibTrans" presStyleLbl="sibTrans1D1" presStyleIdx="10" presStyleCnt="11"/>
      <dgm:spPr/>
    </dgm:pt>
    <dgm:pt modelId="{65F33792-8320-4DE9-A0C2-C0771334522C}" type="pres">
      <dgm:prSet presAssocID="{379AB763-6C20-41B0-8C62-2E947AF30520}" presName="connectorText" presStyleLbl="sibTrans1D1" presStyleIdx="10" presStyleCnt="11"/>
      <dgm:spPr/>
    </dgm:pt>
    <dgm:pt modelId="{302D9A0A-D103-4437-B0BC-BD536A74242F}" type="pres">
      <dgm:prSet presAssocID="{CB0A47B9-BF27-4CC0-B900-03B37E0FA85F}" presName="node" presStyleLbl="node1" presStyleIdx="11" presStyleCnt="12">
        <dgm:presLayoutVars>
          <dgm:bulletEnabled val="1"/>
        </dgm:presLayoutVars>
      </dgm:prSet>
      <dgm:spPr/>
    </dgm:pt>
  </dgm:ptLst>
  <dgm:cxnLst>
    <dgm:cxn modelId="{FD612202-2D11-444E-ABC4-D74EC408C8AE}" srcId="{2839E234-90F3-4C6B-8849-50A96B72742C}" destId="{AC62B537-B866-424A-B1C8-7CD973EC942E}" srcOrd="3" destOrd="0" parTransId="{FE374FD1-836A-46B8-94DA-94B0CF0A5F23}" sibTransId="{24B00326-2623-4E79-8AE8-A656747215FD}"/>
    <dgm:cxn modelId="{60F65D08-5760-480D-9118-6042EA804DAD}" type="presOf" srcId="{33FB03E3-AE20-4EDE-A941-06006530F687}" destId="{67F62945-11F3-419E-B67A-C877011B060D}" srcOrd="0" destOrd="0" presId="urn:microsoft.com/office/officeart/2005/8/layout/bProcess3"/>
    <dgm:cxn modelId="{B68F6F0F-D718-4DD3-AF8E-2358F81764A4}" type="presOf" srcId="{013FFA35-8523-470F-9DC9-88373548822F}" destId="{E4B9F6CD-AE7A-4F57-BCB6-C1B32823D3A0}" srcOrd="0" destOrd="0" presId="urn:microsoft.com/office/officeart/2005/8/layout/bProcess3"/>
    <dgm:cxn modelId="{0DB85E12-7D6D-4C41-BEA3-1BFB7B6B3FC3}" type="presOf" srcId="{B68E61ED-0FA9-4FBD-BD64-599E17709F30}" destId="{9C845F5C-B2E2-41D7-931C-01E24E93582C}" srcOrd="0" destOrd="0" presId="urn:microsoft.com/office/officeart/2005/8/layout/bProcess3"/>
    <dgm:cxn modelId="{DA7A761F-E5AA-4CC2-869D-284802C94B98}" type="presOf" srcId="{1111C3D7-81E3-4DA4-9DC6-1E0F663AB83E}" destId="{04C32B85-A477-43A0-BA01-E3F48BDC1DC9}" srcOrd="0" destOrd="0" presId="urn:microsoft.com/office/officeart/2005/8/layout/bProcess3"/>
    <dgm:cxn modelId="{54982928-5039-4154-ADCE-518BD88955D2}" type="presOf" srcId="{24B00326-2623-4E79-8AE8-A656747215FD}" destId="{E4539C52-3024-4940-B9F1-DFC0AE71B965}" srcOrd="0" destOrd="0" presId="urn:microsoft.com/office/officeart/2005/8/layout/bProcess3"/>
    <dgm:cxn modelId="{47CC4728-A219-47D8-B4A2-3780D31512A9}" srcId="{2839E234-90F3-4C6B-8849-50A96B72742C}" destId="{33FB03E3-AE20-4EDE-A941-06006530F687}" srcOrd="7" destOrd="0" parTransId="{DC5D55FC-B7DA-4BD9-ACA0-FB84355F38CF}" sibTransId="{CA96FAD4-91EE-471F-AB25-9F8055CCAEC7}"/>
    <dgm:cxn modelId="{6FD8542A-7F13-46CF-8795-0A6ED6B6411B}" type="presOf" srcId="{CB0A47B9-BF27-4CC0-B900-03B37E0FA85F}" destId="{302D9A0A-D103-4437-B0BC-BD536A74242F}" srcOrd="0" destOrd="0" presId="urn:microsoft.com/office/officeart/2005/8/layout/bProcess3"/>
    <dgm:cxn modelId="{4C436A2F-2F43-427C-A72A-F64A6D69EF7D}" srcId="{2839E234-90F3-4C6B-8849-50A96B72742C}" destId="{EE4B3641-8DCE-478A-ADF0-7D25E7D7BEC1}" srcOrd="0" destOrd="0" parTransId="{D6F1DFD3-F81D-4F3A-9236-F54D73B9DC5D}" sibTransId="{B68E61ED-0FA9-4FBD-BD64-599E17709F30}"/>
    <dgm:cxn modelId="{6C630D32-22A2-416A-A46B-ACDA698F14F5}" type="presOf" srcId="{1111C3D7-81E3-4DA4-9DC6-1E0F663AB83E}" destId="{25B443B6-1203-4E6F-950B-CBEBEAFF9624}" srcOrd="1" destOrd="0" presId="urn:microsoft.com/office/officeart/2005/8/layout/bProcess3"/>
    <dgm:cxn modelId="{3258B236-2FF8-4F31-B28C-87E7AC1545AD}" type="presOf" srcId="{6123194F-BCF6-4F89-BE75-52B674EE4806}" destId="{ADC1D26B-A766-4CD0-B37B-6132303F509C}" srcOrd="0" destOrd="0" presId="urn:microsoft.com/office/officeart/2005/8/layout/bProcess3"/>
    <dgm:cxn modelId="{A412EF38-688D-4B47-B2FC-F54C74934358}" srcId="{2839E234-90F3-4C6B-8849-50A96B72742C}" destId="{F58C706E-EB28-44F8-AD77-CB40AAE0AC2C}" srcOrd="1" destOrd="0" parTransId="{BBB7588D-E196-48CD-82E3-68494DC1A9BD}" sibTransId="{6B968BDC-F357-4B8C-9625-FBF4DEDC56FA}"/>
    <dgm:cxn modelId="{395AF338-EB20-42D6-B823-AA4AE4FC7F95}" type="presOf" srcId="{4B73A378-57AB-480F-90A2-30675CE9A3FC}" destId="{61988009-AAE4-4501-B8A2-22516EEE05B5}" srcOrd="1" destOrd="0" presId="urn:microsoft.com/office/officeart/2005/8/layout/bProcess3"/>
    <dgm:cxn modelId="{27E38839-CCBA-4F53-A0D6-5EC3949BF082}" type="presOf" srcId="{AC62B537-B866-424A-B1C8-7CD973EC942E}" destId="{E7EFF6C0-1F56-48A1-A06F-F8532DADD5D1}" srcOrd="0" destOrd="0" presId="urn:microsoft.com/office/officeart/2005/8/layout/bProcess3"/>
    <dgm:cxn modelId="{A4A72D3A-F63A-4FB0-A926-C5C62D254489}" type="presOf" srcId="{7EA49062-76BF-4947-96F0-CB861D0904D2}" destId="{A8CB6CC4-4747-4024-A59B-6D199281EF49}" srcOrd="0" destOrd="0" presId="urn:microsoft.com/office/officeart/2005/8/layout/bProcess3"/>
    <dgm:cxn modelId="{4FA4DF3D-26E2-4341-A83B-C5F60B5205E6}" type="presOf" srcId="{C70297BF-23FE-4880-B330-6A1F7EB32F6C}" destId="{F1A84F98-9AB5-486C-AC3A-EF02EC8F1500}" srcOrd="0" destOrd="0" presId="urn:microsoft.com/office/officeart/2005/8/layout/bProcess3"/>
    <dgm:cxn modelId="{BEAAC462-0A27-4239-AA00-D0B58834370A}" type="presOf" srcId="{5E03A691-3A59-4CF0-BCB1-D199F00878BA}" destId="{F7660EEF-42CC-43FF-A8CF-4EA2D836248F}" srcOrd="0" destOrd="0" presId="urn:microsoft.com/office/officeart/2005/8/layout/bProcess3"/>
    <dgm:cxn modelId="{3B79C764-7FD1-43E2-B209-4D6098798D2E}" type="presOf" srcId="{F58C706E-EB28-44F8-AD77-CB40AAE0AC2C}" destId="{DCB41558-D10C-477F-8ED9-2571CA4E76FF}" srcOrd="0" destOrd="0" presId="urn:microsoft.com/office/officeart/2005/8/layout/bProcess3"/>
    <dgm:cxn modelId="{92FBBA67-5E7E-4735-A770-E6ECC480EE52}" type="presOf" srcId="{ECA8D308-CE7C-4417-9C02-95BBA00EC6B3}" destId="{01E964E4-E073-4836-A747-96D14C819169}" srcOrd="0" destOrd="0" presId="urn:microsoft.com/office/officeart/2005/8/layout/bProcess3"/>
    <dgm:cxn modelId="{64B1C66A-CA69-442F-8E64-66A23E121EE1}" srcId="{2839E234-90F3-4C6B-8849-50A96B72742C}" destId="{30CA31B2-7CD9-4DB6-8CC2-C231DC9C4A51}" srcOrd="6" destOrd="0" parTransId="{AD0B6230-B507-4870-B82F-6AF915A4525D}" sibTransId="{4B73A378-57AB-480F-90A2-30675CE9A3FC}"/>
    <dgm:cxn modelId="{6906FF4A-C1AD-443B-BBB2-0056F5E8A09F}" type="presOf" srcId="{7D7749CD-81EC-4820-8D15-7E03A8030053}" destId="{26985BA8-AE69-4816-85F5-12965CFDEACA}" srcOrd="1" destOrd="0" presId="urn:microsoft.com/office/officeart/2005/8/layout/bProcess3"/>
    <dgm:cxn modelId="{34715B4B-F178-4578-BC02-4E643F9F734E}" srcId="{2839E234-90F3-4C6B-8849-50A96B72742C}" destId="{4D1E64E6-CD72-4AD2-8C24-AAD7A520D6D1}" srcOrd="9" destOrd="0" parTransId="{B6AA8F6A-7043-41DA-B3C3-DD457177B381}" sibTransId="{C70297BF-23FE-4880-B330-6A1F7EB32F6C}"/>
    <dgm:cxn modelId="{B24CA76C-CB48-4A10-982F-42DF13B894FE}" type="presOf" srcId="{CA96FAD4-91EE-471F-AB25-9F8055CCAEC7}" destId="{E434C271-7751-4B64-A4E4-490478B72E2F}" srcOrd="0" destOrd="0" presId="urn:microsoft.com/office/officeart/2005/8/layout/bProcess3"/>
    <dgm:cxn modelId="{D8504F6D-16FC-4381-BDEF-1743CF8B40E7}" srcId="{2839E234-90F3-4C6B-8849-50A96B72742C}" destId="{CB0A47B9-BF27-4CC0-B900-03B37E0FA85F}" srcOrd="11" destOrd="0" parTransId="{55DAFB62-2F0E-45B8-91B8-1014C9A28988}" sibTransId="{9D099F83-74B6-4943-8A04-58B516126CA5}"/>
    <dgm:cxn modelId="{A595966F-9BB0-46EC-8E73-4F3419E439B9}" type="presOf" srcId="{4FAB6270-C375-4436-8EF7-87AEA8CDBE33}" destId="{B0A643D7-6DF8-4522-9166-CD782E560E65}" srcOrd="0" destOrd="0" presId="urn:microsoft.com/office/officeart/2005/8/layout/bProcess3"/>
    <dgm:cxn modelId="{F3E7ED70-3380-4F5F-9F48-9E6E2E9B5F85}" type="presOf" srcId="{6B968BDC-F357-4B8C-9625-FBF4DEDC56FA}" destId="{F9FCDE56-F6D6-4911-BA8B-E2969436BCBA}" srcOrd="1" destOrd="0" presId="urn:microsoft.com/office/officeart/2005/8/layout/bProcess3"/>
    <dgm:cxn modelId="{F84C9476-3C82-47CB-A049-3F37A579C44B}" type="presOf" srcId="{4D1E64E6-CD72-4AD2-8C24-AAD7A520D6D1}" destId="{A6FA40B3-2448-4A0F-A355-897AA71E5A70}" srcOrd="0" destOrd="0" presId="urn:microsoft.com/office/officeart/2005/8/layout/bProcess3"/>
    <dgm:cxn modelId="{DC0D417E-1CF7-4924-A5C9-A5238FC286B2}" type="presOf" srcId="{013FFA35-8523-470F-9DC9-88373548822F}" destId="{15DDB939-4493-4037-8A5F-08693962335A}" srcOrd="1" destOrd="0" presId="urn:microsoft.com/office/officeart/2005/8/layout/bProcess3"/>
    <dgm:cxn modelId="{2A953097-F3E2-456D-AF6A-060469B9D14C}" type="presOf" srcId="{379AB763-6C20-41B0-8C62-2E947AF30520}" destId="{607EE6F5-8BB1-4B63-9EDB-9EB36D4612D6}" srcOrd="0" destOrd="0" presId="urn:microsoft.com/office/officeart/2005/8/layout/bProcess3"/>
    <dgm:cxn modelId="{B7B28DB4-8992-4D34-A998-4C02DFE2B745}" type="presOf" srcId="{B68E61ED-0FA9-4FBD-BD64-599E17709F30}" destId="{C26ECBF0-2FB8-448D-9E5F-E9CA1F9A485D}" srcOrd="1" destOrd="0" presId="urn:microsoft.com/office/officeart/2005/8/layout/bProcess3"/>
    <dgm:cxn modelId="{A2DA96B9-249F-418C-8C0D-721A55D0D58E}" type="presOf" srcId="{4B73A378-57AB-480F-90A2-30675CE9A3FC}" destId="{09F3CDFE-90AA-4B76-94C9-19AD3AD2E5B7}" srcOrd="0" destOrd="0" presId="urn:microsoft.com/office/officeart/2005/8/layout/bProcess3"/>
    <dgm:cxn modelId="{4455B8B9-BB2E-4F35-9358-CD313C545CA8}" type="presOf" srcId="{7D7749CD-81EC-4820-8D15-7E03A8030053}" destId="{9F701388-D75C-4F78-8BF5-62A587A694AE}" srcOrd="0" destOrd="0" presId="urn:microsoft.com/office/officeart/2005/8/layout/bProcess3"/>
    <dgm:cxn modelId="{BC1B00BE-D0DD-4F06-B01E-11133E7E2A30}" type="presOf" srcId="{C70297BF-23FE-4880-B330-6A1F7EB32F6C}" destId="{0D25CF8A-07D2-4AD9-85AB-521AC5D3177D}" srcOrd="1" destOrd="0" presId="urn:microsoft.com/office/officeart/2005/8/layout/bProcess3"/>
    <dgm:cxn modelId="{612A2FC1-7682-49C5-8AA7-CC2F59EEFFEB}" type="presOf" srcId="{30CA31B2-7CD9-4DB6-8CC2-C231DC9C4A51}" destId="{0729C25C-2F57-4488-8E14-3DB699A790AA}" srcOrd="0" destOrd="0" presId="urn:microsoft.com/office/officeart/2005/8/layout/bProcess3"/>
    <dgm:cxn modelId="{38D4DBC8-75BB-42FD-8C26-6ED165BE5962}" type="presOf" srcId="{EE4B3641-8DCE-478A-ADF0-7D25E7D7BEC1}" destId="{0FB9AAD6-B0EF-4401-A502-DF7D254392DD}" srcOrd="0" destOrd="0" presId="urn:microsoft.com/office/officeart/2005/8/layout/bProcess3"/>
    <dgm:cxn modelId="{CA129DCB-23CC-4038-BEE3-CEA4FB417354}" srcId="{2839E234-90F3-4C6B-8849-50A96B72742C}" destId="{1B58D89C-B15C-4BF0-8EAD-2CBCAFF032F4}" srcOrd="4" destOrd="0" parTransId="{4BBA6711-E7E6-40EC-A3ED-F63BC66BFB60}" sibTransId="{013FFA35-8523-470F-9DC9-88373548822F}"/>
    <dgm:cxn modelId="{D8E1CFCB-1C48-456F-8FA1-91522AE5A343}" srcId="{2839E234-90F3-4C6B-8849-50A96B72742C}" destId="{5E03A691-3A59-4CF0-BCB1-D199F00878BA}" srcOrd="10" destOrd="0" parTransId="{DD42F9EC-550D-4664-9F55-38D8E8D5AAB4}" sibTransId="{379AB763-6C20-41B0-8C62-2E947AF30520}"/>
    <dgm:cxn modelId="{84ED75CE-166B-4EAE-BB46-CF0E417D2FF1}" type="presOf" srcId="{6B968BDC-F357-4B8C-9625-FBF4DEDC56FA}" destId="{ED62572E-EDDE-44FA-8A54-D593256DF622}" srcOrd="0" destOrd="0" presId="urn:microsoft.com/office/officeart/2005/8/layout/bProcess3"/>
    <dgm:cxn modelId="{D59DE5E4-FC1A-4513-9574-F83A952ABDC0}" type="presOf" srcId="{6123194F-BCF6-4F89-BE75-52B674EE4806}" destId="{75EC5556-F771-4B45-8108-FCE8FD35D017}" srcOrd="1" destOrd="0" presId="urn:microsoft.com/office/officeart/2005/8/layout/bProcess3"/>
    <dgm:cxn modelId="{C18270F0-32D2-4249-B1FF-46543C403B32}" type="presOf" srcId="{2839E234-90F3-4C6B-8849-50A96B72742C}" destId="{ED887424-48BC-4FFE-A2CD-2841E0628DF4}" srcOrd="0" destOrd="0" presId="urn:microsoft.com/office/officeart/2005/8/layout/bProcess3"/>
    <dgm:cxn modelId="{D02516F4-2144-4B80-8693-D8D076AE73A8}" type="presOf" srcId="{379AB763-6C20-41B0-8C62-2E947AF30520}" destId="{65F33792-8320-4DE9-A0C2-C0771334522C}" srcOrd="1" destOrd="0" presId="urn:microsoft.com/office/officeart/2005/8/layout/bProcess3"/>
    <dgm:cxn modelId="{657F85F5-6995-424C-ADC2-AC789A3934A4}" type="presOf" srcId="{CA96FAD4-91EE-471F-AB25-9F8055CCAEC7}" destId="{B193BDD5-42D1-45DD-8285-59558D0736DF}" srcOrd="1" destOrd="0" presId="urn:microsoft.com/office/officeart/2005/8/layout/bProcess3"/>
    <dgm:cxn modelId="{653BCCF7-3F69-45AE-B849-BCE01BD2C7B6}" type="presOf" srcId="{24B00326-2623-4E79-8AE8-A656747215FD}" destId="{15BDF99B-710E-4538-B707-6DB8300C9ECB}" srcOrd="1" destOrd="0" presId="urn:microsoft.com/office/officeart/2005/8/layout/bProcess3"/>
    <dgm:cxn modelId="{F6562BF8-B916-4DA9-B106-CD41C0D13906}" type="presOf" srcId="{1B58D89C-B15C-4BF0-8EAD-2CBCAFF032F4}" destId="{C33A1F6A-353E-409E-92CD-05214657FA88}" srcOrd="0" destOrd="0" presId="urn:microsoft.com/office/officeart/2005/8/layout/bProcess3"/>
    <dgm:cxn modelId="{56101FFD-58CC-4429-9472-B4CD891BE922}" srcId="{2839E234-90F3-4C6B-8849-50A96B72742C}" destId="{4FAB6270-C375-4436-8EF7-87AEA8CDBE33}" srcOrd="8" destOrd="0" parTransId="{3940B602-D4F4-4683-9FA8-7639B963C0E3}" sibTransId="{7D7749CD-81EC-4820-8D15-7E03A8030053}"/>
    <dgm:cxn modelId="{8B8038FF-A3CC-47C5-B016-BAAC7CE143FA}" srcId="{2839E234-90F3-4C6B-8849-50A96B72742C}" destId="{ECA8D308-CE7C-4417-9C02-95BBA00EC6B3}" srcOrd="2" destOrd="0" parTransId="{62B72B66-85C7-4F5C-9C50-E2D7C762E5C9}" sibTransId="{1111C3D7-81E3-4DA4-9DC6-1E0F663AB83E}"/>
    <dgm:cxn modelId="{1BAAFFFF-BA33-4D26-A2F0-4164944A07AE}" srcId="{2839E234-90F3-4C6B-8849-50A96B72742C}" destId="{7EA49062-76BF-4947-96F0-CB861D0904D2}" srcOrd="5" destOrd="0" parTransId="{28D2B95C-797E-4576-A9B8-4F18648334B8}" sibTransId="{6123194F-BCF6-4F89-BE75-52B674EE4806}"/>
    <dgm:cxn modelId="{13B36997-016C-4778-8003-79AD9391563A}" type="presParOf" srcId="{ED887424-48BC-4FFE-A2CD-2841E0628DF4}" destId="{0FB9AAD6-B0EF-4401-A502-DF7D254392DD}" srcOrd="0" destOrd="0" presId="urn:microsoft.com/office/officeart/2005/8/layout/bProcess3"/>
    <dgm:cxn modelId="{8F7B86EA-B7F8-48F2-B440-41BBA3C21F22}" type="presParOf" srcId="{ED887424-48BC-4FFE-A2CD-2841E0628DF4}" destId="{9C845F5C-B2E2-41D7-931C-01E24E93582C}" srcOrd="1" destOrd="0" presId="urn:microsoft.com/office/officeart/2005/8/layout/bProcess3"/>
    <dgm:cxn modelId="{EC0CB31D-E0F9-4D27-AF05-F63AA5497E42}" type="presParOf" srcId="{9C845F5C-B2E2-41D7-931C-01E24E93582C}" destId="{C26ECBF0-2FB8-448D-9E5F-E9CA1F9A485D}" srcOrd="0" destOrd="0" presId="urn:microsoft.com/office/officeart/2005/8/layout/bProcess3"/>
    <dgm:cxn modelId="{F1D66757-AE6C-4095-A1EA-F77583F1E037}" type="presParOf" srcId="{ED887424-48BC-4FFE-A2CD-2841E0628DF4}" destId="{DCB41558-D10C-477F-8ED9-2571CA4E76FF}" srcOrd="2" destOrd="0" presId="urn:microsoft.com/office/officeart/2005/8/layout/bProcess3"/>
    <dgm:cxn modelId="{D08A77A3-B4A2-4A12-98C9-8F99F30B54C2}" type="presParOf" srcId="{ED887424-48BC-4FFE-A2CD-2841E0628DF4}" destId="{ED62572E-EDDE-44FA-8A54-D593256DF622}" srcOrd="3" destOrd="0" presId="urn:microsoft.com/office/officeart/2005/8/layout/bProcess3"/>
    <dgm:cxn modelId="{5AF985F8-0F7F-4B43-8FB2-0B1B4EE6803E}" type="presParOf" srcId="{ED62572E-EDDE-44FA-8A54-D593256DF622}" destId="{F9FCDE56-F6D6-4911-BA8B-E2969436BCBA}" srcOrd="0" destOrd="0" presId="urn:microsoft.com/office/officeart/2005/8/layout/bProcess3"/>
    <dgm:cxn modelId="{B07EE907-6115-4038-BA6C-AACCE92A4621}" type="presParOf" srcId="{ED887424-48BC-4FFE-A2CD-2841E0628DF4}" destId="{01E964E4-E073-4836-A747-96D14C819169}" srcOrd="4" destOrd="0" presId="urn:microsoft.com/office/officeart/2005/8/layout/bProcess3"/>
    <dgm:cxn modelId="{70EB2F76-4BD5-4FF3-88C6-859A4DBED9B1}" type="presParOf" srcId="{ED887424-48BC-4FFE-A2CD-2841E0628DF4}" destId="{04C32B85-A477-43A0-BA01-E3F48BDC1DC9}" srcOrd="5" destOrd="0" presId="urn:microsoft.com/office/officeart/2005/8/layout/bProcess3"/>
    <dgm:cxn modelId="{2D9F468A-17E0-46B2-B8F3-1EA5BE7961DD}" type="presParOf" srcId="{04C32B85-A477-43A0-BA01-E3F48BDC1DC9}" destId="{25B443B6-1203-4E6F-950B-CBEBEAFF9624}" srcOrd="0" destOrd="0" presId="urn:microsoft.com/office/officeart/2005/8/layout/bProcess3"/>
    <dgm:cxn modelId="{FDFFB385-FFBD-4ED8-BC24-1255D9E85EE2}" type="presParOf" srcId="{ED887424-48BC-4FFE-A2CD-2841E0628DF4}" destId="{E7EFF6C0-1F56-48A1-A06F-F8532DADD5D1}" srcOrd="6" destOrd="0" presId="urn:microsoft.com/office/officeart/2005/8/layout/bProcess3"/>
    <dgm:cxn modelId="{32EF880F-5F0C-45B6-B596-CCB6FA26DE07}" type="presParOf" srcId="{ED887424-48BC-4FFE-A2CD-2841E0628DF4}" destId="{E4539C52-3024-4940-B9F1-DFC0AE71B965}" srcOrd="7" destOrd="0" presId="urn:microsoft.com/office/officeart/2005/8/layout/bProcess3"/>
    <dgm:cxn modelId="{BC8EDF6E-C380-440F-8240-A15A9ECB98E1}" type="presParOf" srcId="{E4539C52-3024-4940-B9F1-DFC0AE71B965}" destId="{15BDF99B-710E-4538-B707-6DB8300C9ECB}" srcOrd="0" destOrd="0" presId="urn:microsoft.com/office/officeart/2005/8/layout/bProcess3"/>
    <dgm:cxn modelId="{B4082FCC-2B6E-42E5-9C4B-326AA6C41CD0}" type="presParOf" srcId="{ED887424-48BC-4FFE-A2CD-2841E0628DF4}" destId="{C33A1F6A-353E-409E-92CD-05214657FA88}" srcOrd="8" destOrd="0" presId="urn:microsoft.com/office/officeart/2005/8/layout/bProcess3"/>
    <dgm:cxn modelId="{69450832-6264-4BCB-9C6C-7FAD4BDF82BC}" type="presParOf" srcId="{ED887424-48BC-4FFE-A2CD-2841E0628DF4}" destId="{E4B9F6CD-AE7A-4F57-BCB6-C1B32823D3A0}" srcOrd="9" destOrd="0" presId="urn:microsoft.com/office/officeart/2005/8/layout/bProcess3"/>
    <dgm:cxn modelId="{8888584A-4E6B-45A4-943A-6DC87C028D28}" type="presParOf" srcId="{E4B9F6CD-AE7A-4F57-BCB6-C1B32823D3A0}" destId="{15DDB939-4493-4037-8A5F-08693962335A}" srcOrd="0" destOrd="0" presId="urn:microsoft.com/office/officeart/2005/8/layout/bProcess3"/>
    <dgm:cxn modelId="{7154BE77-B2BC-4E52-B5FF-A37353E2CC81}" type="presParOf" srcId="{ED887424-48BC-4FFE-A2CD-2841E0628DF4}" destId="{A8CB6CC4-4747-4024-A59B-6D199281EF49}" srcOrd="10" destOrd="0" presId="urn:microsoft.com/office/officeart/2005/8/layout/bProcess3"/>
    <dgm:cxn modelId="{B85E8200-0A62-4DD5-97BF-61BDDC84811B}" type="presParOf" srcId="{ED887424-48BC-4FFE-A2CD-2841E0628DF4}" destId="{ADC1D26B-A766-4CD0-B37B-6132303F509C}" srcOrd="11" destOrd="0" presId="urn:microsoft.com/office/officeart/2005/8/layout/bProcess3"/>
    <dgm:cxn modelId="{B4D69D8E-91CC-4FA4-A876-7646B423787F}" type="presParOf" srcId="{ADC1D26B-A766-4CD0-B37B-6132303F509C}" destId="{75EC5556-F771-4B45-8108-FCE8FD35D017}" srcOrd="0" destOrd="0" presId="urn:microsoft.com/office/officeart/2005/8/layout/bProcess3"/>
    <dgm:cxn modelId="{BC93B9C4-F471-4CB1-B8BF-6560C188D7A8}" type="presParOf" srcId="{ED887424-48BC-4FFE-A2CD-2841E0628DF4}" destId="{0729C25C-2F57-4488-8E14-3DB699A790AA}" srcOrd="12" destOrd="0" presId="urn:microsoft.com/office/officeart/2005/8/layout/bProcess3"/>
    <dgm:cxn modelId="{3E8AF9C1-C453-49A6-9C31-68142AEC8E17}" type="presParOf" srcId="{ED887424-48BC-4FFE-A2CD-2841E0628DF4}" destId="{09F3CDFE-90AA-4B76-94C9-19AD3AD2E5B7}" srcOrd="13" destOrd="0" presId="urn:microsoft.com/office/officeart/2005/8/layout/bProcess3"/>
    <dgm:cxn modelId="{729C1906-698D-4E7B-BD0D-BFF5DEC3A815}" type="presParOf" srcId="{09F3CDFE-90AA-4B76-94C9-19AD3AD2E5B7}" destId="{61988009-AAE4-4501-B8A2-22516EEE05B5}" srcOrd="0" destOrd="0" presId="urn:microsoft.com/office/officeart/2005/8/layout/bProcess3"/>
    <dgm:cxn modelId="{E2F4E2AD-14AC-44FA-AB98-FE962C51E154}" type="presParOf" srcId="{ED887424-48BC-4FFE-A2CD-2841E0628DF4}" destId="{67F62945-11F3-419E-B67A-C877011B060D}" srcOrd="14" destOrd="0" presId="urn:microsoft.com/office/officeart/2005/8/layout/bProcess3"/>
    <dgm:cxn modelId="{167139FE-C0CF-4105-B351-AC56E53BC416}" type="presParOf" srcId="{ED887424-48BC-4FFE-A2CD-2841E0628DF4}" destId="{E434C271-7751-4B64-A4E4-490478B72E2F}" srcOrd="15" destOrd="0" presId="urn:microsoft.com/office/officeart/2005/8/layout/bProcess3"/>
    <dgm:cxn modelId="{1F997EBE-8069-4A7A-B11D-84A31FF50FF6}" type="presParOf" srcId="{E434C271-7751-4B64-A4E4-490478B72E2F}" destId="{B193BDD5-42D1-45DD-8285-59558D0736DF}" srcOrd="0" destOrd="0" presId="urn:microsoft.com/office/officeart/2005/8/layout/bProcess3"/>
    <dgm:cxn modelId="{71058CEA-A6E9-4DD0-8047-1625B5B5C476}" type="presParOf" srcId="{ED887424-48BC-4FFE-A2CD-2841E0628DF4}" destId="{B0A643D7-6DF8-4522-9166-CD782E560E65}" srcOrd="16" destOrd="0" presId="urn:microsoft.com/office/officeart/2005/8/layout/bProcess3"/>
    <dgm:cxn modelId="{185AB43A-BB6A-47AA-9A4E-08976DB4C968}" type="presParOf" srcId="{ED887424-48BC-4FFE-A2CD-2841E0628DF4}" destId="{9F701388-D75C-4F78-8BF5-62A587A694AE}" srcOrd="17" destOrd="0" presId="urn:microsoft.com/office/officeart/2005/8/layout/bProcess3"/>
    <dgm:cxn modelId="{B1BD5D44-3BA2-4159-9469-0CDA44D4E821}" type="presParOf" srcId="{9F701388-D75C-4F78-8BF5-62A587A694AE}" destId="{26985BA8-AE69-4816-85F5-12965CFDEACA}" srcOrd="0" destOrd="0" presId="urn:microsoft.com/office/officeart/2005/8/layout/bProcess3"/>
    <dgm:cxn modelId="{E74E2599-89B5-4F51-8763-3B40BBBA151E}" type="presParOf" srcId="{ED887424-48BC-4FFE-A2CD-2841E0628DF4}" destId="{A6FA40B3-2448-4A0F-A355-897AA71E5A70}" srcOrd="18" destOrd="0" presId="urn:microsoft.com/office/officeart/2005/8/layout/bProcess3"/>
    <dgm:cxn modelId="{39618352-3C64-4200-9C23-3DCE0C9225C7}" type="presParOf" srcId="{ED887424-48BC-4FFE-A2CD-2841E0628DF4}" destId="{F1A84F98-9AB5-486C-AC3A-EF02EC8F1500}" srcOrd="19" destOrd="0" presId="urn:microsoft.com/office/officeart/2005/8/layout/bProcess3"/>
    <dgm:cxn modelId="{9057E6BC-AE32-4265-871B-7C718F99255C}" type="presParOf" srcId="{F1A84F98-9AB5-486C-AC3A-EF02EC8F1500}" destId="{0D25CF8A-07D2-4AD9-85AB-521AC5D3177D}" srcOrd="0" destOrd="0" presId="urn:microsoft.com/office/officeart/2005/8/layout/bProcess3"/>
    <dgm:cxn modelId="{03397937-C846-4230-A348-A9A440ED4ACC}" type="presParOf" srcId="{ED887424-48BC-4FFE-A2CD-2841E0628DF4}" destId="{F7660EEF-42CC-43FF-A8CF-4EA2D836248F}" srcOrd="20" destOrd="0" presId="urn:microsoft.com/office/officeart/2005/8/layout/bProcess3"/>
    <dgm:cxn modelId="{5EEDF0ED-FDCA-4DB6-991D-578760677897}" type="presParOf" srcId="{ED887424-48BC-4FFE-A2CD-2841E0628DF4}" destId="{607EE6F5-8BB1-4B63-9EDB-9EB36D4612D6}" srcOrd="21" destOrd="0" presId="urn:microsoft.com/office/officeart/2005/8/layout/bProcess3"/>
    <dgm:cxn modelId="{C74B5768-2D1B-4001-8F98-93FF894C559A}" type="presParOf" srcId="{607EE6F5-8BB1-4B63-9EDB-9EB36D4612D6}" destId="{65F33792-8320-4DE9-A0C2-C0771334522C}" srcOrd="0" destOrd="0" presId="urn:microsoft.com/office/officeart/2005/8/layout/bProcess3"/>
    <dgm:cxn modelId="{4DE59867-D983-4F1A-AC71-C61DB73C57AC}" type="presParOf" srcId="{ED887424-48BC-4FFE-A2CD-2841E0628DF4}" destId="{302D9A0A-D103-4437-B0BC-BD536A74242F}"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CFCC59CE-C626-45F6-BD4A-5EFDF4ECBDC2}">
      <dgm:prSet phldrT="[Text]"/>
      <dgm:spPr/>
      <dgm:t>
        <a:bodyPr/>
        <a:lstStyle/>
        <a:p>
          <a:r>
            <a:rPr lang="en-US"/>
            <a:t>Support</a:t>
          </a:r>
        </a:p>
      </dgm:t>
    </dgm:pt>
    <dgm:pt modelId="{0871FB1D-BC76-489A-81E8-81F83AF1D7FC}" type="parTrans" cxnId="{44542A0B-2988-4C82-84DF-3CBC0AA00290}">
      <dgm:prSet/>
      <dgm:spPr/>
      <dgm:t>
        <a:bodyPr/>
        <a:lstStyle/>
        <a:p>
          <a:endParaRPr lang="en-US"/>
        </a:p>
      </dgm:t>
    </dgm:pt>
    <dgm:pt modelId="{BB947E67-37FE-48DD-8D5E-92B93F147B3A}" type="sibTrans" cxnId="{44542A0B-2988-4C82-84DF-3CBC0AA00290}">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97A7B081-B13E-46AB-A5DA-0800957FF6A5}" type="pres">
      <dgm:prSet presAssocID="{CFCC59CE-C626-45F6-BD4A-5EFDF4ECBDC2}" presName="composite" presStyleCnt="0"/>
      <dgm:spPr/>
    </dgm:pt>
    <dgm:pt modelId="{304227A6-9B56-45FB-AD8B-B6A7CEA966AE}" type="pres">
      <dgm:prSet presAssocID="{CFCC59CE-C626-45F6-BD4A-5EFDF4ECBDC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dea with solid fill"/>
        </a:ext>
      </dgm:extLst>
    </dgm:pt>
    <dgm:pt modelId="{8FF76FE7-A934-418F-A1BD-5293D16BA3F3}" type="pres">
      <dgm:prSet presAssocID="{CFCC59CE-C626-45F6-BD4A-5EFDF4ECBDC2}" presName="txShp" presStyleLbl="node1" presStyleIdx="0" presStyleCnt="1">
        <dgm:presLayoutVars>
          <dgm:bulletEnabled val="1"/>
        </dgm:presLayoutVars>
      </dgm:prSet>
      <dgm:spPr/>
    </dgm:pt>
  </dgm:ptLst>
  <dgm:cxnLst>
    <dgm:cxn modelId="{44542A0B-2988-4C82-84DF-3CBC0AA00290}" srcId="{E5EE9D86-8B46-44EB-B5AB-30BE22F3704C}" destId="{CFCC59CE-C626-45F6-BD4A-5EFDF4ECBDC2}" srcOrd="0" destOrd="0" parTransId="{0871FB1D-BC76-489A-81E8-81F83AF1D7FC}" sibTransId="{BB947E67-37FE-48DD-8D5E-92B93F147B3A}"/>
    <dgm:cxn modelId="{9BB2D4B2-9480-4744-A72F-AB5C9A7704D0}" type="presOf" srcId="{E5EE9D86-8B46-44EB-B5AB-30BE22F3704C}" destId="{BDED74E3-039A-4EE9-88E8-E4451ED9C5DC}" srcOrd="0" destOrd="0" presId="urn:microsoft.com/office/officeart/2005/8/layout/vList3"/>
    <dgm:cxn modelId="{B9517CFD-CD63-4AFC-90E2-A45F241B02D1}" type="presOf" srcId="{CFCC59CE-C626-45F6-BD4A-5EFDF4ECBDC2}" destId="{8FF76FE7-A934-418F-A1BD-5293D16BA3F3}" srcOrd="0" destOrd="0" presId="urn:microsoft.com/office/officeart/2005/8/layout/vList3"/>
    <dgm:cxn modelId="{696F644D-AC3F-42AA-B8B4-37321A04A5FB}" type="presParOf" srcId="{BDED74E3-039A-4EE9-88E8-E4451ED9C5DC}" destId="{97A7B081-B13E-46AB-A5DA-0800957FF6A5}" srcOrd="0" destOrd="0" presId="urn:microsoft.com/office/officeart/2005/8/layout/vList3"/>
    <dgm:cxn modelId="{744B566D-883D-4364-848C-C0AD4F19999B}" type="presParOf" srcId="{97A7B081-B13E-46AB-A5DA-0800957FF6A5}" destId="{304227A6-9B56-45FB-AD8B-B6A7CEA966AE}" srcOrd="0" destOrd="0" presId="urn:microsoft.com/office/officeart/2005/8/layout/vList3"/>
    <dgm:cxn modelId="{015999E7-D204-4A3B-82DD-A0E8088DCB05}" type="presParOf" srcId="{97A7B081-B13E-46AB-A5DA-0800957FF6A5}" destId="{8FF76FE7-A934-418F-A1BD-5293D16BA3F3}"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45AFA-DC0C-452B-93A8-50D8497DA100}"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A48756C2-2A13-4498-8D67-4091EF4F6EEF}">
      <dgm:prSet phldrT="[Text]" phldr="0"/>
      <dgm:spPr/>
      <dgm:t>
        <a:bodyPr/>
        <a:lstStyle/>
        <a:p>
          <a:pPr>
            <a:defRPr b="1"/>
          </a:pPr>
          <a:r>
            <a:rPr lang="en-US">
              <a:latin typeface="Calibri" panose="020F0502020204030204"/>
            </a:rPr>
            <a:t>September – October 2022</a:t>
          </a:r>
          <a:endParaRPr lang="en-US"/>
        </a:p>
      </dgm:t>
    </dgm:pt>
    <dgm:pt modelId="{A080D431-7FE9-4D08-8139-0B98EA602FCA}" type="parTrans" cxnId="{64169FA0-BF8E-4C3B-AD1D-CB752274C2CB}">
      <dgm:prSet/>
      <dgm:spPr/>
      <dgm:t>
        <a:bodyPr/>
        <a:lstStyle/>
        <a:p>
          <a:endParaRPr lang="en-US"/>
        </a:p>
      </dgm:t>
    </dgm:pt>
    <dgm:pt modelId="{C2101AA9-3051-4251-8683-E765DBB3698E}" type="sibTrans" cxnId="{64169FA0-BF8E-4C3B-AD1D-CB752274C2CB}">
      <dgm:prSet/>
      <dgm:spPr/>
      <dgm:t>
        <a:bodyPr/>
        <a:lstStyle/>
        <a:p>
          <a:endParaRPr lang="en-US"/>
        </a:p>
      </dgm:t>
    </dgm:pt>
    <dgm:pt modelId="{D56C6AF8-0F45-4AE7-8A29-33FCA95DD709}">
      <dgm:prSet phldrT="[Text]" phldr="0"/>
      <dgm:spPr/>
      <dgm:t>
        <a:bodyPr/>
        <a:lstStyle/>
        <a:p>
          <a:r>
            <a:rPr lang="en-US" b="0">
              <a:latin typeface="Calibri" panose="020F0502020204030204"/>
            </a:rPr>
            <a:t>Core Partners meet to develop process guidance</a:t>
          </a:r>
        </a:p>
      </dgm:t>
    </dgm:pt>
    <dgm:pt modelId="{9424B373-B415-4104-A6C0-FE835B0DDAFC}" type="parTrans" cxnId="{B398BBE4-9147-4537-8733-58C2358C1E4E}">
      <dgm:prSet/>
      <dgm:spPr/>
      <dgm:t>
        <a:bodyPr/>
        <a:lstStyle/>
        <a:p>
          <a:endParaRPr lang="en-US"/>
        </a:p>
      </dgm:t>
    </dgm:pt>
    <dgm:pt modelId="{AA9AE2EA-8364-4009-903E-534F7043A401}" type="sibTrans" cxnId="{B398BBE4-9147-4537-8733-58C2358C1E4E}">
      <dgm:prSet/>
      <dgm:spPr/>
      <dgm:t>
        <a:bodyPr/>
        <a:lstStyle/>
        <a:p>
          <a:endParaRPr lang="en-US"/>
        </a:p>
      </dgm:t>
    </dgm:pt>
    <dgm:pt modelId="{4F775B17-F3E2-443F-95DD-6C6FC435F9EA}">
      <dgm:prSet phldrT="[Text]" phldr="0"/>
      <dgm:spPr/>
      <dgm:t>
        <a:bodyPr/>
        <a:lstStyle/>
        <a:p>
          <a:pPr>
            <a:defRPr b="1"/>
          </a:pPr>
          <a:r>
            <a:rPr lang="en-US" b="1">
              <a:latin typeface="Calibri" panose="020F0502020204030204"/>
            </a:rPr>
            <a:t>December 2022</a:t>
          </a:r>
          <a:endParaRPr lang="en-US" b="0"/>
        </a:p>
      </dgm:t>
    </dgm:pt>
    <dgm:pt modelId="{FB304C42-8727-414B-B5EE-6ACE3650A813}" type="parTrans" cxnId="{E388CD22-607E-47E9-90E0-CD6754170EB8}">
      <dgm:prSet/>
      <dgm:spPr/>
      <dgm:t>
        <a:bodyPr/>
        <a:lstStyle/>
        <a:p>
          <a:endParaRPr lang="en-US"/>
        </a:p>
      </dgm:t>
    </dgm:pt>
    <dgm:pt modelId="{FEA1F1C6-DF64-40D2-9D6C-EE3C61335705}" type="sibTrans" cxnId="{E388CD22-607E-47E9-90E0-CD6754170EB8}">
      <dgm:prSet/>
      <dgm:spPr/>
      <dgm:t>
        <a:bodyPr/>
        <a:lstStyle/>
        <a:p>
          <a:endParaRPr lang="en-US"/>
        </a:p>
      </dgm:t>
    </dgm:pt>
    <dgm:pt modelId="{2B87097C-1EAA-410B-A44E-56611E385DD2}">
      <dgm:prSet phldr="0"/>
      <dgm:spPr/>
      <dgm:t>
        <a:bodyPr/>
        <a:lstStyle/>
        <a:p>
          <a:pPr>
            <a:defRPr b="1"/>
          </a:pPr>
          <a:r>
            <a:rPr lang="en-US" b="1">
              <a:latin typeface="Calibri" panose="020F0502020204030204"/>
            </a:rPr>
            <a:t>February – March 2023</a:t>
          </a:r>
        </a:p>
      </dgm:t>
    </dgm:pt>
    <dgm:pt modelId="{15791CC4-4FE5-4CFB-8459-B955BCA5CB27}" type="parTrans" cxnId="{9CB6C08D-60AA-41B9-91A8-A9B043D88413}">
      <dgm:prSet/>
      <dgm:spPr/>
      <dgm:t>
        <a:bodyPr/>
        <a:lstStyle/>
        <a:p>
          <a:endParaRPr lang="en-US"/>
        </a:p>
      </dgm:t>
    </dgm:pt>
    <dgm:pt modelId="{665F9E6F-8192-42C8-9971-A234A3566F3B}" type="sibTrans" cxnId="{9CB6C08D-60AA-41B9-91A8-A9B043D88413}">
      <dgm:prSet/>
      <dgm:spPr/>
      <dgm:t>
        <a:bodyPr/>
        <a:lstStyle/>
        <a:p>
          <a:endParaRPr lang="en-US"/>
        </a:p>
      </dgm:t>
    </dgm:pt>
    <dgm:pt modelId="{F3AEC2CD-0B14-4337-9D96-A9212CA67ED1}">
      <dgm:prSet phldr="0"/>
      <dgm:spPr/>
      <dgm:t>
        <a:bodyPr/>
        <a:lstStyle/>
        <a:p>
          <a:r>
            <a:rPr lang="en-US" b="0">
              <a:latin typeface="Calibri" panose="020F0502020204030204"/>
            </a:rPr>
            <a:t>IWD consultation with Required Partners, SWDB, CLEOs and LWDAs</a:t>
          </a:r>
        </a:p>
      </dgm:t>
    </dgm:pt>
    <dgm:pt modelId="{8BA1C91D-DFCB-4930-A128-5F94A4BCA72C}" type="parTrans" cxnId="{308CE08A-71CA-4F3D-A5DA-625045A4CBA3}">
      <dgm:prSet/>
      <dgm:spPr/>
      <dgm:t>
        <a:bodyPr/>
        <a:lstStyle/>
        <a:p>
          <a:endParaRPr lang="en-US"/>
        </a:p>
      </dgm:t>
    </dgm:pt>
    <dgm:pt modelId="{CEDC1E6B-5F58-46FA-802F-F2CDBB982D92}" type="sibTrans" cxnId="{308CE08A-71CA-4F3D-A5DA-625045A4CBA3}">
      <dgm:prSet/>
      <dgm:spPr/>
      <dgm:t>
        <a:bodyPr/>
        <a:lstStyle/>
        <a:p>
          <a:endParaRPr lang="en-US"/>
        </a:p>
      </dgm:t>
    </dgm:pt>
    <dgm:pt modelId="{E41CEEEE-D225-4750-B8AB-48196E3888E6}">
      <dgm:prSet phldr="0"/>
      <dgm:spPr/>
      <dgm:t>
        <a:bodyPr/>
        <a:lstStyle/>
        <a:p>
          <a:pPr>
            <a:defRPr b="1"/>
          </a:pPr>
          <a:r>
            <a:rPr lang="en-US" b="1">
              <a:latin typeface="Calibri" panose="020F0502020204030204"/>
            </a:rPr>
            <a:t>July 2023</a:t>
          </a:r>
        </a:p>
      </dgm:t>
    </dgm:pt>
    <dgm:pt modelId="{F5E71CF8-1CB4-456E-8CFE-BB1D81457D1F}" type="parTrans" cxnId="{F208E6D2-2ECF-4467-846F-639906A724E0}">
      <dgm:prSet/>
      <dgm:spPr/>
      <dgm:t>
        <a:bodyPr/>
        <a:lstStyle/>
        <a:p>
          <a:endParaRPr lang="en-US"/>
        </a:p>
      </dgm:t>
    </dgm:pt>
    <dgm:pt modelId="{EC343EB1-7E24-4DBD-A0ED-668255F368BC}" type="sibTrans" cxnId="{F208E6D2-2ECF-4467-846F-639906A724E0}">
      <dgm:prSet/>
      <dgm:spPr/>
      <dgm:t>
        <a:bodyPr/>
        <a:lstStyle/>
        <a:p>
          <a:endParaRPr lang="en-US"/>
        </a:p>
      </dgm:t>
    </dgm:pt>
    <dgm:pt modelId="{ABFA3077-6608-4EAA-96F7-326057D5CA7A}">
      <dgm:prSet phldr="0"/>
      <dgm:spPr/>
      <dgm:t>
        <a:bodyPr/>
        <a:lstStyle/>
        <a:p>
          <a:r>
            <a:rPr lang="en-US" b="0">
              <a:latin typeface="Calibri" panose="020F0502020204030204"/>
            </a:rPr>
            <a:t>TA and Supporting Resources are issued</a:t>
          </a:r>
        </a:p>
      </dgm:t>
    </dgm:pt>
    <dgm:pt modelId="{08BC0D1F-3A53-4562-8476-0042CA75B24B}" type="parTrans" cxnId="{AAD9B29A-D1F8-46A4-8D3A-B689D0BD98C1}">
      <dgm:prSet/>
      <dgm:spPr/>
      <dgm:t>
        <a:bodyPr/>
        <a:lstStyle/>
        <a:p>
          <a:endParaRPr lang="en-US"/>
        </a:p>
      </dgm:t>
    </dgm:pt>
    <dgm:pt modelId="{48BC92AD-8860-4DC3-AFEC-18D61A69360F}" type="sibTrans" cxnId="{AAD9B29A-D1F8-46A4-8D3A-B689D0BD98C1}">
      <dgm:prSet/>
      <dgm:spPr/>
      <dgm:t>
        <a:bodyPr/>
        <a:lstStyle/>
        <a:p>
          <a:endParaRPr lang="en-US"/>
        </a:p>
      </dgm:t>
    </dgm:pt>
    <dgm:pt modelId="{E41D4344-2B04-4A71-BC0D-80234E2EB8D4}">
      <dgm:prSet phldr="0"/>
      <dgm:spPr/>
      <dgm:t>
        <a:bodyPr/>
        <a:lstStyle/>
        <a:p>
          <a:pPr>
            <a:defRPr b="1"/>
          </a:pPr>
          <a:r>
            <a:rPr lang="en-US" b="1">
              <a:latin typeface="Calibri" panose="020F0502020204030204"/>
            </a:rPr>
            <a:t>July 1, 2024</a:t>
          </a:r>
        </a:p>
      </dgm:t>
    </dgm:pt>
    <dgm:pt modelId="{7F892BFC-6E94-4117-BD96-9E4731721EE8}" type="parTrans" cxnId="{1171280C-ECD2-4856-88B3-25C203FC4778}">
      <dgm:prSet/>
      <dgm:spPr/>
      <dgm:t>
        <a:bodyPr/>
        <a:lstStyle/>
        <a:p>
          <a:endParaRPr lang="en-US"/>
        </a:p>
      </dgm:t>
    </dgm:pt>
    <dgm:pt modelId="{FD6F1A35-A3D9-4F37-B246-05A5F089FA5E}" type="sibTrans" cxnId="{1171280C-ECD2-4856-88B3-25C203FC4778}">
      <dgm:prSet/>
      <dgm:spPr/>
      <dgm:t>
        <a:bodyPr/>
        <a:lstStyle/>
        <a:p>
          <a:endParaRPr lang="en-US"/>
        </a:p>
      </dgm:t>
    </dgm:pt>
    <dgm:pt modelId="{F15CCE3D-5907-4EF7-8C71-61E93A7C6D86}">
      <dgm:prSet phldr="0"/>
      <dgm:spPr/>
      <dgm:t>
        <a:bodyPr/>
        <a:lstStyle/>
        <a:p>
          <a:r>
            <a:rPr lang="en-US" b="0">
              <a:latin typeface="Calibri" panose="020F0502020204030204"/>
            </a:rPr>
            <a:t>Target </a:t>
          </a:r>
          <a:r>
            <a:rPr lang="en-US" b="0" i="0">
              <a:latin typeface="Calibri" panose="020F0502020204030204"/>
            </a:rPr>
            <a:t>IFA implementation (for PY24 funds)</a:t>
          </a:r>
          <a:endParaRPr lang="en-US" b="1" i="1">
            <a:latin typeface="Calibri" panose="020F0502020204030204"/>
          </a:endParaRPr>
        </a:p>
      </dgm:t>
    </dgm:pt>
    <dgm:pt modelId="{3AD0A750-2CAD-442F-AA29-7C85677AFABF}" type="parTrans" cxnId="{416FD9CA-A346-45A1-AE68-706CF1044122}">
      <dgm:prSet/>
      <dgm:spPr/>
      <dgm:t>
        <a:bodyPr/>
        <a:lstStyle/>
        <a:p>
          <a:endParaRPr lang="en-US"/>
        </a:p>
      </dgm:t>
    </dgm:pt>
    <dgm:pt modelId="{3B8CFD14-63EC-43BD-8C2A-2CF7C80F64CE}" type="sibTrans" cxnId="{416FD9CA-A346-45A1-AE68-706CF1044122}">
      <dgm:prSet/>
      <dgm:spPr/>
      <dgm:t>
        <a:bodyPr/>
        <a:lstStyle/>
        <a:p>
          <a:endParaRPr lang="en-US"/>
        </a:p>
      </dgm:t>
    </dgm:pt>
    <dgm:pt modelId="{8EC22F8F-51AC-47E9-9A91-9990D09FCFEE}">
      <dgm:prSet phldr="0"/>
      <dgm:spPr/>
      <dgm:t>
        <a:bodyPr/>
        <a:lstStyle/>
        <a:p>
          <a:r>
            <a:rPr lang="en-US" b="0">
              <a:latin typeface="Calibri" panose="020F0502020204030204"/>
            </a:rPr>
            <a:t>Core Partners finalize </a:t>
          </a:r>
          <a:r>
            <a:rPr lang="en-US" b="0" i="0">
              <a:latin typeface="Calibri" panose="020F0502020204030204"/>
            </a:rPr>
            <a:t>IFA policy recommendations and supporting resources</a:t>
          </a:r>
        </a:p>
      </dgm:t>
    </dgm:pt>
    <dgm:pt modelId="{2847AE91-4958-4BFE-9933-BE41154A8DF6}" type="parTrans" cxnId="{DD65446B-F36F-4A7D-A077-07C3676DDD10}">
      <dgm:prSet/>
      <dgm:spPr/>
      <dgm:t>
        <a:bodyPr/>
        <a:lstStyle/>
        <a:p>
          <a:endParaRPr lang="en-US"/>
        </a:p>
      </dgm:t>
    </dgm:pt>
    <dgm:pt modelId="{254006B5-0ECC-4F82-AC59-D12CF79D9A62}" type="sibTrans" cxnId="{DD65446B-F36F-4A7D-A077-07C3676DDD10}">
      <dgm:prSet/>
      <dgm:spPr/>
      <dgm:t>
        <a:bodyPr/>
        <a:lstStyle/>
        <a:p>
          <a:endParaRPr lang="en-US"/>
        </a:p>
      </dgm:t>
    </dgm:pt>
    <dgm:pt modelId="{6882B5C9-C33A-42D7-8500-DFEB7D8B8D5B}">
      <dgm:prSet phldr="0"/>
      <dgm:spPr/>
      <dgm:t>
        <a:bodyPr/>
        <a:lstStyle/>
        <a:p>
          <a:pPr>
            <a:defRPr b="1"/>
          </a:pPr>
          <a:r>
            <a:rPr lang="en-US" b="1">
              <a:latin typeface="Calibri" panose="020F0502020204030204"/>
            </a:rPr>
            <a:t>June 2023</a:t>
          </a:r>
        </a:p>
      </dgm:t>
    </dgm:pt>
    <dgm:pt modelId="{17241720-A1EB-4E26-B1F5-385FFB4E3205}" type="parTrans" cxnId="{EF6E996B-8767-4B21-A04D-E8267EC0CA4F}">
      <dgm:prSet/>
      <dgm:spPr/>
      <dgm:t>
        <a:bodyPr/>
        <a:lstStyle/>
        <a:p>
          <a:endParaRPr lang="en-US"/>
        </a:p>
      </dgm:t>
    </dgm:pt>
    <dgm:pt modelId="{C6FAD46C-6537-47F9-8C1E-0F3EBAB94458}" type="sibTrans" cxnId="{EF6E996B-8767-4B21-A04D-E8267EC0CA4F}">
      <dgm:prSet/>
      <dgm:spPr/>
      <dgm:t>
        <a:bodyPr/>
        <a:lstStyle/>
        <a:p>
          <a:endParaRPr lang="en-US"/>
        </a:p>
      </dgm:t>
    </dgm:pt>
    <dgm:pt modelId="{116F55A3-3187-4BA1-9DED-D71D97B32B43}">
      <dgm:prSet phldr="0"/>
      <dgm:spPr/>
      <dgm:t>
        <a:bodyPr/>
        <a:lstStyle/>
        <a:p>
          <a:r>
            <a:rPr lang="en-US" b="0">
              <a:latin typeface="Calibri" panose="020F0502020204030204"/>
            </a:rPr>
            <a:t>Updated policy guidance issued by State Board</a:t>
          </a:r>
        </a:p>
      </dgm:t>
    </dgm:pt>
    <dgm:pt modelId="{8778FADB-1AB8-4580-AA6A-D8532C4EC71D}" type="parTrans" cxnId="{9D6ED725-B17C-4CFD-82D2-5358B49B2EC7}">
      <dgm:prSet/>
      <dgm:spPr/>
      <dgm:t>
        <a:bodyPr/>
        <a:lstStyle/>
        <a:p>
          <a:endParaRPr lang="en-US"/>
        </a:p>
      </dgm:t>
    </dgm:pt>
    <dgm:pt modelId="{56BE6640-AD8E-4283-AF30-CDC655106539}" type="sibTrans" cxnId="{9D6ED725-B17C-4CFD-82D2-5358B49B2EC7}">
      <dgm:prSet/>
      <dgm:spPr/>
      <dgm:t>
        <a:bodyPr/>
        <a:lstStyle/>
        <a:p>
          <a:endParaRPr lang="en-US"/>
        </a:p>
      </dgm:t>
    </dgm:pt>
    <dgm:pt modelId="{523CCA36-355E-4AA9-B5C1-8A2995160F73}" type="pres">
      <dgm:prSet presAssocID="{64A45AFA-DC0C-452B-93A8-50D8497DA100}" presName="root" presStyleCnt="0">
        <dgm:presLayoutVars>
          <dgm:chMax/>
          <dgm:chPref/>
          <dgm:animLvl val="lvl"/>
        </dgm:presLayoutVars>
      </dgm:prSet>
      <dgm:spPr/>
    </dgm:pt>
    <dgm:pt modelId="{5E180A42-45BE-474B-AFD4-22321CCB4AB8}" type="pres">
      <dgm:prSet presAssocID="{64A45AFA-DC0C-452B-93A8-50D8497DA100}" presName="divider" presStyleLbl="fgAccFollowNode1" presStyleIdx="0" presStyleCnt="1"/>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gm:spPr>
    </dgm:pt>
    <dgm:pt modelId="{3D3B72B9-038C-4840-B2A3-C337B64AC75D}" type="pres">
      <dgm:prSet presAssocID="{64A45AFA-DC0C-452B-93A8-50D8497DA100}" presName="nodes" presStyleCnt="0">
        <dgm:presLayoutVars>
          <dgm:chMax/>
          <dgm:chPref/>
          <dgm:animLvl val="lvl"/>
        </dgm:presLayoutVars>
      </dgm:prSet>
      <dgm:spPr/>
    </dgm:pt>
    <dgm:pt modelId="{4EFBA96F-9D77-4ACB-9CAB-9C4F187A24DF}" type="pres">
      <dgm:prSet presAssocID="{A48756C2-2A13-4498-8D67-4091EF4F6EEF}" presName="composite" presStyleCnt="0"/>
      <dgm:spPr/>
    </dgm:pt>
    <dgm:pt modelId="{6057522C-CC75-463B-B9BB-232F821930BC}" type="pres">
      <dgm:prSet presAssocID="{A48756C2-2A13-4498-8D67-4091EF4F6EEF}" presName="L1TextContainer" presStyleLbl="revTx" presStyleIdx="0" presStyleCnt="6">
        <dgm:presLayoutVars>
          <dgm:chMax val="1"/>
          <dgm:chPref val="1"/>
          <dgm:bulletEnabled val="1"/>
        </dgm:presLayoutVars>
      </dgm:prSet>
      <dgm:spPr/>
    </dgm:pt>
    <dgm:pt modelId="{575D53D5-A1B2-4514-8B87-4E7EE650E34C}" type="pres">
      <dgm:prSet presAssocID="{A48756C2-2A13-4498-8D67-4091EF4F6EEF}" presName="L2TextContainerWrapper" presStyleCnt="0">
        <dgm:presLayoutVars>
          <dgm:chMax val="0"/>
          <dgm:chPref val="0"/>
          <dgm:bulletEnabled val="1"/>
        </dgm:presLayoutVars>
      </dgm:prSet>
      <dgm:spPr/>
    </dgm:pt>
    <dgm:pt modelId="{421A9199-9387-4D72-8B68-815F4E8C7D86}" type="pres">
      <dgm:prSet presAssocID="{A48756C2-2A13-4498-8D67-4091EF4F6EEF}" presName="L2TextContainer" presStyleLbl="bgAcc1" presStyleIdx="0" presStyleCnt="6"/>
      <dgm:spPr/>
    </dgm:pt>
    <dgm:pt modelId="{B73233D4-8023-4336-9F25-DED488E8FB51}" type="pres">
      <dgm:prSet presAssocID="{A48756C2-2A13-4498-8D67-4091EF4F6EEF}" presName="FlexibleEmptyPlaceHolder" presStyleCnt="0"/>
      <dgm:spPr/>
    </dgm:pt>
    <dgm:pt modelId="{E8619AF3-9B22-4C6C-8DE5-99D768EF5D6F}" type="pres">
      <dgm:prSet presAssocID="{A48756C2-2A13-4498-8D67-4091EF4F6EEF}" presName="ConnectLine" presStyleLbl="sibTrans1D1" presStyleIdx="0" presStyleCnt="6"/>
      <dgm:spPr>
        <a:noFill/>
        <a:ln w="9525" cap="flat" cmpd="sng" algn="ctr">
          <a:solidFill>
            <a:schemeClr val="accent1">
              <a:hueOff val="0"/>
              <a:satOff val="0"/>
              <a:lumOff val="0"/>
              <a:alphaOff val="0"/>
            </a:schemeClr>
          </a:solidFill>
          <a:prstDash val="dash"/>
        </a:ln>
        <a:effectLst/>
      </dgm:spPr>
    </dgm:pt>
    <dgm:pt modelId="{090FD6A4-0B2E-4EDB-BDE2-D15E9128C3AA}" type="pres">
      <dgm:prSet presAssocID="{A48756C2-2A13-4498-8D67-4091EF4F6EEF}" presName="ConnectorPoint" presStyleLbl="alignNode1" presStyleIdx="0" presStyleCnt="6"/>
      <dgm:spPr/>
    </dgm:pt>
    <dgm:pt modelId="{EF6D9BD8-F244-4E5E-B06E-22EEC853A733}" type="pres">
      <dgm:prSet presAssocID="{A48756C2-2A13-4498-8D67-4091EF4F6EEF}" presName="EmptyPlaceHolder" presStyleCnt="0"/>
      <dgm:spPr/>
    </dgm:pt>
    <dgm:pt modelId="{89E2CB0F-BC54-4848-9C85-BBC0A5C08CDE}" type="pres">
      <dgm:prSet presAssocID="{C2101AA9-3051-4251-8683-E765DBB3698E}" presName="spaceBetweenRectangles" presStyleCnt="0"/>
      <dgm:spPr/>
    </dgm:pt>
    <dgm:pt modelId="{707FF371-56B3-4F4D-A9A6-211961B6B0AC}" type="pres">
      <dgm:prSet presAssocID="{4F775B17-F3E2-443F-95DD-6C6FC435F9EA}" presName="composite" presStyleCnt="0"/>
      <dgm:spPr/>
    </dgm:pt>
    <dgm:pt modelId="{BD1F42DA-A401-451E-AD8A-0341C3FEE5DB}" type="pres">
      <dgm:prSet presAssocID="{4F775B17-F3E2-443F-95DD-6C6FC435F9EA}" presName="L1TextContainer" presStyleLbl="revTx" presStyleIdx="1" presStyleCnt="6">
        <dgm:presLayoutVars>
          <dgm:chMax val="1"/>
          <dgm:chPref val="1"/>
          <dgm:bulletEnabled val="1"/>
        </dgm:presLayoutVars>
      </dgm:prSet>
      <dgm:spPr/>
    </dgm:pt>
    <dgm:pt modelId="{E851B21C-19A5-40A6-A674-E2C1C7634F2E}" type="pres">
      <dgm:prSet presAssocID="{4F775B17-F3E2-443F-95DD-6C6FC435F9EA}" presName="L2TextContainerWrapper" presStyleCnt="0">
        <dgm:presLayoutVars>
          <dgm:chMax val="0"/>
          <dgm:chPref val="0"/>
          <dgm:bulletEnabled val="1"/>
        </dgm:presLayoutVars>
      </dgm:prSet>
      <dgm:spPr/>
    </dgm:pt>
    <dgm:pt modelId="{1C725BDC-6896-4C56-A29D-BF5BFD2121CE}" type="pres">
      <dgm:prSet presAssocID="{4F775B17-F3E2-443F-95DD-6C6FC435F9EA}" presName="L2TextContainer" presStyleLbl="bgAcc1" presStyleIdx="1" presStyleCnt="6"/>
      <dgm:spPr/>
    </dgm:pt>
    <dgm:pt modelId="{D1DFC461-41B3-4B9D-ABC8-D68358A98735}" type="pres">
      <dgm:prSet presAssocID="{4F775B17-F3E2-443F-95DD-6C6FC435F9EA}" presName="FlexibleEmptyPlaceHolder" presStyleCnt="0"/>
      <dgm:spPr/>
    </dgm:pt>
    <dgm:pt modelId="{21B3FD3F-B2C4-4BFC-98CB-042B19001011}" type="pres">
      <dgm:prSet presAssocID="{4F775B17-F3E2-443F-95DD-6C6FC435F9EA}" presName="ConnectLine" presStyleLbl="sibTrans1D1" presStyleIdx="1" presStyleCnt="6"/>
      <dgm:spPr>
        <a:noFill/>
        <a:ln w="9525" cap="flat" cmpd="sng" algn="ctr">
          <a:solidFill>
            <a:schemeClr val="accent1">
              <a:hueOff val="0"/>
              <a:satOff val="0"/>
              <a:lumOff val="0"/>
              <a:alphaOff val="0"/>
            </a:schemeClr>
          </a:solidFill>
          <a:prstDash val="dash"/>
        </a:ln>
        <a:effectLst/>
      </dgm:spPr>
    </dgm:pt>
    <dgm:pt modelId="{74043164-EA3A-4326-8AF6-422B3B6AD4DC}" type="pres">
      <dgm:prSet presAssocID="{4F775B17-F3E2-443F-95DD-6C6FC435F9EA}" presName="ConnectorPoint" presStyleLbl="alignNode1" presStyleIdx="1" presStyleCnt="6"/>
      <dgm:spPr/>
    </dgm:pt>
    <dgm:pt modelId="{EE938B47-6C55-4ED1-96EB-10CA906ADE6F}" type="pres">
      <dgm:prSet presAssocID="{4F775B17-F3E2-443F-95DD-6C6FC435F9EA}" presName="EmptyPlaceHolder" presStyleCnt="0"/>
      <dgm:spPr/>
    </dgm:pt>
    <dgm:pt modelId="{99AEC072-7DFF-4E76-9C79-B5CD4B0CC746}" type="pres">
      <dgm:prSet presAssocID="{FEA1F1C6-DF64-40D2-9D6C-EE3C61335705}" presName="spaceBetweenRectangles" presStyleCnt="0"/>
      <dgm:spPr/>
    </dgm:pt>
    <dgm:pt modelId="{4B96F022-B3E7-4AD5-977D-E264AD2222EA}" type="pres">
      <dgm:prSet presAssocID="{2B87097C-1EAA-410B-A44E-56611E385DD2}" presName="composite" presStyleCnt="0"/>
      <dgm:spPr/>
    </dgm:pt>
    <dgm:pt modelId="{146E7022-2FCB-4907-940E-BE915B8C15E1}" type="pres">
      <dgm:prSet presAssocID="{2B87097C-1EAA-410B-A44E-56611E385DD2}" presName="L1TextContainer" presStyleLbl="revTx" presStyleIdx="2" presStyleCnt="6">
        <dgm:presLayoutVars>
          <dgm:chMax val="1"/>
          <dgm:chPref val="1"/>
          <dgm:bulletEnabled val="1"/>
        </dgm:presLayoutVars>
      </dgm:prSet>
      <dgm:spPr/>
    </dgm:pt>
    <dgm:pt modelId="{5FC50CC4-F20F-4964-B730-93B693EDCA34}" type="pres">
      <dgm:prSet presAssocID="{2B87097C-1EAA-410B-A44E-56611E385DD2}" presName="L2TextContainerWrapper" presStyleCnt="0">
        <dgm:presLayoutVars>
          <dgm:chMax val="0"/>
          <dgm:chPref val="0"/>
          <dgm:bulletEnabled val="1"/>
        </dgm:presLayoutVars>
      </dgm:prSet>
      <dgm:spPr/>
    </dgm:pt>
    <dgm:pt modelId="{1B582160-F384-402C-BE60-AFC4879F37C7}" type="pres">
      <dgm:prSet presAssocID="{2B87097C-1EAA-410B-A44E-56611E385DD2}" presName="L2TextContainer" presStyleLbl="bgAcc1" presStyleIdx="2" presStyleCnt="6"/>
      <dgm:spPr/>
    </dgm:pt>
    <dgm:pt modelId="{092A20CA-076E-461F-A6B9-18E497376C72}" type="pres">
      <dgm:prSet presAssocID="{2B87097C-1EAA-410B-A44E-56611E385DD2}" presName="FlexibleEmptyPlaceHolder" presStyleCnt="0"/>
      <dgm:spPr/>
    </dgm:pt>
    <dgm:pt modelId="{E1DAE656-6246-4B8B-A085-0E95F2F4ED0F}" type="pres">
      <dgm:prSet presAssocID="{2B87097C-1EAA-410B-A44E-56611E385DD2}" presName="ConnectLine" presStyleLbl="sibTrans1D1" presStyleIdx="2" presStyleCnt="6"/>
      <dgm:spPr>
        <a:noFill/>
        <a:ln w="9525" cap="flat" cmpd="sng" algn="ctr">
          <a:solidFill>
            <a:schemeClr val="accent1">
              <a:hueOff val="0"/>
              <a:satOff val="0"/>
              <a:lumOff val="0"/>
              <a:alphaOff val="0"/>
            </a:schemeClr>
          </a:solidFill>
          <a:prstDash val="dash"/>
        </a:ln>
        <a:effectLst/>
      </dgm:spPr>
    </dgm:pt>
    <dgm:pt modelId="{9700F7C4-1C1A-4A27-8984-0068D45F7CAA}" type="pres">
      <dgm:prSet presAssocID="{2B87097C-1EAA-410B-A44E-56611E385DD2}" presName="ConnectorPoint" presStyleLbl="alignNode1" presStyleIdx="2" presStyleCnt="6"/>
      <dgm:spPr/>
    </dgm:pt>
    <dgm:pt modelId="{1C980B34-692F-4E95-8BD3-46FDE2321F57}" type="pres">
      <dgm:prSet presAssocID="{2B87097C-1EAA-410B-A44E-56611E385DD2}" presName="EmptyPlaceHolder" presStyleCnt="0"/>
      <dgm:spPr/>
    </dgm:pt>
    <dgm:pt modelId="{C73E3395-9218-4F5D-A296-3FF5DA396443}" type="pres">
      <dgm:prSet presAssocID="{665F9E6F-8192-42C8-9971-A234A3566F3B}" presName="spaceBetweenRectangles" presStyleCnt="0"/>
      <dgm:spPr/>
    </dgm:pt>
    <dgm:pt modelId="{EEA485A2-B0C6-4125-A1A9-D73E29BBAF2B}" type="pres">
      <dgm:prSet presAssocID="{6882B5C9-C33A-42D7-8500-DFEB7D8B8D5B}" presName="composite" presStyleCnt="0"/>
      <dgm:spPr/>
    </dgm:pt>
    <dgm:pt modelId="{3169B9C4-2952-4C0E-8FF5-DBD4DE930EE0}" type="pres">
      <dgm:prSet presAssocID="{6882B5C9-C33A-42D7-8500-DFEB7D8B8D5B}" presName="L1TextContainer" presStyleLbl="revTx" presStyleIdx="3" presStyleCnt="6">
        <dgm:presLayoutVars>
          <dgm:chMax val="1"/>
          <dgm:chPref val="1"/>
          <dgm:bulletEnabled val="1"/>
        </dgm:presLayoutVars>
      </dgm:prSet>
      <dgm:spPr/>
    </dgm:pt>
    <dgm:pt modelId="{D3CFC63F-C3DF-4E3C-84CE-464FBE21822D}" type="pres">
      <dgm:prSet presAssocID="{6882B5C9-C33A-42D7-8500-DFEB7D8B8D5B}" presName="L2TextContainerWrapper" presStyleCnt="0">
        <dgm:presLayoutVars>
          <dgm:chMax val="0"/>
          <dgm:chPref val="0"/>
          <dgm:bulletEnabled val="1"/>
        </dgm:presLayoutVars>
      </dgm:prSet>
      <dgm:spPr/>
    </dgm:pt>
    <dgm:pt modelId="{DFB5D36B-5533-43E1-8333-DF518E089A38}" type="pres">
      <dgm:prSet presAssocID="{6882B5C9-C33A-42D7-8500-DFEB7D8B8D5B}" presName="L2TextContainer" presStyleLbl="bgAcc1" presStyleIdx="3" presStyleCnt="6"/>
      <dgm:spPr/>
    </dgm:pt>
    <dgm:pt modelId="{CA8DCCCA-DCCE-46F3-BE5D-96D1B303A2C7}" type="pres">
      <dgm:prSet presAssocID="{6882B5C9-C33A-42D7-8500-DFEB7D8B8D5B}" presName="FlexibleEmptyPlaceHolder" presStyleCnt="0"/>
      <dgm:spPr/>
    </dgm:pt>
    <dgm:pt modelId="{41CE5166-10A7-4B5A-882A-D23B64D189C5}" type="pres">
      <dgm:prSet presAssocID="{6882B5C9-C33A-42D7-8500-DFEB7D8B8D5B}" presName="ConnectLine" presStyleLbl="sibTrans1D1" presStyleIdx="3" presStyleCnt="6"/>
      <dgm:spPr>
        <a:noFill/>
        <a:ln w="9525" cap="flat" cmpd="sng" algn="ctr">
          <a:solidFill>
            <a:schemeClr val="accent1">
              <a:hueOff val="0"/>
              <a:satOff val="0"/>
              <a:lumOff val="0"/>
              <a:alphaOff val="0"/>
            </a:schemeClr>
          </a:solidFill>
          <a:prstDash val="dash"/>
        </a:ln>
        <a:effectLst/>
      </dgm:spPr>
    </dgm:pt>
    <dgm:pt modelId="{AA3840D6-FF63-4946-9938-215ABF3F9970}" type="pres">
      <dgm:prSet presAssocID="{6882B5C9-C33A-42D7-8500-DFEB7D8B8D5B}" presName="ConnectorPoint" presStyleLbl="alignNode1" presStyleIdx="3" presStyleCnt="6"/>
      <dgm:spPr/>
    </dgm:pt>
    <dgm:pt modelId="{4042C995-C630-47A3-B803-70CC4800718B}" type="pres">
      <dgm:prSet presAssocID="{6882B5C9-C33A-42D7-8500-DFEB7D8B8D5B}" presName="EmptyPlaceHolder" presStyleCnt="0"/>
      <dgm:spPr/>
    </dgm:pt>
    <dgm:pt modelId="{B2E28950-BABB-4EC5-BEA8-695DFD835CCD}" type="pres">
      <dgm:prSet presAssocID="{C6FAD46C-6537-47F9-8C1E-0F3EBAB94458}" presName="spaceBetweenRectangles" presStyleCnt="0"/>
      <dgm:spPr/>
    </dgm:pt>
    <dgm:pt modelId="{75740E3D-7810-4DC7-BD62-D865EA4907CB}" type="pres">
      <dgm:prSet presAssocID="{E41CEEEE-D225-4750-B8AB-48196E3888E6}" presName="composite" presStyleCnt="0"/>
      <dgm:spPr/>
    </dgm:pt>
    <dgm:pt modelId="{8D588802-D4FA-414B-9725-D957B757F036}" type="pres">
      <dgm:prSet presAssocID="{E41CEEEE-D225-4750-B8AB-48196E3888E6}" presName="L1TextContainer" presStyleLbl="revTx" presStyleIdx="4" presStyleCnt="6">
        <dgm:presLayoutVars>
          <dgm:chMax val="1"/>
          <dgm:chPref val="1"/>
          <dgm:bulletEnabled val="1"/>
        </dgm:presLayoutVars>
      </dgm:prSet>
      <dgm:spPr/>
    </dgm:pt>
    <dgm:pt modelId="{FDDDCC2C-E596-4F55-84B6-2732549D97B7}" type="pres">
      <dgm:prSet presAssocID="{E41CEEEE-D225-4750-B8AB-48196E3888E6}" presName="L2TextContainerWrapper" presStyleCnt="0">
        <dgm:presLayoutVars>
          <dgm:chMax val="0"/>
          <dgm:chPref val="0"/>
          <dgm:bulletEnabled val="1"/>
        </dgm:presLayoutVars>
      </dgm:prSet>
      <dgm:spPr/>
    </dgm:pt>
    <dgm:pt modelId="{0C18B41F-DFEF-435C-9818-8E5CB9559DCC}" type="pres">
      <dgm:prSet presAssocID="{E41CEEEE-D225-4750-B8AB-48196E3888E6}" presName="L2TextContainer" presStyleLbl="bgAcc1" presStyleIdx="4" presStyleCnt="6"/>
      <dgm:spPr/>
    </dgm:pt>
    <dgm:pt modelId="{52CB0BCA-9C7F-4939-96FF-E28540A381BD}" type="pres">
      <dgm:prSet presAssocID="{E41CEEEE-D225-4750-B8AB-48196E3888E6}" presName="FlexibleEmptyPlaceHolder" presStyleCnt="0"/>
      <dgm:spPr/>
    </dgm:pt>
    <dgm:pt modelId="{FE963716-BEEF-4807-BAAE-FFE5AA11EE02}" type="pres">
      <dgm:prSet presAssocID="{E41CEEEE-D225-4750-B8AB-48196E3888E6}" presName="ConnectLine" presStyleLbl="sibTrans1D1" presStyleIdx="4" presStyleCnt="6"/>
      <dgm:spPr>
        <a:noFill/>
        <a:ln w="9525" cap="flat" cmpd="sng" algn="ctr">
          <a:solidFill>
            <a:schemeClr val="accent1">
              <a:hueOff val="0"/>
              <a:satOff val="0"/>
              <a:lumOff val="0"/>
              <a:alphaOff val="0"/>
            </a:schemeClr>
          </a:solidFill>
          <a:prstDash val="dash"/>
        </a:ln>
        <a:effectLst/>
      </dgm:spPr>
    </dgm:pt>
    <dgm:pt modelId="{B6064F6C-6E2D-4C10-8560-EE519D271A9E}" type="pres">
      <dgm:prSet presAssocID="{E41CEEEE-D225-4750-B8AB-48196E3888E6}" presName="ConnectorPoint" presStyleLbl="alignNode1" presStyleIdx="4" presStyleCnt="6"/>
      <dgm:spPr/>
    </dgm:pt>
    <dgm:pt modelId="{9DE5454B-0954-4776-B43A-7C60E4F7CA2A}" type="pres">
      <dgm:prSet presAssocID="{E41CEEEE-D225-4750-B8AB-48196E3888E6}" presName="EmptyPlaceHolder" presStyleCnt="0"/>
      <dgm:spPr/>
    </dgm:pt>
    <dgm:pt modelId="{D62B7632-C601-4EB0-A0AA-90595F618539}" type="pres">
      <dgm:prSet presAssocID="{EC343EB1-7E24-4DBD-A0ED-668255F368BC}" presName="spaceBetweenRectangles" presStyleCnt="0"/>
      <dgm:spPr/>
    </dgm:pt>
    <dgm:pt modelId="{5655FBAD-B42D-40CB-ABBF-CCE13BAA3587}" type="pres">
      <dgm:prSet presAssocID="{E41D4344-2B04-4A71-BC0D-80234E2EB8D4}" presName="composite" presStyleCnt="0"/>
      <dgm:spPr/>
    </dgm:pt>
    <dgm:pt modelId="{9B21578F-AE11-426E-9D74-B16EBF63DA48}" type="pres">
      <dgm:prSet presAssocID="{E41D4344-2B04-4A71-BC0D-80234E2EB8D4}" presName="L1TextContainer" presStyleLbl="revTx" presStyleIdx="5" presStyleCnt="6">
        <dgm:presLayoutVars>
          <dgm:chMax val="1"/>
          <dgm:chPref val="1"/>
          <dgm:bulletEnabled val="1"/>
        </dgm:presLayoutVars>
      </dgm:prSet>
      <dgm:spPr/>
    </dgm:pt>
    <dgm:pt modelId="{B11BA365-A602-4982-8279-ACF27E3265A4}" type="pres">
      <dgm:prSet presAssocID="{E41D4344-2B04-4A71-BC0D-80234E2EB8D4}" presName="L2TextContainerWrapper" presStyleCnt="0">
        <dgm:presLayoutVars>
          <dgm:chMax val="0"/>
          <dgm:chPref val="0"/>
          <dgm:bulletEnabled val="1"/>
        </dgm:presLayoutVars>
      </dgm:prSet>
      <dgm:spPr/>
    </dgm:pt>
    <dgm:pt modelId="{1411155A-A8F5-424B-82E8-DD8F6CD24886}" type="pres">
      <dgm:prSet presAssocID="{E41D4344-2B04-4A71-BC0D-80234E2EB8D4}" presName="L2TextContainer" presStyleLbl="bgAcc1" presStyleIdx="5" presStyleCnt="6"/>
      <dgm:spPr/>
    </dgm:pt>
    <dgm:pt modelId="{A5B3663F-9055-42EF-B039-3F951DFDEA1C}" type="pres">
      <dgm:prSet presAssocID="{E41D4344-2B04-4A71-BC0D-80234E2EB8D4}" presName="FlexibleEmptyPlaceHolder" presStyleCnt="0"/>
      <dgm:spPr/>
    </dgm:pt>
    <dgm:pt modelId="{A380F2D1-0D47-41BA-AB4D-80B4A407DB81}" type="pres">
      <dgm:prSet presAssocID="{E41D4344-2B04-4A71-BC0D-80234E2EB8D4}" presName="ConnectLine" presStyleLbl="sibTrans1D1" presStyleIdx="5" presStyleCnt="6"/>
      <dgm:spPr>
        <a:noFill/>
        <a:ln w="9525" cap="flat" cmpd="sng" algn="ctr">
          <a:solidFill>
            <a:schemeClr val="accent1">
              <a:hueOff val="0"/>
              <a:satOff val="0"/>
              <a:lumOff val="0"/>
              <a:alphaOff val="0"/>
            </a:schemeClr>
          </a:solidFill>
          <a:prstDash val="dash"/>
        </a:ln>
        <a:effectLst/>
      </dgm:spPr>
    </dgm:pt>
    <dgm:pt modelId="{D8388AA5-69CE-43B4-9DEF-C85295EC06BB}" type="pres">
      <dgm:prSet presAssocID="{E41D4344-2B04-4A71-BC0D-80234E2EB8D4}" presName="ConnectorPoint" presStyleLbl="alignNode1" presStyleIdx="5" presStyleCnt="6"/>
      <dgm:spPr/>
    </dgm:pt>
    <dgm:pt modelId="{8F36E603-3A1F-4C57-8B99-BC101DE1413A}" type="pres">
      <dgm:prSet presAssocID="{E41D4344-2B04-4A71-BC0D-80234E2EB8D4}" presName="EmptyPlaceHolder" presStyleCnt="0"/>
      <dgm:spPr/>
    </dgm:pt>
  </dgm:ptLst>
  <dgm:cxnLst>
    <dgm:cxn modelId="{42D18B03-38C9-4681-A37D-EA4207B66EB6}" type="presOf" srcId="{8EC22F8F-51AC-47E9-9A91-9990D09FCFEE}" destId="{1C725BDC-6896-4C56-A29D-BF5BFD2121CE}" srcOrd="0" destOrd="0" presId="urn:microsoft.com/office/officeart/2016/7/layout/BasicTimeline"/>
    <dgm:cxn modelId="{1171280C-ECD2-4856-88B3-25C203FC4778}" srcId="{64A45AFA-DC0C-452B-93A8-50D8497DA100}" destId="{E41D4344-2B04-4A71-BC0D-80234E2EB8D4}" srcOrd="5" destOrd="0" parTransId="{7F892BFC-6E94-4117-BD96-9E4731721EE8}" sibTransId="{FD6F1A35-A3D9-4F37-B246-05A5F089FA5E}"/>
    <dgm:cxn modelId="{CBB4DE0F-7CAB-41E4-AE9F-D0FD417C8D16}" type="presOf" srcId="{D56C6AF8-0F45-4AE7-8A29-33FCA95DD709}" destId="{421A9199-9387-4D72-8B68-815F4E8C7D86}" srcOrd="0" destOrd="0" presId="urn:microsoft.com/office/officeart/2016/7/layout/BasicTimeline"/>
    <dgm:cxn modelId="{E388CD22-607E-47E9-90E0-CD6754170EB8}" srcId="{64A45AFA-DC0C-452B-93A8-50D8497DA100}" destId="{4F775B17-F3E2-443F-95DD-6C6FC435F9EA}" srcOrd="1" destOrd="0" parTransId="{FB304C42-8727-414B-B5EE-6ACE3650A813}" sibTransId="{FEA1F1C6-DF64-40D2-9D6C-EE3C61335705}"/>
    <dgm:cxn modelId="{9D6ED725-B17C-4CFD-82D2-5358B49B2EC7}" srcId="{6882B5C9-C33A-42D7-8500-DFEB7D8B8D5B}" destId="{116F55A3-3187-4BA1-9DED-D71D97B32B43}" srcOrd="0" destOrd="0" parTransId="{8778FADB-1AB8-4580-AA6A-D8532C4EC71D}" sibTransId="{56BE6640-AD8E-4283-AF30-CDC655106539}"/>
    <dgm:cxn modelId="{F0D97B2A-A17A-45FE-9FA5-1B21B923A219}" type="presOf" srcId="{A48756C2-2A13-4498-8D67-4091EF4F6EEF}" destId="{6057522C-CC75-463B-B9BB-232F821930BC}" srcOrd="0" destOrd="0" presId="urn:microsoft.com/office/officeart/2016/7/layout/BasicTimeline"/>
    <dgm:cxn modelId="{E7777836-C0C8-4268-9A49-F28B78C49546}" type="presOf" srcId="{64A45AFA-DC0C-452B-93A8-50D8497DA100}" destId="{523CCA36-355E-4AA9-B5C1-8A2995160F73}" srcOrd="0" destOrd="0" presId="urn:microsoft.com/office/officeart/2016/7/layout/BasicTimeline"/>
    <dgm:cxn modelId="{DAC33337-02C7-458B-BEDC-2AEE05AF4FCA}" type="presOf" srcId="{116F55A3-3187-4BA1-9DED-D71D97B32B43}" destId="{DFB5D36B-5533-43E1-8333-DF518E089A38}" srcOrd="0" destOrd="0" presId="urn:microsoft.com/office/officeart/2016/7/layout/BasicTimeline"/>
    <dgm:cxn modelId="{A9DB3462-4D1D-4F0E-92FE-B4647AA20E89}" type="presOf" srcId="{E41CEEEE-D225-4750-B8AB-48196E3888E6}" destId="{8D588802-D4FA-414B-9725-D957B757F036}" srcOrd="0" destOrd="0" presId="urn:microsoft.com/office/officeart/2016/7/layout/BasicTimeline"/>
    <dgm:cxn modelId="{3F7BC668-8488-42BA-84B1-2E6F0DB2BE48}" type="presOf" srcId="{F15CCE3D-5907-4EF7-8C71-61E93A7C6D86}" destId="{1411155A-A8F5-424B-82E8-DD8F6CD24886}" srcOrd="0" destOrd="0" presId="urn:microsoft.com/office/officeart/2016/7/layout/BasicTimeline"/>
    <dgm:cxn modelId="{DD65446B-F36F-4A7D-A077-07C3676DDD10}" srcId="{4F775B17-F3E2-443F-95DD-6C6FC435F9EA}" destId="{8EC22F8F-51AC-47E9-9A91-9990D09FCFEE}" srcOrd="0" destOrd="0" parTransId="{2847AE91-4958-4BFE-9933-BE41154A8DF6}" sibTransId="{254006B5-0ECC-4F82-AC59-D12CF79D9A62}"/>
    <dgm:cxn modelId="{EF6E996B-8767-4B21-A04D-E8267EC0CA4F}" srcId="{64A45AFA-DC0C-452B-93A8-50D8497DA100}" destId="{6882B5C9-C33A-42D7-8500-DFEB7D8B8D5B}" srcOrd="3" destOrd="0" parTransId="{17241720-A1EB-4E26-B1F5-385FFB4E3205}" sibTransId="{C6FAD46C-6537-47F9-8C1E-0F3EBAB94458}"/>
    <dgm:cxn modelId="{2446684C-7A60-4122-824A-A6D4AFABDDC9}" type="presOf" srcId="{F3AEC2CD-0B14-4337-9D96-A9212CA67ED1}" destId="{1B582160-F384-402C-BE60-AFC4879F37C7}" srcOrd="0" destOrd="0" presId="urn:microsoft.com/office/officeart/2016/7/layout/BasicTimeline"/>
    <dgm:cxn modelId="{DF288478-7578-45EF-97CB-74FE9BEA4A1A}" type="presOf" srcId="{6882B5C9-C33A-42D7-8500-DFEB7D8B8D5B}" destId="{3169B9C4-2952-4C0E-8FF5-DBD4DE930EE0}" srcOrd="0" destOrd="0" presId="urn:microsoft.com/office/officeart/2016/7/layout/BasicTimeline"/>
    <dgm:cxn modelId="{308CE08A-71CA-4F3D-A5DA-625045A4CBA3}" srcId="{2B87097C-1EAA-410B-A44E-56611E385DD2}" destId="{F3AEC2CD-0B14-4337-9D96-A9212CA67ED1}" srcOrd="0" destOrd="0" parTransId="{8BA1C91D-DFCB-4930-A128-5F94A4BCA72C}" sibTransId="{CEDC1E6B-5F58-46FA-802F-F2CDBB982D92}"/>
    <dgm:cxn modelId="{9CB6C08D-60AA-41B9-91A8-A9B043D88413}" srcId="{64A45AFA-DC0C-452B-93A8-50D8497DA100}" destId="{2B87097C-1EAA-410B-A44E-56611E385DD2}" srcOrd="2" destOrd="0" parTransId="{15791CC4-4FE5-4CFB-8459-B955BCA5CB27}" sibTransId="{665F9E6F-8192-42C8-9971-A234A3566F3B}"/>
    <dgm:cxn modelId="{AAD9B29A-D1F8-46A4-8D3A-B689D0BD98C1}" srcId="{E41CEEEE-D225-4750-B8AB-48196E3888E6}" destId="{ABFA3077-6608-4EAA-96F7-326057D5CA7A}" srcOrd="0" destOrd="0" parTransId="{08BC0D1F-3A53-4562-8476-0042CA75B24B}" sibTransId="{48BC92AD-8860-4DC3-AFEC-18D61A69360F}"/>
    <dgm:cxn modelId="{6C58359E-1A60-4C15-9408-FBBDB5212315}" type="presOf" srcId="{E41D4344-2B04-4A71-BC0D-80234E2EB8D4}" destId="{9B21578F-AE11-426E-9D74-B16EBF63DA48}" srcOrd="0" destOrd="0" presId="urn:microsoft.com/office/officeart/2016/7/layout/BasicTimeline"/>
    <dgm:cxn modelId="{64169FA0-BF8E-4C3B-AD1D-CB752274C2CB}" srcId="{64A45AFA-DC0C-452B-93A8-50D8497DA100}" destId="{A48756C2-2A13-4498-8D67-4091EF4F6EEF}" srcOrd="0" destOrd="0" parTransId="{A080D431-7FE9-4D08-8139-0B98EA602FCA}" sibTransId="{C2101AA9-3051-4251-8683-E765DBB3698E}"/>
    <dgm:cxn modelId="{2EE5D4BE-68C2-48CE-A895-388B0EFFE4D2}" type="presOf" srcId="{4F775B17-F3E2-443F-95DD-6C6FC435F9EA}" destId="{BD1F42DA-A401-451E-AD8A-0341C3FEE5DB}" srcOrd="0" destOrd="0" presId="urn:microsoft.com/office/officeart/2016/7/layout/BasicTimeline"/>
    <dgm:cxn modelId="{416FD9CA-A346-45A1-AE68-706CF1044122}" srcId="{E41D4344-2B04-4A71-BC0D-80234E2EB8D4}" destId="{F15CCE3D-5907-4EF7-8C71-61E93A7C6D86}" srcOrd="0" destOrd="0" parTransId="{3AD0A750-2CAD-442F-AA29-7C85677AFABF}" sibTransId="{3B8CFD14-63EC-43BD-8C2A-2CF7C80F64CE}"/>
    <dgm:cxn modelId="{F208E6D2-2ECF-4467-846F-639906A724E0}" srcId="{64A45AFA-DC0C-452B-93A8-50D8497DA100}" destId="{E41CEEEE-D225-4750-B8AB-48196E3888E6}" srcOrd="4" destOrd="0" parTransId="{F5E71CF8-1CB4-456E-8CFE-BB1D81457D1F}" sibTransId="{EC343EB1-7E24-4DBD-A0ED-668255F368BC}"/>
    <dgm:cxn modelId="{B398BBE4-9147-4537-8733-58C2358C1E4E}" srcId="{A48756C2-2A13-4498-8D67-4091EF4F6EEF}" destId="{D56C6AF8-0F45-4AE7-8A29-33FCA95DD709}" srcOrd="0" destOrd="0" parTransId="{9424B373-B415-4104-A6C0-FE835B0DDAFC}" sibTransId="{AA9AE2EA-8364-4009-903E-534F7043A401}"/>
    <dgm:cxn modelId="{09FC04EB-388E-4180-84F6-E149652997A8}" type="presOf" srcId="{2B87097C-1EAA-410B-A44E-56611E385DD2}" destId="{146E7022-2FCB-4907-940E-BE915B8C15E1}" srcOrd="0" destOrd="0" presId="urn:microsoft.com/office/officeart/2016/7/layout/BasicTimeline"/>
    <dgm:cxn modelId="{DC1B26F2-D61F-4F0A-B511-2CB31608B305}" type="presOf" srcId="{ABFA3077-6608-4EAA-96F7-326057D5CA7A}" destId="{0C18B41F-DFEF-435C-9818-8E5CB9559DCC}" srcOrd="0" destOrd="0" presId="urn:microsoft.com/office/officeart/2016/7/layout/BasicTimeline"/>
    <dgm:cxn modelId="{90345177-BC26-499E-86F0-3BCE1EBA633D}" type="presParOf" srcId="{523CCA36-355E-4AA9-B5C1-8A2995160F73}" destId="{5E180A42-45BE-474B-AFD4-22321CCB4AB8}" srcOrd="0" destOrd="0" presId="urn:microsoft.com/office/officeart/2016/7/layout/BasicTimeline"/>
    <dgm:cxn modelId="{E4203CDA-B257-4ACE-AE55-DB60A1359F67}" type="presParOf" srcId="{523CCA36-355E-4AA9-B5C1-8A2995160F73}" destId="{3D3B72B9-038C-4840-B2A3-C337B64AC75D}" srcOrd="1" destOrd="0" presId="urn:microsoft.com/office/officeart/2016/7/layout/BasicTimeline"/>
    <dgm:cxn modelId="{E8B96DC0-FBC8-49E0-92C8-A5C57AA93020}" type="presParOf" srcId="{3D3B72B9-038C-4840-B2A3-C337B64AC75D}" destId="{4EFBA96F-9D77-4ACB-9CAB-9C4F187A24DF}" srcOrd="0" destOrd="0" presId="urn:microsoft.com/office/officeart/2016/7/layout/BasicTimeline"/>
    <dgm:cxn modelId="{633AEC56-9355-4B94-A8BB-B8B1B7C82F96}" type="presParOf" srcId="{4EFBA96F-9D77-4ACB-9CAB-9C4F187A24DF}" destId="{6057522C-CC75-463B-B9BB-232F821930BC}" srcOrd="0" destOrd="0" presId="urn:microsoft.com/office/officeart/2016/7/layout/BasicTimeline"/>
    <dgm:cxn modelId="{43877D41-9509-4B58-9B97-225FC733B091}" type="presParOf" srcId="{4EFBA96F-9D77-4ACB-9CAB-9C4F187A24DF}" destId="{575D53D5-A1B2-4514-8B87-4E7EE650E34C}" srcOrd="1" destOrd="0" presId="urn:microsoft.com/office/officeart/2016/7/layout/BasicTimeline"/>
    <dgm:cxn modelId="{220820E1-F06A-44A2-8A81-8F65ED9A2626}" type="presParOf" srcId="{575D53D5-A1B2-4514-8B87-4E7EE650E34C}" destId="{421A9199-9387-4D72-8B68-815F4E8C7D86}" srcOrd="0" destOrd="0" presId="urn:microsoft.com/office/officeart/2016/7/layout/BasicTimeline"/>
    <dgm:cxn modelId="{67B0FA4D-B47C-4BD9-A35C-DD1651FF4986}" type="presParOf" srcId="{575D53D5-A1B2-4514-8B87-4E7EE650E34C}" destId="{B73233D4-8023-4336-9F25-DED488E8FB51}" srcOrd="1" destOrd="0" presId="urn:microsoft.com/office/officeart/2016/7/layout/BasicTimeline"/>
    <dgm:cxn modelId="{CBCF395A-ABAE-4A97-9C2E-45907B1D8955}" type="presParOf" srcId="{4EFBA96F-9D77-4ACB-9CAB-9C4F187A24DF}" destId="{E8619AF3-9B22-4C6C-8DE5-99D768EF5D6F}" srcOrd="2" destOrd="0" presId="urn:microsoft.com/office/officeart/2016/7/layout/BasicTimeline"/>
    <dgm:cxn modelId="{86729F9F-3A4D-4DD2-948A-435A1EAF79FF}" type="presParOf" srcId="{4EFBA96F-9D77-4ACB-9CAB-9C4F187A24DF}" destId="{090FD6A4-0B2E-4EDB-BDE2-D15E9128C3AA}" srcOrd="3" destOrd="0" presId="urn:microsoft.com/office/officeart/2016/7/layout/BasicTimeline"/>
    <dgm:cxn modelId="{FF12C773-EECC-40EF-A616-18E822C1EE22}" type="presParOf" srcId="{4EFBA96F-9D77-4ACB-9CAB-9C4F187A24DF}" destId="{EF6D9BD8-F244-4E5E-B06E-22EEC853A733}" srcOrd="4" destOrd="0" presId="urn:microsoft.com/office/officeart/2016/7/layout/BasicTimeline"/>
    <dgm:cxn modelId="{B387F047-819F-46A6-84FB-C14B931A71AF}" type="presParOf" srcId="{3D3B72B9-038C-4840-B2A3-C337B64AC75D}" destId="{89E2CB0F-BC54-4848-9C85-BBC0A5C08CDE}" srcOrd="1" destOrd="0" presId="urn:microsoft.com/office/officeart/2016/7/layout/BasicTimeline"/>
    <dgm:cxn modelId="{3589619B-E62D-406C-A179-F3D61B441D55}" type="presParOf" srcId="{3D3B72B9-038C-4840-B2A3-C337B64AC75D}" destId="{707FF371-56B3-4F4D-A9A6-211961B6B0AC}" srcOrd="2" destOrd="0" presId="urn:microsoft.com/office/officeart/2016/7/layout/BasicTimeline"/>
    <dgm:cxn modelId="{0B7ECF94-C360-4DA5-B060-5F67C383D935}" type="presParOf" srcId="{707FF371-56B3-4F4D-A9A6-211961B6B0AC}" destId="{BD1F42DA-A401-451E-AD8A-0341C3FEE5DB}" srcOrd="0" destOrd="0" presId="urn:microsoft.com/office/officeart/2016/7/layout/BasicTimeline"/>
    <dgm:cxn modelId="{FC8D1B71-3FBD-4BC1-A2FB-5503913C4781}" type="presParOf" srcId="{707FF371-56B3-4F4D-A9A6-211961B6B0AC}" destId="{E851B21C-19A5-40A6-A674-E2C1C7634F2E}" srcOrd="1" destOrd="0" presId="urn:microsoft.com/office/officeart/2016/7/layout/BasicTimeline"/>
    <dgm:cxn modelId="{6D92ADF0-0FD2-4FC2-84F7-5818C2E6B0E7}" type="presParOf" srcId="{E851B21C-19A5-40A6-A674-E2C1C7634F2E}" destId="{1C725BDC-6896-4C56-A29D-BF5BFD2121CE}" srcOrd="0" destOrd="0" presId="urn:microsoft.com/office/officeart/2016/7/layout/BasicTimeline"/>
    <dgm:cxn modelId="{69051E9C-88BF-46E5-981A-79D2396EA13A}" type="presParOf" srcId="{E851B21C-19A5-40A6-A674-E2C1C7634F2E}" destId="{D1DFC461-41B3-4B9D-ABC8-D68358A98735}" srcOrd="1" destOrd="0" presId="urn:microsoft.com/office/officeart/2016/7/layout/BasicTimeline"/>
    <dgm:cxn modelId="{8881BC95-24BA-4C34-AD44-F5A9A15BDFD1}" type="presParOf" srcId="{707FF371-56B3-4F4D-A9A6-211961B6B0AC}" destId="{21B3FD3F-B2C4-4BFC-98CB-042B19001011}" srcOrd="2" destOrd="0" presId="urn:microsoft.com/office/officeart/2016/7/layout/BasicTimeline"/>
    <dgm:cxn modelId="{DEA67AF1-309C-4616-B318-8C2786B1E6B0}" type="presParOf" srcId="{707FF371-56B3-4F4D-A9A6-211961B6B0AC}" destId="{74043164-EA3A-4326-8AF6-422B3B6AD4DC}" srcOrd="3" destOrd="0" presId="urn:microsoft.com/office/officeart/2016/7/layout/BasicTimeline"/>
    <dgm:cxn modelId="{2CEE3E1E-26B5-47AD-B292-5C0A5060C51C}" type="presParOf" srcId="{707FF371-56B3-4F4D-A9A6-211961B6B0AC}" destId="{EE938B47-6C55-4ED1-96EB-10CA906ADE6F}" srcOrd="4" destOrd="0" presId="urn:microsoft.com/office/officeart/2016/7/layout/BasicTimeline"/>
    <dgm:cxn modelId="{837598C6-27C9-4507-B262-923F490A9952}" type="presParOf" srcId="{3D3B72B9-038C-4840-B2A3-C337B64AC75D}" destId="{99AEC072-7DFF-4E76-9C79-B5CD4B0CC746}" srcOrd="3" destOrd="0" presId="urn:microsoft.com/office/officeart/2016/7/layout/BasicTimeline"/>
    <dgm:cxn modelId="{7AB696FC-C6FB-4361-95AF-F858CB1A7C18}" type="presParOf" srcId="{3D3B72B9-038C-4840-B2A3-C337B64AC75D}" destId="{4B96F022-B3E7-4AD5-977D-E264AD2222EA}" srcOrd="4" destOrd="0" presId="urn:microsoft.com/office/officeart/2016/7/layout/BasicTimeline"/>
    <dgm:cxn modelId="{E554BFD4-29C3-4963-82E4-352B3FA2B100}" type="presParOf" srcId="{4B96F022-B3E7-4AD5-977D-E264AD2222EA}" destId="{146E7022-2FCB-4907-940E-BE915B8C15E1}" srcOrd="0" destOrd="0" presId="urn:microsoft.com/office/officeart/2016/7/layout/BasicTimeline"/>
    <dgm:cxn modelId="{8FEA66C8-3661-4B3B-A842-0B662D81D8E8}" type="presParOf" srcId="{4B96F022-B3E7-4AD5-977D-E264AD2222EA}" destId="{5FC50CC4-F20F-4964-B730-93B693EDCA34}" srcOrd="1" destOrd="0" presId="urn:microsoft.com/office/officeart/2016/7/layout/BasicTimeline"/>
    <dgm:cxn modelId="{A9EACE4D-D32A-4A57-A429-D9962C4B9B10}" type="presParOf" srcId="{5FC50CC4-F20F-4964-B730-93B693EDCA34}" destId="{1B582160-F384-402C-BE60-AFC4879F37C7}" srcOrd="0" destOrd="0" presId="urn:microsoft.com/office/officeart/2016/7/layout/BasicTimeline"/>
    <dgm:cxn modelId="{38C0CE80-3F30-40CE-8CF7-71E059F7ADB7}" type="presParOf" srcId="{5FC50CC4-F20F-4964-B730-93B693EDCA34}" destId="{092A20CA-076E-461F-A6B9-18E497376C72}" srcOrd="1" destOrd="0" presId="urn:microsoft.com/office/officeart/2016/7/layout/BasicTimeline"/>
    <dgm:cxn modelId="{5D7AD27B-09E2-4C72-968A-BE6060C749AF}" type="presParOf" srcId="{4B96F022-B3E7-4AD5-977D-E264AD2222EA}" destId="{E1DAE656-6246-4B8B-A085-0E95F2F4ED0F}" srcOrd="2" destOrd="0" presId="urn:microsoft.com/office/officeart/2016/7/layout/BasicTimeline"/>
    <dgm:cxn modelId="{A0C38375-8CB6-4205-8FB6-76863C04E05D}" type="presParOf" srcId="{4B96F022-B3E7-4AD5-977D-E264AD2222EA}" destId="{9700F7C4-1C1A-4A27-8984-0068D45F7CAA}" srcOrd="3" destOrd="0" presId="urn:microsoft.com/office/officeart/2016/7/layout/BasicTimeline"/>
    <dgm:cxn modelId="{1F047392-CD1C-46B7-AD97-F6EE04CF2687}" type="presParOf" srcId="{4B96F022-B3E7-4AD5-977D-E264AD2222EA}" destId="{1C980B34-692F-4E95-8BD3-46FDE2321F57}" srcOrd="4" destOrd="0" presId="urn:microsoft.com/office/officeart/2016/7/layout/BasicTimeline"/>
    <dgm:cxn modelId="{514B9A97-491F-4826-98B6-F13066C89674}" type="presParOf" srcId="{3D3B72B9-038C-4840-B2A3-C337B64AC75D}" destId="{C73E3395-9218-4F5D-A296-3FF5DA396443}" srcOrd="5" destOrd="0" presId="urn:microsoft.com/office/officeart/2016/7/layout/BasicTimeline"/>
    <dgm:cxn modelId="{0261A463-88BD-49C6-A551-4E89C67CD1AE}" type="presParOf" srcId="{3D3B72B9-038C-4840-B2A3-C337B64AC75D}" destId="{EEA485A2-B0C6-4125-A1A9-D73E29BBAF2B}" srcOrd="6" destOrd="0" presId="urn:microsoft.com/office/officeart/2016/7/layout/BasicTimeline"/>
    <dgm:cxn modelId="{6446F307-4BA0-4BEF-86A2-9B8965029B01}" type="presParOf" srcId="{EEA485A2-B0C6-4125-A1A9-D73E29BBAF2B}" destId="{3169B9C4-2952-4C0E-8FF5-DBD4DE930EE0}" srcOrd="0" destOrd="0" presId="urn:microsoft.com/office/officeart/2016/7/layout/BasicTimeline"/>
    <dgm:cxn modelId="{8541B33C-52E6-4E2F-8135-6FA406D37864}" type="presParOf" srcId="{EEA485A2-B0C6-4125-A1A9-D73E29BBAF2B}" destId="{D3CFC63F-C3DF-4E3C-84CE-464FBE21822D}" srcOrd="1" destOrd="0" presId="urn:microsoft.com/office/officeart/2016/7/layout/BasicTimeline"/>
    <dgm:cxn modelId="{F0FC990A-9ECC-45E5-B27F-6A7393CCB4C9}" type="presParOf" srcId="{D3CFC63F-C3DF-4E3C-84CE-464FBE21822D}" destId="{DFB5D36B-5533-43E1-8333-DF518E089A38}" srcOrd="0" destOrd="0" presId="urn:microsoft.com/office/officeart/2016/7/layout/BasicTimeline"/>
    <dgm:cxn modelId="{27B68092-46E3-4957-9C24-E389E9976D52}" type="presParOf" srcId="{D3CFC63F-C3DF-4E3C-84CE-464FBE21822D}" destId="{CA8DCCCA-DCCE-46F3-BE5D-96D1B303A2C7}" srcOrd="1" destOrd="0" presId="urn:microsoft.com/office/officeart/2016/7/layout/BasicTimeline"/>
    <dgm:cxn modelId="{D9CF7A80-191D-4798-A1BB-FCCAE9478FCB}" type="presParOf" srcId="{EEA485A2-B0C6-4125-A1A9-D73E29BBAF2B}" destId="{41CE5166-10A7-4B5A-882A-D23B64D189C5}" srcOrd="2" destOrd="0" presId="urn:microsoft.com/office/officeart/2016/7/layout/BasicTimeline"/>
    <dgm:cxn modelId="{CF58F9E2-A8EF-4365-B438-1F95051A23E7}" type="presParOf" srcId="{EEA485A2-B0C6-4125-A1A9-D73E29BBAF2B}" destId="{AA3840D6-FF63-4946-9938-215ABF3F9970}" srcOrd="3" destOrd="0" presId="urn:microsoft.com/office/officeart/2016/7/layout/BasicTimeline"/>
    <dgm:cxn modelId="{84708A3D-EE78-4F20-9B73-78E2A4827057}" type="presParOf" srcId="{EEA485A2-B0C6-4125-A1A9-D73E29BBAF2B}" destId="{4042C995-C630-47A3-B803-70CC4800718B}" srcOrd="4" destOrd="0" presId="urn:microsoft.com/office/officeart/2016/7/layout/BasicTimeline"/>
    <dgm:cxn modelId="{8C28B9CD-4126-4328-8527-70EA2C7ECB27}" type="presParOf" srcId="{3D3B72B9-038C-4840-B2A3-C337B64AC75D}" destId="{B2E28950-BABB-4EC5-BEA8-695DFD835CCD}" srcOrd="7" destOrd="0" presId="urn:microsoft.com/office/officeart/2016/7/layout/BasicTimeline"/>
    <dgm:cxn modelId="{6A7DB563-138A-4DC6-A3BF-590B8E372DE6}" type="presParOf" srcId="{3D3B72B9-038C-4840-B2A3-C337B64AC75D}" destId="{75740E3D-7810-4DC7-BD62-D865EA4907CB}" srcOrd="8" destOrd="0" presId="urn:microsoft.com/office/officeart/2016/7/layout/BasicTimeline"/>
    <dgm:cxn modelId="{8FFEB238-FF41-4836-984D-7A158939E9D7}" type="presParOf" srcId="{75740E3D-7810-4DC7-BD62-D865EA4907CB}" destId="{8D588802-D4FA-414B-9725-D957B757F036}" srcOrd="0" destOrd="0" presId="urn:microsoft.com/office/officeart/2016/7/layout/BasicTimeline"/>
    <dgm:cxn modelId="{4FD0FF5A-2DB0-435C-B603-B66252170DC8}" type="presParOf" srcId="{75740E3D-7810-4DC7-BD62-D865EA4907CB}" destId="{FDDDCC2C-E596-4F55-84B6-2732549D97B7}" srcOrd="1" destOrd="0" presId="urn:microsoft.com/office/officeart/2016/7/layout/BasicTimeline"/>
    <dgm:cxn modelId="{6580250F-F300-4C20-A184-5EA00E6F8122}" type="presParOf" srcId="{FDDDCC2C-E596-4F55-84B6-2732549D97B7}" destId="{0C18B41F-DFEF-435C-9818-8E5CB9559DCC}" srcOrd="0" destOrd="0" presId="urn:microsoft.com/office/officeart/2016/7/layout/BasicTimeline"/>
    <dgm:cxn modelId="{961BF03E-7803-44B7-B585-74987D6179E3}" type="presParOf" srcId="{FDDDCC2C-E596-4F55-84B6-2732549D97B7}" destId="{52CB0BCA-9C7F-4939-96FF-E28540A381BD}" srcOrd="1" destOrd="0" presId="urn:microsoft.com/office/officeart/2016/7/layout/BasicTimeline"/>
    <dgm:cxn modelId="{F100A58A-A766-4766-8CA0-204B3D1937D3}" type="presParOf" srcId="{75740E3D-7810-4DC7-BD62-D865EA4907CB}" destId="{FE963716-BEEF-4807-BAAE-FFE5AA11EE02}" srcOrd="2" destOrd="0" presId="urn:microsoft.com/office/officeart/2016/7/layout/BasicTimeline"/>
    <dgm:cxn modelId="{B1978479-2DED-4746-B339-A8FCB0730ECA}" type="presParOf" srcId="{75740E3D-7810-4DC7-BD62-D865EA4907CB}" destId="{B6064F6C-6E2D-4C10-8560-EE519D271A9E}" srcOrd="3" destOrd="0" presId="urn:microsoft.com/office/officeart/2016/7/layout/BasicTimeline"/>
    <dgm:cxn modelId="{7F6BFDF1-6FD0-44A6-9A20-8609B20B4AA4}" type="presParOf" srcId="{75740E3D-7810-4DC7-BD62-D865EA4907CB}" destId="{9DE5454B-0954-4776-B43A-7C60E4F7CA2A}" srcOrd="4" destOrd="0" presId="urn:microsoft.com/office/officeart/2016/7/layout/BasicTimeline"/>
    <dgm:cxn modelId="{AF4175B9-6861-45F0-8412-4095F726227A}" type="presParOf" srcId="{3D3B72B9-038C-4840-B2A3-C337B64AC75D}" destId="{D62B7632-C601-4EB0-A0AA-90595F618539}" srcOrd="9" destOrd="0" presId="urn:microsoft.com/office/officeart/2016/7/layout/BasicTimeline"/>
    <dgm:cxn modelId="{84D0825F-2D80-4D5C-A62C-60AFF8D6E951}" type="presParOf" srcId="{3D3B72B9-038C-4840-B2A3-C337B64AC75D}" destId="{5655FBAD-B42D-40CB-ABBF-CCE13BAA3587}" srcOrd="10" destOrd="0" presId="urn:microsoft.com/office/officeart/2016/7/layout/BasicTimeline"/>
    <dgm:cxn modelId="{1A81F051-9EFD-4602-A82C-1720A14DB695}" type="presParOf" srcId="{5655FBAD-B42D-40CB-ABBF-CCE13BAA3587}" destId="{9B21578F-AE11-426E-9D74-B16EBF63DA48}" srcOrd="0" destOrd="0" presId="urn:microsoft.com/office/officeart/2016/7/layout/BasicTimeline"/>
    <dgm:cxn modelId="{FD9F6FE9-9A33-4100-BBD8-9499515C8D1B}" type="presParOf" srcId="{5655FBAD-B42D-40CB-ABBF-CCE13BAA3587}" destId="{B11BA365-A602-4982-8279-ACF27E3265A4}" srcOrd="1" destOrd="0" presId="urn:microsoft.com/office/officeart/2016/7/layout/BasicTimeline"/>
    <dgm:cxn modelId="{0288BEBE-065F-4A54-B00C-1184F584CBD1}" type="presParOf" srcId="{B11BA365-A602-4982-8279-ACF27E3265A4}" destId="{1411155A-A8F5-424B-82E8-DD8F6CD24886}" srcOrd="0" destOrd="0" presId="urn:microsoft.com/office/officeart/2016/7/layout/BasicTimeline"/>
    <dgm:cxn modelId="{D4354A5C-7D6E-4511-B1AD-5ABD0BF72E5C}" type="presParOf" srcId="{B11BA365-A602-4982-8279-ACF27E3265A4}" destId="{A5B3663F-9055-42EF-B039-3F951DFDEA1C}" srcOrd="1" destOrd="0" presId="urn:microsoft.com/office/officeart/2016/7/layout/BasicTimeline"/>
    <dgm:cxn modelId="{F2B9A046-30AC-48DD-AE2D-A4FA6B7DB10B}" type="presParOf" srcId="{5655FBAD-B42D-40CB-ABBF-CCE13BAA3587}" destId="{A380F2D1-0D47-41BA-AB4D-80B4A407DB81}" srcOrd="2" destOrd="0" presId="urn:microsoft.com/office/officeart/2016/7/layout/BasicTimeline"/>
    <dgm:cxn modelId="{6FE63516-B100-401D-84E2-C0111F0B0C64}" type="presParOf" srcId="{5655FBAD-B42D-40CB-ABBF-CCE13BAA3587}" destId="{D8388AA5-69CE-43B4-9DEF-C85295EC06BB}" srcOrd="3" destOrd="0" presId="urn:microsoft.com/office/officeart/2016/7/layout/BasicTimeline"/>
    <dgm:cxn modelId="{0785B61F-7A80-4030-B2ED-3230CC84A5A9}" type="presParOf" srcId="{5655FBAD-B42D-40CB-ABBF-CCE13BAA3587}" destId="{8F36E603-3A1F-4C57-8B99-BC101DE1413A}"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4E3D1838-0D8E-4C6F-8CE4-2858AA1D5A34}">
      <dgm:prSet phldrT="[Text]"/>
      <dgm:spPr/>
      <dgm:t>
        <a:bodyPr/>
        <a:lstStyle/>
        <a:p>
          <a:r>
            <a:rPr lang="en-US"/>
            <a:t>Roles</a:t>
          </a:r>
        </a:p>
      </dgm:t>
    </dgm:pt>
    <dgm:pt modelId="{B34EE966-86DE-4751-8680-32E6AD985CD0}" type="parTrans" cxnId="{324DC25A-D983-4BA9-935C-B3AB53CD4E54}">
      <dgm:prSet/>
      <dgm:spPr/>
      <dgm:t>
        <a:bodyPr/>
        <a:lstStyle/>
        <a:p>
          <a:endParaRPr lang="en-US"/>
        </a:p>
      </dgm:t>
    </dgm:pt>
    <dgm:pt modelId="{A18F85A1-2E09-4267-9BA3-C031DDD00D15}" type="sibTrans" cxnId="{324DC25A-D983-4BA9-935C-B3AB53CD4E54}">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5C1B852F-C599-42A2-80D5-33706079ECC0}" type="pres">
      <dgm:prSet presAssocID="{4E3D1838-0D8E-4C6F-8CE4-2858AA1D5A34}" presName="composite" presStyleCnt="0"/>
      <dgm:spPr/>
    </dgm:pt>
    <dgm:pt modelId="{5CB95382-D670-4E33-B53B-25F1322758A4}" type="pres">
      <dgm:prSet presAssocID="{4E3D1838-0D8E-4C6F-8CE4-2858AA1D5A3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with solid fill"/>
        </a:ext>
      </dgm:extLst>
    </dgm:pt>
    <dgm:pt modelId="{0FB7B0FA-FB32-4845-9456-72030D143BA7}" type="pres">
      <dgm:prSet presAssocID="{4E3D1838-0D8E-4C6F-8CE4-2858AA1D5A34}" presName="txShp" presStyleLbl="node1" presStyleIdx="0" presStyleCnt="1">
        <dgm:presLayoutVars>
          <dgm:bulletEnabled val="1"/>
        </dgm:presLayoutVars>
      </dgm:prSet>
      <dgm:spPr/>
    </dgm:pt>
  </dgm:ptLst>
  <dgm:cxnLst>
    <dgm:cxn modelId="{6FB3B36E-49B6-4925-AFCC-8FEE02D66791}" type="presOf" srcId="{4E3D1838-0D8E-4C6F-8CE4-2858AA1D5A34}" destId="{0FB7B0FA-FB32-4845-9456-72030D143BA7}" srcOrd="0" destOrd="0" presId="urn:microsoft.com/office/officeart/2005/8/layout/vList3"/>
    <dgm:cxn modelId="{324DC25A-D983-4BA9-935C-B3AB53CD4E54}" srcId="{E5EE9D86-8B46-44EB-B5AB-30BE22F3704C}" destId="{4E3D1838-0D8E-4C6F-8CE4-2858AA1D5A34}" srcOrd="0" destOrd="0" parTransId="{B34EE966-86DE-4751-8680-32E6AD985CD0}" sibTransId="{A18F85A1-2E09-4267-9BA3-C031DDD00D15}"/>
    <dgm:cxn modelId="{9BB2D4B2-9480-4744-A72F-AB5C9A7704D0}" type="presOf" srcId="{E5EE9D86-8B46-44EB-B5AB-30BE22F3704C}" destId="{BDED74E3-039A-4EE9-88E8-E4451ED9C5DC}" srcOrd="0" destOrd="0" presId="urn:microsoft.com/office/officeart/2005/8/layout/vList3"/>
    <dgm:cxn modelId="{E339E092-FAD8-40B8-A70E-1C939B43B4FA}" type="presParOf" srcId="{BDED74E3-039A-4EE9-88E8-E4451ED9C5DC}" destId="{5C1B852F-C599-42A2-80D5-33706079ECC0}" srcOrd="0" destOrd="0" presId="urn:microsoft.com/office/officeart/2005/8/layout/vList3"/>
    <dgm:cxn modelId="{E5DF674A-0ABC-4025-9AAE-1CB2BE72379F}" type="presParOf" srcId="{5C1B852F-C599-42A2-80D5-33706079ECC0}" destId="{5CB95382-D670-4E33-B53B-25F1322758A4}" srcOrd="0" destOrd="0" presId="urn:microsoft.com/office/officeart/2005/8/layout/vList3"/>
    <dgm:cxn modelId="{DC83F618-68B8-4317-9D1F-BDBE48D089EC}" type="presParOf" srcId="{5C1B852F-C599-42A2-80D5-33706079ECC0}" destId="{0FB7B0FA-FB32-4845-9456-72030D143BA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4E3D1838-0D8E-4C6F-8CE4-2858AA1D5A34}">
      <dgm:prSet phldrT="[Text]"/>
      <dgm:spPr/>
      <dgm:t>
        <a:bodyPr/>
        <a:lstStyle/>
        <a:p>
          <a:r>
            <a:rPr lang="en-US"/>
            <a:t>Roles</a:t>
          </a:r>
        </a:p>
      </dgm:t>
    </dgm:pt>
    <dgm:pt modelId="{B34EE966-86DE-4751-8680-32E6AD985CD0}" type="parTrans" cxnId="{324DC25A-D983-4BA9-935C-B3AB53CD4E54}">
      <dgm:prSet/>
      <dgm:spPr/>
      <dgm:t>
        <a:bodyPr/>
        <a:lstStyle/>
        <a:p>
          <a:endParaRPr lang="en-US"/>
        </a:p>
      </dgm:t>
    </dgm:pt>
    <dgm:pt modelId="{A18F85A1-2E09-4267-9BA3-C031DDD00D15}" type="sibTrans" cxnId="{324DC25A-D983-4BA9-935C-B3AB53CD4E54}">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5C1B852F-C599-42A2-80D5-33706079ECC0}" type="pres">
      <dgm:prSet presAssocID="{4E3D1838-0D8E-4C6F-8CE4-2858AA1D5A34}" presName="composite" presStyleCnt="0"/>
      <dgm:spPr/>
    </dgm:pt>
    <dgm:pt modelId="{5CB95382-D670-4E33-B53B-25F1322758A4}" type="pres">
      <dgm:prSet presAssocID="{4E3D1838-0D8E-4C6F-8CE4-2858AA1D5A3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with solid fill"/>
        </a:ext>
      </dgm:extLst>
    </dgm:pt>
    <dgm:pt modelId="{0FB7B0FA-FB32-4845-9456-72030D143BA7}" type="pres">
      <dgm:prSet presAssocID="{4E3D1838-0D8E-4C6F-8CE4-2858AA1D5A34}" presName="txShp" presStyleLbl="node1" presStyleIdx="0" presStyleCnt="1">
        <dgm:presLayoutVars>
          <dgm:bulletEnabled val="1"/>
        </dgm:presLayoutVars>
      </dgm:prSet>
      <dgm:spPr/>
    </dgm:pt>
  </dgm:ptLst>
  <dgm:cxnLst>
    <dgm:cxn modelId="{6FB3B36E-49B6-4925-AFCC-8FEE02D66791}" type="presOf" srcId="{4E3D1838-0D8E-4C6F-8CE4-2858AA1D5A34}" destId="{0FB7B0FA-FB32-4845-9456-72030D143BA7}" srcOrd="0" destOrd="0" presId="urn:microsoft.com/office/officeart/2005/8/layout/vList3"/>
    <dgm:cxn modelId="{324DC25A-D983-4BA9-935C-B3AB53CD4E54}" srcId="{E5EE9D86-8B46-44EB-B5AB-30BE22F3704C}" destId="{4E3D1838-0D8E-4C6F-8CE4-2858AA1D5A34}" srcOrd="0" destOrd="0" parTransId="{B34EE966-86DE-4751-8680-32E6AD985CD0}" sibTransId="{A18F85A1-2E09-4267-9BA3-C031DDD00D15}"/>
    <dgm:cxn modelId="{9BB2D4B2-9480-4744-A72F-AB5C9A7704D0}" type="presOf" srcId="{E5EE9D86-8B46-44EB-B5AB-30BE22F3704C}" destId="{BDED74E3-039A-4EE9-88E8-E4451ED9C5DC}" srcOrd="0" destOrd="0" presId="urn:microsoft.com/office/officeart/2005/8/layout/vList3"/>
    <dgm:cxn modelId="{E339E092-FAD8-40B8-A70E-1C939B43B4FA}" type="presParOf" srcId="{BDED74E3-039A-4EE9-88E8-E4451ED9C5DC}" destId="{5C1B852F-C599-42A2-80D5-33706079ECC0}" srcOrd="0" destOrd="0" presId="urn:microsoft.com/office/officeart/2005/8/layout/vList3"/>
    <dgm:cxn modelId="{E5DF674A-0ABC-4025-9AAE-1CB2BE72379F}" type="presParOf" srcId="{5C1B852F-C599-42A2-80D5-33706079ECC0}" destId="{5CB95382-D670-4E33-B53B-25F1322758A4}" srcOrd="0" destOrd="0" presId="urn:microsoft.com/office/officeart/2005/8/layout/vList3"/>
    <dgm:cxn modelId="{DC83F618-68B8-4317-9D1F-BDBE48D089EC}" type="presParOf" srcId="{5C1B852F-C599-42A2-80D5-33706079ECC0}" destId="{0FB7B0FA-FB32-4845-9456-72030D143BA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FCBBCF9C-E49F-4CBC-8BF1-6BE2F9205851}">
      <dgm:prSet phldrT="[Text]"/>
      <dgm:spPr/>
      <dgm:t>
        <a:bodyPr/>
        <a:lstStyle/>
        <a:p>
          <a:r>
            <a:rPr lang="en-US"/>
            <a:t>Develop</a:t>
          </a:r>
        </a:p>
      </dgm:t>
    </dgm:pt>
    <dgm:pt modelId="{6975F3C8-5B1C-4B8E-8CEA-4D73AEEC9E4F}" type="parTrans" cxnId="{4DA7978F-32BE-4F89-A8DA-2BCB895A49A4}">
      <dgm:prSet/>
      <dgm:spPr/>
      <dgm:t>
        <a:bodyPr/>
        <a:lstStyle/>
        <a:p>
          <a:endParaRPr lang="en-US"/>
        </a:p>
      </dgm:t>
    </dgm:pt>
    <dgm:pt modelId="{D18CD4F9-5462-408E-B2E8-1BCE5B2D5F59}" type="sibTrans" cxnId="{4DA7978F-32BE-4F89-A8DA-2BCB895A49A4}">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BD9490C8-89FB-46BA-8AA7-3DA3287EE0F9}" type="pres">
      <dgm:prSet presAssocID="{FCBBCF9C-E49F-4CBC-8BF1-6BE2F9205851}" presName="composite" presStyleCnt="0"/>
      <dgm:spPr/>
    </dgm:pt>
    <dgm:pt modelId="{E0655C4D-B158-4001-B3E7-D46E79BEE0F3}" type="pres">
      <dgm:prSet presAssocID="{FCBBCF9C-E49F-4CBC-8BF1-6BE2F9205851}"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lueprint with solid fill"/>
        </a:ext>
      </dgm:extLst>
    </dgm:pt>
    <dgm:pt modelId="{C97F991E-C621-4938-BA13-3F550BF95C9E}" type="pres">
      <dgm:prSet presAssocID="{FCBBCF9C-E49F-4CBC-8BF1-6BE2F9205851}" presName="txShp" presStyleLbl="node1" presStyleIdx="0" presStyleCnt="1">
        <dgm:presLayoutVars>
          <dgm:bulletEnabled val="1"/>
        </dgm:presLayoutVars>
      </dgm:prSet>
      <dgm:spPr/>
    </dgm:pt>
  </dgm:ptLst>
  <dgm:cxnLst>
    <dgm:cxn modelId="{4DA7978F-32BE-4F89-A8DA-2BCB895A49A4}" srcId="{E5EE9D86-8B46-44EB-B5AB-30BE22F3704C}" destId="{FCBBCF9C-E49F-4CBC-8BF1-6BE2F9205851}" srcOrd="0" destOrd="0" parTransId="{6975F3C8-5B1C-4B8E-8CEA-4D73AEEC9E4F}" sibTransId="{D18CD4F9-5462-408E-B2E8-1BCE5B2D5F59}"/>
    <dgm:cxn modelId="{9BB2D4B2-9480-4744-A72F-AB5C9A7704D0}" type="presOf" srcId="{E5EE9D86-8B46-44EB-B5AB-30BE22F3704C}" destId="{BDED74E3-039A-4EE9-88E8-E4451ED9C5DC}" srcOrd="0" destOrd="0" presId="urn:microsoft.com/office/officeart/2005/8/layout/vList3"/>
    <dgm:cxn modelId="{96C287DB-8E35-4D52-B63D-D6EC62063271}" type="presOf" srcId="{FCBBCF9C-E49F-4CBC-8BF1-6BE2F9205851}" destId="{C97F991E-C621-4938-BA13-3F550BF95C9E}" srcOrd="0" destOrd="0" presId="urn:microsoft.com/office/officeart/2005/8/layout/vList3"/>
    <dgm:cxn modelId="{5B156A22-1B65-42A7-A9E9-19186D2282DA}" type="presParOf" srcId="{BDED74E3-039A-4EE9-88E8-E4451ED9C5DC}" destId="{BD9490C8-89FB-46BA-8AA7-3DA3287EE0F9}" srcOrd="0" destOrd="0" presId="urn:microsoft.com/office/officeart/2005/8/layout/vList3"/>
    <dgm:cxn modelId="{A2740A11-B836-49B9-A186-A5CA5DFC8FA2}" type="presParOf" srcId="{BD9490C8-89FB-46BA-8AA7-3DA3287EE0F9}" destId="{E0655C4D-B158-4001-B3E7-D46E79BEE0F3}" srcOrd="0" destOrd="0" presId="urn:microsoft.com/office/officeart/2005/8/layout/vList3"/>
    <dgm:cxn modelId="{E83247A3-CBF6-433D-BF09-72641B81E8ED}" type="presParOf" srcId="{BD9490C8-89FB-46BA-8AA7-3DA3287EE0F9}" destId="{C97F991E-C621-4938-BA13-3F550BF95C9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FCBBCF9C-E49F-4CBC-8BF1-6BE2F9205851}">
      <dgm:prSet phldrT="[Text]"/>
      <dgm:spPr/>
      <dgm:t>
        <a:bodyPr/>
        <a:lstStyle/>
        <a:p>
          <a:r>
            <a:rPr lang="en-US"/>
            <a:t>Develop</a:t>
          </a:r>
        </a:p>
      </dgm:t>
    </dgm:pt>
    <dgm:pt modelId="{6975F3C8-5B1C-4B8E-8CEA-4D73AEEC9E4F}" type="parTrans" cxnId="{4DA7978F-32BE-4F89-A8DA-2BCB895A49A4}">
      <dgm:prSet/>
      <dgm:spPr/>
      <dgm:t>
        <a:bodyPr/>
        <a:lstStyle/>
        <a:p>
          <a:endParaRPr lang="en-US"/>
        </a:p>
      </dgm:t>
    </dgm:pt>
    <dgm:pt modelId="{D18CD4F9-5462-408E-B2E8-1BCE5B2D5F59}" type="sibTrans" cxnId="{4DA7978F-32BE-4F89-A8DA-2BCB895A49A4}">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BD9490C8-89FB-46BA-8AA7-3DA3287EE0F9}" type="pres">
      <dgm:prSet presAssocID="{FCBBCF9C-E49F-4CBC-8BF1-6BE2F9205851}" presName="composite" presStyleCnt="0"/>
      <dgm:spPr/>
    </dgm:pt>
    <dgm:pt modelId="{E0655C4D-B158-4001-B3E7-D46E79BEE0F3}" type="pres">
      <dgm:prSet presAssocID="{FCBBCF9C-E49F-4CBC-8BF1-6BE2F9205851}"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lueprint with solid fill"/>
        </a:ext>
      </dgm:extLst>
    </dgm:pt>
    <dgm:pt modelId="{C97F991E-C621-4938-BA13-3F550BF95C9E}" type="pres">
      <dgm:prSet presAssocID="{FCBBCF9C-E49F-4CBC-8BF1-6BE2F9205851}" presName="txShp" presStyleLbl="node1" presStyleIdx="0" presStyleCnt="1">
        <dgm:presLayoutVars>
          <dgm:bulletEnabled val="1"/>
        </dgm:presLayoutVars>
      </dgm:prSet>
      <dgm:spPr/>
    </dgm:pt>
  </dgm:ptLst>
  <dgm:cxnLst>
    <dgm:cxn modelId="{4DA7978F-32BE-4F89-A8DA-2BCB895A49A4}" srcId="{E5EE9D86-8B46-44EB-B5AB-30BE22F3704C}" destId="{FCBBCF9C-E49F-4CBC-8BF1-6BE2F9205851}" srcOrd="0" destOrd="0" parTransId="{6975F3C8-5B1C-4B8E-8CEA-4D73AEEC9E4F}" sibTransId="{D18CD4F9-5462-408E-B2E8-1BCE5B2D5F59}"/>
    <dgm:cxn modelId="{9BB2D4B2-9480-4744-A72F-AB5C9A7704D0}" type="presOf" srcId="{E5EE9D86-8B46-44EB-B5AB-30BE22F3704C}" destId="{BDED74E3-039A-4EE9-88E8-E4451ED9C5DC}" srcOrd="0" destOrd="0" presId="urn:microsoft.com/office/officeart/2005/8/layout/vList3"/>
    <dgm:cxn modelId="{96C287DB-8E35-4D52-B63D-D6EC62063271}" type="presOf" srcId="{FCBBCF9C-E49F-4CBC-8BF1-6BE2F9205851}" destId="{C97F991E-C621-4938-BA13-3F550BF95C9E}" srcOrd="0" destOrd="0" presId="urn:microsoft.com/office/officeart/2005/8/layout/vList3"/>
    <dgm:cxn modelId="{5B156A22-1B65-42A7-A9E9-19186D2282DA}" type="presParOf" srcId="{BDED74E3-039A-4EE9-88E8-E4451ED9C5DC}" destId="{BD9490C8-89FB-46BA-8AA7-3DA3287EE0F9}" srcOrd="0" destOrd="0" presId="urn:microsoft.com/office/officeart/2005/8/layout/vList3"/>
    <dgm:cxn modelId="{A2740A11-B836-49B9-A186-A5CA5DFC8FA2}" type="presParOf" srcId="{BD9490C8-89FB-46BA-8AA7-3DA3287EE0F9}" destId="{E0655C4D-B158-4001-B3E7-D46E79BEE0F3}" srcOrd="0" destOrd="0" presId="urn:microsoft.com/office/officeart/2005/8/layout/vList3"/>
    <dgm:cxn modelId="{E83247A3-CBF6-433D-BF09-72641B81E8ED}" type="presParOf" srcId="{BD9490C8-89FB-46BA-8AA7-3DA3287EE0F9}" destId="{C97F991E-C621-4938-BA13-3F550BF95C9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4313F089-172C-43BF-86F3-497CA15E5294}">
      <dgm:prSet phldrT="[Text]"/>
      <dgm:spPr/>
      <dgm:t>
        <a:bodyPr/>
        <a:lstStyle/>
        <a:p>
          <a:r>
            <a:rPr lang="en-US"/>
            <a:t>Change</a:t>
          </a:r>
        </a:p>
      </dgm:t>
    </dgm:pt>
    <dgm:pt modelId="{3BFC55B2-B40F-43D4-B7BF-810B6A658086}" type="parTrans" cxnId="{88FFEB58-6516-48E3-AE79-C849E69E35DE}">
      <dgm:prSet/>
      <dgm:spPr/>
      <dgm:t>
        <a:bodyPr/>
        <a:lstStyle/>
        <a:p>
          <a:endParaRPr lang="en-US"/>
        </a:p>
      </dgm:t>
    </dgm:pt>
    <dgm:pt modelId="{30137887-1051-47A6-B409-94F545A0147E}" type="sibTrans" cxnId="{88FFEB58-6516-48E3-AE79-C849E69E35DE}">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253002DA-DA0D-45E9-A46E-8463FF3EE49C}" type="pres">
      <dgm:prSet presAssocID="{4313F089-172C-43BF-86F3-497CA15E5294}" presName="composite" presStyleCnt="0"/>
      <dgm:spPr/>
    </dgm:pt>
    <dgm:pt modelId="{0B010C5A-0329-4232-93F2-4E6FB06E5C26}" type="pres">
      <dgm:prSet presAssocID="{4313F089-172C-43BF-86F3-497CA15E529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rk In Road with solid fill"/>
        </a:ext>
      </dgm:extLst>
    </dgm:pt>
    <dgm:pt modelId="{FF662922-725B-4D30-92CC-9AADF2D11620}" type="pres">
      <dgm:prSet presAssocID="{4313F089-172C-43BF-86F3-497CA15E5294}" presName="txShp" presStyleLbl="node1" presStyleIdx="0" presStyleCnt="1">
        <dgm:presLayoutVars>
          <dgm:bulletEnabled val="1"/>
        </dgm:presLayoutVars>
      </dgm:prSet>
      <dgm:spPr/>
    </dgm:pt>
  </dgm:ptLst>
  <dgm:cxnLst>
    <dgm:cxn modelId="{88FFEB58-6516-48E3-AE79-C849E69E35DE}" srcId="{E5EE9D86-8B46-44EB-B5AB-30BE22F3704C}" destId="{4313F089-172C-43BF-86F3-497CA15E5294}" srcOrd="0" destOrd="0" parTransId="{3BFC55B2-B40F-43D4-B7BF-810B6A658086}" sibTransId="{30137887-1051-47A6-B409-94F545A0147E}"/>
    <dgm:cxn modelId="{9BB2D4B2-9480-4744-A72F-AB5C9A7704D0}" type="presOf" srcId="{E5EE9D86-8B46-44EB-B5AB-30BE22F3704C}" destId="{BDED74E3-039A-4EE9-88E8-E4451ED9C5DC}" srcOrd="0" destOrd="0" presId="urn:microsoft.com/office/officeart/2005/8/layout/vList3"/>
    <dgm:cxn modelId="{97EAD3C1-355A-4D94-BE6A-B05787FE98D5}" type="presOf" srcId="{4313F089-172C-43BF-86F3-497CA15E5294}" destId="{FF662922-725B-4D30-92CC-9AADF2D11620}" srcOrd="0" destOrd="0" presId="urn:microsoft.com/office/officeart/2005/8/layout/vList3"/>
    <dgm:cxn modelId="{92DFA5DA-729B-47B7-9AFF-E82F6B305815}" type="presParOf" srcId="{BDED74E3-039A-4EE9-88E8-E4451ED9C5DC}" destId="{253002DA-DA0D-45E9-A46E-8463FF3EE49C}" srcOrd="0" destOrd="0" presId="urn:microsoft.com/office/officeart/2005/8/layout/vList3"/>
    <dgm:cxn modelId="{F4F75E16-8982-40F6-ADD5-0B90B6954DC8}" type="presParOf" srcId="{253002DA-DA0D-45E9-A46E-8463FF3EE49C}" destId="{0B010C5A-0329-4232-93F2-4E6FB06E5C26}" srcOrd="0" destOrd="0" presId="urn:microsoft.com/office/officeart/2005/8/layout/vList3"/>
    <dgm:cxn modelId="{68C9AB7C-7752-4CEF-ABA1-0B5DFC7F0441}" type="presParOf" srcId="{253002DA-DA0D-45E9-A46E-8463FF3EE49C}" destId="{FF662922-725B-4D30-92CC-9AADF2D116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EE9D86-8B46-44EB-B5AB-30BE22F3704C}" type="doc">
      <dgm:prSet loTypeId="urn:microsoft.com/office/officeart/2005/8/layout/vList3" loCatId="picture" qsTypeId="urn:microsoft.com/office/officeart/2005/8/quickstyle/simple1" qsCatId="simple" csTypeId="urn:microsoft.com/office/officeart/2005/8/colors/colorful1" csCatId="colorful" phldr="1"/>
      <dgm:spPr/>
    </dgm:pt>
    <dgm:pt modelId="{4313F089-172C-43BF-86F3-497CA15E5294}">
      <dgm:prSet phldrT="[Text]"/>
      <dgm:spPr/>
      <dgm:t>
        <a:bodyPr/>
        <a:lstStyle/>
        <a:p>
          <a:r>
            <a:rPr lang="en-US"/>
            <a:t>Change</a:t>
          </a:r>
        </a:p>
      </dgm:t>
    </dgm:pt>
    <dgm:pt modelId="{3BFC55B2-B40F-43D4-B7BF-810B6A658086}" type="parTrans" cxnId="{88FFEB58-6516-48E3-AE79-C849E69E35DE}">
      <dgm:prSet/>
      <dgm:spPr/>
      <dgm:t>
        <a:bodyPr/>
        <a:lstStyle/>
        <a:p>
          <a:endParaRPr lang="en-US"/>
        </a:p>
      </dgm:t>
    </dgm:pt>
    <dgm:pt modelId="{30137887-1051-47A6-B409-94F545A0147E}" type="sibTrans" cxnId="{88FFEB58-6516-48E3-AE79-C849E69E35DE}">
      <dgm:prSet/>
      <dgm:spPr/>
      <dgm:t>
        <a:bodyPr/>
        <a:lstStyle/>
        <a:p>
          <a:endParaRPr lang="en-US"/>
        </a:p>
      </dgm:t>
    </dgm:pt>
    <dgm:pt modelId="{BDED74E3-039A-4EE9-88E8-E4451ED9C5DC}" type="pres">
      <dgm:prSet presAssocID="{E5EE9D86-8B46-44EB-B5AB-30BE22F3704C}" presName="linearFlow" presStyleCnt="0">
        <dgm:presLayoutVars>
          <dgm:dir/>
          <dgm:resizeHandles val="exact"/>
        </dgm:presLayoutVars>
      </dgm:prSet>
      <dgm:spPr/>
    </dgm:pt>
    <dgm:pt modelId="{253002DA-DA0D-45E9-A46E-8463FF3EE49C}" type="pres">
      <dgm:prSet presAssocID="{4313F089-172C-43BF-86F3-497CA15E5294}" presName="composite" presStyleCnt="0"/>
      <dgm:spPr/>
    </dgm:pt>
    <dgm:pt modelId="{0B010C5A-0329-4232-93F2-4E6FB06E5C26}" type="pres">
      <dgm:prSet presAssocID="{4313F089-172C-43BF-86F3-497CA15E529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rk In Road with solid fill"/>
        </a:ext>
      </dgm:extLst>
    </dgm:pt>
    <dgm:pt modelId="{FF662922-725B-4D30-92CC-9AADF2D11620}" type="pres">
      <dgm:prSet presAssocID="{4313F089-172C-43BF-86F3-497CA15E5294}" presName="txShp" presStyleLbl="node1" presStyleIdx="0" presStyleCnt="1">
        <dgm:presLayoutVars>
          <dgm:bulletEnabled val="1"/>
        </dgm:presLayoutVars>
      </dgm:prSet>
      <dgm:spPr/>
    </dgm:pt>
  </dgm:ptLst>
  <dgm:cxnLst>
    <dgm:cxn modelId="{88FFEB58-6516-48E3-AE79-C849E69E35DE}" srcId="{E5EE9D86-8B46-44EB-B5AB-30BE22F3704C}" destId="{4313F089-172C-43BF-86F3-497CA15E5294}" srcOrd="0" destOrd="0" parTransId="{3BFC55B2-B40F-43D4-B7BF-810B6A658086}" sibTransId="{30137887-1051-47A6-B409-94F545A0147E}"/>
    <dgm:cxn modelId="{9BB2D4B2-9480-4744-A72F-AB5C9A7704D0}" type="presOf" srcId="{E5EE9D86-8B46-44EB-B5AB-30BE22F3704C}" destId="{BDED74E3-039A-4EE9-88E8-E4451ED9C5DC}" srcOrd="0" destOrd="0" presId="urn:microsoft.com/office/officeart/2005/8/layout/vList3"/>
    <dgm:cxn modelId="{97EAD3C1-355A-4D94-BE6A-B05787FE98D5}" type="presOf" srcId="{4313F089-172C-43BF-86F3-497CA15E5294}" destId="{FF662922-725B-4D30-92CC-9AADF2D11620}" srcOrd="0" destOrd="0" presId="urn:microsoft.com/office/officeart/2005/8/layout/vList3"/>
    <dgm:cxn modelId="{92DFA5DA-729B-47B7-9AFF-E82F6B305815}" type="presParOf" srcId="{BDED74E3-039A-4EE9-88E8-E4451ED9C5DC}" destId="{253002DA-DA0D-45E9-A46E-8463FF3EE49C}" srcOrd="0" destOrd="0" presId="urn:microsoft.com/office/officeart/2005/8/layout/vList3"/>
    <dgm:cxn modelId="{F4F75E16-8982-40F6-ADD5-0B90B6954DC8}" type="presParOf" srcId="{253002DA-DA0D-45E9-A46E-8463FF3EE49C}" destId="{0B010C5A-0329-4232-93F2-4E6FB06E5C26}" srcOrd="0" destOrd="0" presId="urn:microsoft.com/office/officeart/2005/8/layout/vList3"/>
    <dgm:cxn modelId="{68C9AB7C-7752-4CEF-ABA1-0B5DFC7F0441}" type="presParOf" srcId="{253002DA-DA0D-45E9-A46E-8463FF3EE49C}" destId="{FF662922-725B-4D30-92CC-9AADF2D116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B7A7AE-519D-496E-8C8B-DC17FC8D3CFC}"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8BA0781B-B606-4A19-8ADC-324FB35DC507}">
      <dgm:prSet phldrT="[Text]"/>
      <dgm:spPr/>
      <dgm:t>
        <a:bodyPr/>
        <a:lstStyle/>
        <a:p>
          <a:r>
            <a:rPr lang="en-US"/>
            <a:t>Renegotiation Not Required</a:t>
          </a:r>
        </a:p>
      </dgm:t>
    </dgm:pt>
    <dgm:pt modelId="{75265758-40A4-4110-955E-D5FE364FD579}" type="parTrans" cxnId="{52124429-913F-4A01-81BC-BA039E0F181C}">
      <dgm:prSet/>
      <dgm:spPr/>
      <dgm:t>
        <a:bodyPr/>
        <a:lstStyle/>
        <a:p>
          <a:endParaRPr lang="en-US"/>
        </a:p>
      </dgm:t>
    </dgm:pt>
    <dgm:pt modelId="{DE8EF9DA-01B3-4766-B159-EA13A8BA5A02}" type="sibTrans" cxnId="{52124429-913F-4A01-81BC-BA039E0F181C}">
      <dgm:prSet/>
      <dgm:spPr/>
      <dgm:t>
        <a:bodyPr/>
        <a:lstStyle/>
        <a:p>
          <a:endParaRPr lang="en-US"/>
        </a:p>
      </dgm:t>
    </dgm:pt>
    <dgm:pt modelId="{49DAE61A-C075-4E8E-A351-3DE42E2FEE8E}">
      <dgm:prSet phldrT="[Text]"/>
      <dgm:spPr/>
      <dgm:t>
        <a:bodyPr/>
        <a:lstStyle/>
        <a:p>
          <a:r>
            <a:rPr lang="en-US"/>
            <a:t>Substantial changes</a:t>
          </a:r>
        </a:p>
      </dgm:t>
    </dgm:pt>
    <dgm:pt modelId="{A3FE7A76-14E3-485C-998C-6AE0A0CE9BD6}" type="parTrans" cxnId="{8AD12A06-5520-485D-9149-B6385A58E1FB}">
      <dgm:prSet/>
      <dgm:spPr/>
      <dgm:t>
        <a:bodyPr/>
        <a:lstStyle/>
        <a:p>
          <a:endParaRPr lang="en-US"/>
        </a:p>
      </dgm:t>
    </dgm:pt>
    <dgm:pt modelId="{DD0F7AA7-90E5-487D-A461-990439596199}" type="sibTrans" cxnId="{8AD12A06-5520-485D-9149-B6385A58E1FB}">
      <dgm:prSet/>
      <dgm:spPr/>
      <dgm:t>
        <a:bodyPr/>
        <a:lstStyle/>
        <a:p>
          <a:endParaRPr lang="en-US"/>
        </a:p>
      </dgm:t>
    </dgm:pt>
    <dgm:pt modelId="{9EE8F861-F45F-46C5-BB28-F29731BA54CA}">
      <dgm:prSet phldrT="[Text]"/>
      <dgm:spPr/>
      <dgm:t>
        <a:bodyPr/>
        <a:lstStyle/>
        <a:p>
          <a:r>
            <a:rPr lang="en-US"/>
            <a:t>Renegotiation Required</a:t>
          </a:r>
        </a:p>
      </dgm:t>
    </dgm:pt>
    <dgm:pt modelId="{73927C2F-E5DF-4EA1-B899-D575DA0AD572}" type="parTrans" cxnId="{A33B7231-F9DA-47F7-BAE2-881EA0336B3E}">
      <dgm:prSet/>
      <dgm:spPr/>
      <dgm:t>
        <a:bodyPr/>
        <a:lstStyle/>
        <a:p>
          <a:endParaRPr lang="en-US"/>
        </a:p>
      </dgm:t>
    </dgm:pt>
    <dgm:pt modelId="{547F39FB-9608-49F0-BC99-648B39490229}" type="sibTrans" cxnId="{A33B7231-F9DA-47F7-BAE2-881EA0336B3E}">
      <dgm:prSet/>
      <dgm:spPr/>
      <dgm:t>
        <a:bodyPr/>
        <a:lstStyle/>
        <a:p>
          <a:endParaRPr lang="en-US"/>
        </a:p>
      </dgm:t>
    </dgm:pt>
    <dgm:pt modelId="{93D8F341-D693-4047-B560-A1268910BEDC}">
      <dgm:prSet phldrT="[Text]"/>
      <dgm:spPr/>
      <dgm:t>
        <a:bodyPr/>
        <a:lstStyle/>
        <a:p>
          <a:r>
            <a:rPr lang="en-US" b="1"/>
            <a:t>Modification</a:t>
          </a:r>
        </a:p>
        <a:p>
          <a:r>
            <a:rPr lang="en-US" b="0"/>
            <a:t>(new signatures </a:t>
          </a:r>
          <a:r>
            <a:rPr lang="en-US" b="0" u="sng"/>
            <a:t>not</a:t>
          </a:r>
          <a:r>
            <a:rPr lang="en-US" b="0" u="none"/>
            <a:t> needed)</a:t>
          </a:r>
          <a:endParaRPr lang="en-US" b="0"/>
        </a:p>
      </dgm:t>
    </dgm:pt>
    <dgm:pt modelId="{B1AC1C3F-3235-4C67-9013-39CC0D9E638E}" type="parTrans" cxnId="{E84D816F-5F1A-4436-9BF6-DAF9287EC094}">
      <dgm:prSet/>
      <dgm:spPr/>
      <dgm:t>
        <a:bodyPr/>
        <a:lstStyle/>
        <a:p>
          <a:endParaRPr lang="en-US"/>
        </a:p>
      </dgm:t>
    </dgm:pt>
    <dgm:pt modelId="{3323E972-6DDB-4C5A-B1DE-62E2EFA34E89}" type="sibTrans" cxnId="{E84D816F-5F1A-4436-9BF6-DAF9287EC094}">
      <dgm:prSet/>
      <dgm:spPr/>
      <dgm:t>
        <a:bodyPr/>
        <a:lstStyle/>
        <a:p>
          <a:endParaRPr lang="en-US"/>
        </a:p>
      </dgm:t>
    </dgm:pt>
    <dgm:pt modelId="{A55A74F6-2E30-4C96-804B-F62B243E7790}">
      <dgm:prSet phldrT="[Text]"/>
      <dgm:spPr/>
      <dgm:t>
        <a:bodyPr/>
        <a:lstStyle/>
        <a:p>
          <a:r>
            <a:rPr lang="en-US" b="1"/>
            <a:t>Amendment</a:t>
          </a:r>
        </a:p>
        <a:p>
          <a:r>
            <a:rPr lang="en-US"/>
            <a:t>(new signatures needed)</a:t>
          </a:r>
        </a:p>
      </dgm:t>
    </dgm:pt>
    <dgm:pt modelId="{7E6BC0AD-0FE7-4117-A83D-3A05449D20DB}" type="parTrans" cxnId="{6350FDE2-9078-4A37-A880-6AA99B14B214}">
      <dgm:prSet/>
      <dgm:spPr/>
      <dgm:t>
        <a:bodyPr/>
        <a:lstStyle/>
        <a:p>
          <a:endParaRPr lang="en-US"/>
        </a:p>
      </dgm:t>
    </dgm:pt>
    <dgm:pt modelId="{7E798C41-99CF-4922-A78C-FE4F2FA61A7F}" type="sibTrans" cxnId="{6350FDE2-9078-4A37-A880-6AA99B14B214}">
      <dgm:prSet/>
      <dgm:spPr/>
      <dgm:t>
        <a:bodyPr/>
        <a:lstStyle/>
        <a:p>
          <a:endParaRPr lang="en-US"/>
        </a:p>
      </dgm:t>
    </dgm:pt>
    <dgm:pt modelId="{9A21A0F7-9604-4979-AD0C-79D4D70D234E}">
      <dgm:prSet phldrT="[Text]"/>
      <dgm:spPr>
        <a:solidFill>
          <a:schemeClr val="tx2">
            <a:lumMod val="75000"/>
            <a:lumOff val="25000"/>
          </a:schemeClr>
        </a:solidFill>
      </dgm:spPr>
      <dgm:t>
        <a:bodyPr/>
        <a:lstStyle/>
        <a:p>
          <a:r>
            <a:rPr lang="en-US"/>
            <a:t>Notify IWD</a:t>
          </a:r>
        </a:p>
      </dgm:t>
    </dgm:pt>
    <dgm:pt modelId="{9BB0EF86-5539-41BD-89DC-E84F4F6E5776}" type="parTrans" cxnId="{93651A11-007C-43FA-B9D0-D8C60A4B5100}">
      <dgm:prSet/>
      <dgm:spPr/>
      <dgm:t>
        <a:bodyPr/>
        <a:lstStyle/>
        <a:p>
          <a:endParaRPr lang="en-US"/>
        </a:p>
      </dgm:t>
    </dgm:pt>
    <dgm:pt modelId="{4FD3994E-FBA4-4974-9E67-25FD4992A5AE}" type="sibTrans" cxnId="{93651A11-007C-43FA-B9D0-D8C60A4B5100}">
      <dgm:prSet/>
      <dgm:spPr/>
      <dgm:t>
        <a:bodyPr/>
        <a:lstStyle/>
        <a:p>
          <a:endParaRPr lang="en-US"/>
        </a:p>
      </dgm:t>
    </dgm:pt>
    <dgm:pt modelId="{5E6C0A9C-8732-4EB5-89FA-EA2F1E329B92}">
      <dgm:prSet phldrT="[Text]"/>
      <dgm:spPr/>
      <dgm:t>
        <a:bodyPr/>
        <a:lstStyle/>
        <a:p>
          <a:r>
            <a:rPr lang="en-US"/>
            <a:t>Non-substantial changes</a:t>
          </a:r>
        </a:p>
      </dgm:t>
    </dgm:pt>
    <dgm:pt modelId="{D79BF2C8-5687-4412-B298-DFF9EBB6C626}" type="parTrans" cxnId="{8E991AC7-B61B-4934-B9AE-EE9647874B2E}">
      <dgm:prSet/>
      <dgm:spPr/>
      <dgm:t>
        <a:bodyPr/>
        <a:lstStyle/>
        <a:p>
          <a:endParaRPr lang="en-US"/>
        </a:p>
      </dgm:t>
    </dgm:pt>
    <dgm:pt modelId="{FE608274-677C-44FC-92BF-F70442E1F33F}" type="sibTrans" cxnId="{8E991AC7-B61B-4934-B9AE-EE9647874B2E}">
      <dgm:prSet/>
      <dgm:spPr/>
      <dgm:t>
        <a:bodyPr/>
        <a:lstStyle/>
        <a:p>
          <a:endParaRPr lang="en-US"/>
        </a:p>
      </dgm:t>
    </dgm:pt>
    <dgm:pt modelId="{477CFD79-7EBC-4A2B-9060-AECC92BDB7FA}">
      <dgm:prSet phldrT="[Text]"/>
      <dgm:spPr/>
      <dgm:t>
        <a:bodyPr/>
        <a:lstStyle/>
        <a:p>
          <a:r>
            <a:rPr lang="en-US"/>
            <a:t>Substantial changes </a:t>
          </a:r>
        </a:p>
      </dgm:t>
    </dgm:pt>
    <dgm:pt modelId="{51CA7EB6-7CE1-4D3C-9543-F86968AFF52E}" type="parTrans" cxnId="{E0540099-FE87-4B10-9680-2B80176CD9D2}">
      <dgm:prSet/>
      <dgm:spPr/>
      <dgm:t>
        <a:bodyPr/>
        <a:lstStyle/>
        <a:p>
          <a:endParaRPr lang="en-US"/>
        </a:p>
      </dgm:t>
    </dgm:pt>
    <dgm:pt modelId="{6D4A3F8C-9A78-4F66-9420-FE92629781A6}" type="sibTrans" cxnId="{E0540099-FE87-4B10-9680-2B80176CD9D2}">
      <dgm:prSet/>
      <dgm:spPr/>
      <dgm:t>
        <a:bodyPr/>
        <a:lstStyle/>
        <a:p>
          <a:endParaRPr lang="en-US"/>
        </a:p>
      </dgm:t>
    </dgm:pt>
    <dgm:pt modelId="{95874609-5B90-4373-AEE6-09C5F3A6BCAF}">
      <dgm:prSet phldrT="[Text]"/>
      <dgm:spPr/>
      <dgm:t>
        <a:bodyPr/>
        <a:lstStyle/>
        <a:p>
          <a:r>
            <a:rPr lang="en-US" b="1"/>
            <a:t>Renewal</a:t>
          </a:r>
        </a:p>
        <a:p>
          <a:r>
            <a:rPr lang="en-US" b="0"/>
            <a:t>(new signatures needed)</a:t>
          </a:r>
        </a:p>
      </dgm:t>
    </dgm:pt>
    <dgm:pt modelId="{BA6702E7-631D-404A-971A-6F26E924B4BE}" type="sibTrans" cxnId="{23C1844D-E3B4-41DD-9B89-68F6D0C9FC87}">
      <dgm:prSet/>
      <dgm:spPr/>
      <dgm:t>
        <a:bodyPr/>
        <a:lstStyle/>
        <a:p>
          <a:endParaRPr lang="en-US"/>
        </a:p>
      </dgm:t>
    </dgm:pt>
    <dgm:pt modelId="{D7C040E2-52E7-44DD-A872-0386080AAF2E}" type="parTrans" cxnId="{23C1844D-E3B4-41DD-9B89-68F6D0C9FC87}">
      <dgm:prSet/>
      <dgm:spPr/>
      <dgm:t>
        <a:bodyPr/>
        <a:lstStyle/>
        <a:p>
          <a:endParaRPr lang="en-US"/>
        </a:p>
      </dgm:t>
    </dgm:pt>
    <dgm:pt modelId="{C40176A7-7473-4550-81DD-B2607B8BB401}" type="pres">
      <dgm:prSet presAssocID="{A9B7A7AE-519D-496E-8C8B-DC17FC8D3CFC}" presName="diagram" presStyleCnt="0">
        <dgm:presLayoutVars>
          <dgm:chPref val="1"/>
          <dgm:dir/>
          <dgm:animOne val="branch"/>
          <dgm:animLvl val="lvl"/>
          <dgm:resizeHandles val="exact"/>
        </dgm:presLayoutVars>
      </dgm:prSet>
      <dgm:spPr/>
    </dgm:pt>
    <dgm:pt modelId="{8EEBFC6F-299C-498F-8C6D-73E41D351285}" type="pres">
      <dgm:prSet presAssocID="{8BA0781B-B606-4A19-8ADC-324FB35DC507}" presName="root1" presStyleCnt="0"/>
      <dgm:spPr/>
    </dgm:pt>
    <dgm:pt modelId="{DD16AAAD-A2CE-49BE-8393-E2CEABEF68C2}" type="pres">
      <dgm:prSet presAssocID="{8BA0781B-B606-4A19-8ADC-324FB35DC507}" presName="LevelOneTextNode" presStyleLbl="node0" presStyleIdx="0" presStyleCnt="2">
        <dgm:presLayoutVars>
          <dgm:chPref val="3"/>
        </dgm:presLayoutVars>
      </dgm:prSet>
      <dgm:spPr/>
    </dgm:pt>
    <dgm:pt modelId="{E62C1364-E926-43D0-8F08-DA8D98F9EE37}" type="pres">
      <dgm:prSet presAssocID="{8BA0781B-B606-4A19-8ADC-324FB35DC507}" presName="level2hierChild" presStyleCnt="0"/>
      <dgm:spPr/>
    </dgm:pt>
    <dgm:pt modelId="{FF2349E6-CE27-4234-8159-3B29083759EE}" type="pres">
      <dgm:prSet presAssocID="{D79BF2C8-5687-4412-B298-DFF9EBB6C626}" presName="conn2-1" presStyleLbl="parChTrans1D2" presStyleIdx="0" presStyleCnt="3"/>
      <dgm:spPr/>
    </dgm:pt>
    <dgm:pt modelId="{D75E9FC1-2827-45E2-9F09-F04B475B7D81}" type="pres">
      <dgm:prSet presAssocID="{D79BF2C8-5687-4412-B298-DFF9EBB6C626}" presName="connTx" presStyleLbl="parChTrans1D2" presStyleIdx="0" presStyleCnt="3"/>
      <dgm:spPr/>
    </dgm:pt>
    <dgm:pt modelId="{A30B39F2-8A2C-4646-B3FA-E211B9B31B6D}" type="pres">
      <dgm:prSet presAssocID="{5E6C0A9C-8732-4EB5-89FA-EA2F1E329B92}" presName="root2" presStyleCnt="0"/>
      <dgm:spPr/>
    </dgm:pt>
    <dgm:pt modelId="{EAC85398-EC83-4C8E-8B9D-52B95DECED9B}" type="pres">
      <dgm:prSet presAssocID="{5E6C0A9C-8732-4EB5-89FA-EA2F1E329B92}" presName="LevelTwoTextNode" presStyleLbl="node2" presStyleIdx="0" presStyleCnt="3">
        <dgm:presLayoutVars>
          <dgm:chPref val="3"/>
        </dgm:presLayoutVars>
      </dgm:prSet>
      <dgm:spPr/>
    </dgm:pt>
    <dgm:pt modelId="{29FB3067-0E72-47F3-9D99-315AE6527A26}" type="pres">
      <dgm:prSet presAssocID="{5E6C0A9C-8732-4EB5-89FA-EA2F1E329B92}" presName="level3hierChild" presStyleCnt="0"/>
      <dgm:spPr/>
    </dgm:pt>
    <dgm:pt modelId="{5E9F1DE5-1EBF-4D18-8A0A-CA39AF507003}" type="pres">
      <dgm:prSet presAssocID="{B1AC1C3F-3235-4C67-9013-39CC0D9E638E}" presName="conn2-1" presStyleLbl="parChTrans1D3" presStyleIdx="0" presStyleCnt="3"/>
      <dgm:spPr/>
    </dgm:pt>
    <dgm:pt modelId="{E3143DDC-3BB4-4C1A-BE05-6AD6211EA0E4}" type="pres">
      <dgm:prSet presAssocID="{B1AC1C3F-3235-4C67-9013-39CC0D9E638E}" presName="connTx" presStyleLbl="parChTrans1D3" presStyleIdx="0" presStyleCnt="3"/>
      <dgm:spPr/>
    </dgm:pt>
    <dgm:pt modelId="{811C48DE-5E5A-4ED4-B3E7-2EF1BE8A0DD1}" type="pres">
      <dgm:prSet presAssocID="{93D8F341-D693-4047-B560-A1268910BEDC}" presName="root2" presStyleCnt="0"/>
      <dgm:spPr/>
    </dgm:pt>
    <dgm:pt modelId="{003CC79A-594E-41DF-9A69-6C63255E71D8}" type="pres">
      <dgm:prSet presAssocID="{93D8F341-D693-4047-B560-A1268910BEDC}" presName="LevelTwoTextNode" presStyleLbl="node3" presStyleIdx="0" presStyleCnt="3">
        <dgm:presLayoutVars>
          <dgm:chPref val="3"/>
        </dgm:presLayoutVars>
      </dgm:prSet>
      <dgm:spPr/>
    </dgm:pt>
    <dgm:pt modelId="{75D63005-D693-4E0F-98F5-3C99197B006D}" type="pres">
      <dgm:prSet presAssocID="{93D8F341-D693-4047-B560-A1268910BEDC}" presName="level3hierChild" presStyleCnt="0"/>
      <dgm:spPr/>
    </dgm:pt>
    <dgm:pt modelId="{911A1F14-C371-4074-92A4-7641B15F095D}" type="pres">
      <dgm:prSet presAssocID="{A3FE7A76-14E3-485C-998C-6AE0A0CE9BD6}" presName="conn2-1" presStyleLbl="parChTrans1D2" presStyleIdx="1" presStyleCnt="3"/>
      <dgm:spPr/>
    </dgm:pt>
    <dgm:pt modelId="{A111A04B-8A0C-4A47-90E4-F7F230F6331B}" type="pres">
      <dgm:prSet presAssocID="{A3FE7A76-14E3-485C-998C-6AE0A0CE9BD6}" presName="connTx" presStyleLbl="parChTrans1D2" presStyleIdx="1" presStyleCnt="3"/>
      <dgm:spPr/>
    </dgm:pt>
    <dgm:pt modelId="{CC82A1F2-7291-4DE0-8529-49194A8F46FA}" type="pres">
      <dgm:prSet presAssocID="{49DAE61A-C075-4E8E-A351-3DE42E2FEE8E}" presName="root2" presStyleCnt="0"/>
      <dgm:spPr/>
    </dgm:pt>
    <dgm:pt modelId="{12543632-9016-4979-9F5F-8DBD980C3D39}" type="pres">
      <dgm:prSet presAssocID="{49DAE61A-C075-4E8E-A351-3DE42E2FEE8E}" presName="LevelTwoTextNode" presStyleLbl="node2" presStyleIdx="1" presStyleCnt="3">
        <dgm:presLayoutVars>
          <dgm:chPref val="3"/>
        </dgm:presLayoutVars>
      </dgm:prSet>
      <dgm:spPr/>
    </dgm:pt>
    <dgm:pt modelId="{65256D55-8537-4347-820F-89C7A50B7AD0}" type="pres">
      <dgm:prSet presAssocID="{49DAE61A-C075-4E8E-A351-3DE42E2FEE8E}" presName="level3hierChild" presStyleCnt="0"/>
      <dgm:spPr/>
    </dgm:pt>
    <dgm:pt modelId="{A76AA99A-9FAD-4AFF-9D9C-6636BD3154ED}" type="pres">
      <dgm:prSet presAssocID="{7E6BC0AD-0FE7-4117-A83D-3A05449D20DB}" presName="conn2-1" presStyleLbl="parChTrans1D3" presStyleIdx="1" presStyleCnt="3"/>
      <dgm:spPr/>
    </dgm:pt>
    <dgm:pt modelId="{1A2B7802-63C7-4C0E-9D40-693B2F8CE15C}" type="pres">
      <dgm:prSet presAssocID="{7E6BC0AD-0FE7-4117-A83D-3A05449D20DB}" presName="connTx" presStyleLbl="parChTrans1D3" presStyleIdx="1" presStyleCnt="3"/>
      <dgm:spPr/>
    </dgm:pt>
    <dgm:pt modelId="{05C9A351-BCAC-4453-A54A-9E1F42751F75}" type="pres">
      <dgm:prSet presAssocID="{A55A74F6-2E30-4C96-804B-F62B243E7790}" presName="root2" presStyleCnt="0"/>
      <dgm:spPr/>
    </dgm:pt>
    <dgm:pt modelId="{4E9E85D0-286A-4CB0-B959-7359119177CE}" type="pres">
      <dgm:prSet presAssocID="{A55A74F6-2E30-4C96-804B-F62B243E7790}" presName="LevelTwoTextNode" presStyleLbl="node3" presStyleIdx="1" presStyleCnt="3">
        <dgm:presLayoutVars>
          <dgm:chPref val="3"/>
        </dgm:presLayoutVars>
      </dgm:prSet>
      <dgm:spPr/>
    </dgm:pt>
    <dgm:pt modelId="{B8DD00EE-0990-4798-BF68-5271E8D14FE9}" type="pres">
      <dgm:prSet presAssocID="{A55A74F6-2E30-4C96-804B-F62B243E7790}" presName="level3hierChild" presStyleCnt="0"/>
      <dgm:spPr/>
    </dgm:pt>
    <dgm:pt modelId="{33DB4879-3EB2-49E2-A6C4-E62F6B271C99}" type="pres">
      <dgm:prSet presAssocID="{9EE8F861-F45F-46C5-BB28-F29731BA54CA}" presName="root1" presStyleCnt="0"/>
      <dgm:spPr/>
    </dgm:pt>
    <dgm:pt modelId="{9819A214-E21F-4B53-8934-0AD09D1AADD3}" type="pres">
      <dgm:prSet presAssocID="{9EE8F861-F45F-46C5-BB28-F29731BA54CA}" presName="LevelOneTextNode" presStyleLbl="node0" presStyleIdx="1" presStyleCnt="2">
        <dgm:presLayoutVars>
          <dgm:chPref val="3"/>
        </dgm:presLayoutVars>
      </dgm:prSet>
      <dgm:spPr/>
    </dgm:pt>
    <dgm:pt modelId="{B762BF98-E979-4E77-B0DE-95E87B7316CD}" type="pres">
      <dgm:prSet presAssocID="{9EE8F861-F45F-46C5-BB28-F29731BA54CA}" presName="level2hierChild" presStyleCnt="0"/>
      <dgm:spPr/>
    </dgm:pt>
    <dgm:pt modelId="{48BC924C-C097-4247-89B7-5816F70D78E6}" type="pres">
      <dgm:prSet presAssocID="{51CA7EB6-7CE1-4D3C-9543-F86968AFF52E}" presName="conn2-1" presStyleLbl="parChTrans1D2" presStyleIdx="2" presStyleCnt="3"/>
      <dgm:spPr/>
    </dgm:pt>
    <dgm:pt modelId="{8CA8DCEB-B877-42F1-8F24-CE4BB7D05CFB}" type="pres">
      <dgm:prSet presAssocID="{51CA7EB6-7CE1-4D3C-9543-F86968AFF52E}" presName="connTx" presStyleLbl="parChTrans1D2" presStyleIdx="2" presStyleCnt="3"/>
      <dgm:spPr/>
    </dgm:pt>
    <dgm:pt modelId="{1B227130-2B00-465C-BACB-1D5202178F9D}" type="pres">
      <dgm:prSet presAssocID="{477CFD79-7EBC-4A2B-9060-AECC92BDB7FA}" presName="root2" presStyleCnt="0"/>
      <dgm:spPr/>
    </dgm:pt>
    <dgm:pt modelId="{3AAAA524-898E-484F-9288-DF527CE41BB9}" type="pres">
      <dgm:prSet presAssocID="{477CFD79-7EBC-4A2B-9060-AECC92BDB7FA}" presName="LevelTwoTextNode" presStyleLbl="node2" presStyleIdx="2" presStyleCnt="3">
        <dgm:presLayoutVars>
          <dgm:chPref val="3"/>
        </dgm:presLayoutVars>
      </dgm:prSet>
      <dgm:spPr/>
    </dgm:pt>
    <dgm:pt modelId="{052E01A8-CBEB-48A0-AE4C-CDE5A0DB141E}" type="pres">
      <dgm:prSet presAssocID="{477CFD79-7EBC-4A2B-9060-AECC92BDB7FA}" presName="level3hierChild" presStyleCnt="0"/>
      <dgm:spPr/>
    </dgm:pt>
    <dgm:pt modelId="{BEE3C0ED-184F-46B3-81A6-E679F90E1ECA}" type="pres">
      <dgm:prSet presAssocID="{D7C040E2-52E7-44DD-A872-0386080AAF2E}" presName="conn2-1" presStyleLbl="parChTrans1D3" presStyleIdx="2" presStyleCnt="3"/>
      <dgm:spPr/>
    </dgm:pt>
    <dgm:pt modelId="{D9685C93-5B9B-47F0-8CC8-F6BE669165F4}" type="pres">
      <dgm:prSet presAssocID="{D7C040E2-52E7-44DD-A872-0386080AAF2E}" presName="connTx" presStyleLbl="parChTrans1D3" presStyleIdx="2" presStyleCnt="3"/>
      <dgm:spPr/>
    </dgm:pt>
    <dgm:pt modelId="{058B14AE-FD7D-456F-BD4E-5B9E1CA431F5}" type="pres">
      <dgm:prSet presAssocID="{95874609-5B90-4373-AEE6-09C5F3A6BCAF}" presName="root2" presStyleCnt="0"/>
      <dgm:spPr/>
    </dgm:pt>
    <dgm:pt modelId="{1CD4343C-C35F-452C-9140-1C802C20A870}" type="pres">
      <dgm:prSet presAssocID="{95874609-5B90-4373-AEE6-09C5F3A6BCAF}" presName="LevelTwoTextNode" presStyleLbl="node3" presStyleIdx="2" presStyleCnt="3">
        <dgm:presLayoutVars>
          <dgm:chPref val="3"/>
        </dgm:presLayoutVars>
      </dgm:prSet>
      <dgm:spPr/>
    </dgm:pt>
    <dgm:pt modelId="{686EBE5B-2BDE-4452-9F79-9ED102840E4F}" type="pres">
      <dgm:prSet presAssocID="{95874609-5B90-4373-AEE6-09C5F3A6BCAF}" presName="level3hierChild" presStyleCnt="0"/>
      <dgm:spPr/>
    </dgm:pt>
    <dgm:pt modelId="{1F6885F5-D9CD-46A6-8E99-AB05F860029B}" type="pres">
      <dgm:prSet presAssocID="{9BB0EF86-5539-41BD-89DC-E84F4F6E5776}" presName="conn2-1" presStyleLbl="parChTrans1D4" presStyleIdx="0" presStyleCnt="1"/>
      <dgm:spPr/>
    </dgm:pt>
    <dgm:pt modelId="{2892B9F7-B18F-4EF2-A0B8-C0486E2EB2D3}" type="pres">
      <dgm:prSet presAssocID="{9BB0EF86-5539-41BD-89DC-E84F4F6E5776}" presName="connTx" presStyleLbl="parChTrans1D4" presStyleIdx="0" presStyleCnt="1"/>
      <dgm:spPr/>
    </dgm:pt>
    <dgm:pt modelId="{5324262C-CA31-4667-BA13-42EF9A27C413}" type="pres">
      <dgm:prSet presAssocID="{9A21A0F7-9604-4979-AD0C-79D4D70D234E}" presName="root2" presStyleCnt="0"/>
      <dgm:spPr/>
    </dgm:pt>
    <dgm:pt modelId="{71D8AFE0-32BF-45ED-8B9E-A5B24AC54DF3}" type="pres">
      <dgm:prSet presAssocID="{9A21A0F7-9604-4979-AD0C-79D4D70D234E}" presName="LevelTwoTextNode" presStyleLbl="node4" presStyleIdx="0" presStyleCnt="1">
        <dgm:presLayoutVars>
          <dgm:chPref val="3"/>
        </dgm:presLayoutVars>
      </dgm:prSet>
      <dgm:spPr/>
    </dgm:pt>
    <dgm:pt modelId="{C665F30B-93FA-46E0-BF9C-E04D3C962453}" type="pres">
      <dgm:prSet presAssocID="{9A21A0F7-9604-4979-AD0C-79D4D70D234E}" presName="level3hierChild" presStyleCnt="0"/>
      <dgm:spPr/>
    </dgm:pt>
  </dgm:ptLst>
  <dgm:cxnLst>
    <dgm:cxn modelId="{16ABAB04-CE7D-4BCB-8707-6D881B1F5188}" type="presOf" srcId="{9A21A0F7-9604-4979-AD0C-79D4D70D234E}" destId="{71D8AFE0-32BF-45ED-8B9E-A5B24AC54DF3}" srcOrd="0" destOrd="0" presId="urn:microsoft.com/office/officeart/2005/8/layout/hierarchy2"/>
    <dgm:cxn modelId="{8AD12A06-5520-485D-9149-B6385A58E1FB}" srcId="{8BA0781B-B606-4A19-8ADC-324FB35DC507}" destId="{49DAE61A-C075-4E8E-A351-3DE42E2FEE8E}" srcOrd="1" destOrd="0" parTransId="{A3FE7A76-14E3-485C-998C-6AE0A0CE9BD6}" sibTransId="{DD0F7AA7-90E5-487D-A461-990439596199}"/>
    <dgm:cxn modelId="{4CEFAD06-4A6B-4B30-BB3A-CAD4A3D9CD63}" type="presOf" srcId="{95874609-5B90-4373-AEE6-09C5F3A6BCAF}" destId="{1CD4343C-C35F-452C-9140-1C802C20A870}" srcOrd="0" destOrd="0" presId="urn:microsoft.com/office/officeart/2005/8/layout/hierarchy2"/>
    <dgm:cxn modelId="{93651A11-007C-43FA-B9D0-D8C60A4B5100}" srcId="{95874609-5B90-4373-AEE6-09C5F3A6BCAF}" destId="{9A21A0F7-9604-4979-AD0C-79D4D70D234E}" srcOrd="0" destOrd="0" parTransId="{9BB0EF86-5539-41BD-89DC-E84F4F6E5776}" sibTransId="{4FD3994E-FBA4-4974-9E67-25FD4992A5AE}"/>
    <dgm:cxn modelId="{2EAF7511-D2E3-462A-9431-506C8BC50227}" type="presOf" srcId="{D7C040E2-52E7-44DD-A872-0386080AAF2E}" destId="{D9685C93-5B9B-47F0-8CC8-F6BE669165F4}" srcOrd="1" destOrd="0" presId="urn:microsoft.com/office/officeart/2005/8/layout/hierarchy2"/>
    <dgm:cxn modelId="{5A05E823-3E26-414C-9C55-BCDB3B765368}" type="presOf" srcId="{B1AC1C3F-3235-4C67-9013-39CC0D9E638E}" destId="{5E9F1DE5-1EBF-4D18-8A0A-CA39AF507003}" srcOrd="0" destOrd="0" presId="urn:microsoft.com/office/officeart/2005/8/layout/hierarchy2"/>
    <dgm:cxn modelId="{63E14C27-FD3E-4DD7-874F-2CD4C77A8AFC}" type="presOf" srcId="{51CA7EB6-7CE1-4D3C-9543-F86968AFF52E}" destId="{48BC924C-C097-4247-89B7-5816F70D78E6}" srcOrd="0" destOrd="0" presId="urn:microsoft.com/office/officeart/2005/8/layout/hierarchy2"/>
    <dgm:cxn modelId="{52124429-913F-4A01-81BC-BA039E0F181C}" srcId="{A9B7A7AE-519D-496E-8C8B-DC17FC8D3CFC}" destId="{8BA0781B-B606-4A19-8ADC-324FB35DC507}" srcOrd="0" destOrd="0" parTransId="{75265758-40A4-4110-955E-D5FE364FD579}" sibTransId="{DE8EF9DA-01B3-4766-B159-EA13A8BA5A02}"/>
    <dgm:cxn modelId="{64E7C22A-F8AF-4647-8870-2D9E7C30CBBE}" type="presOf" srcId="{A3FE7A76-14E3-485C-998C-6AE0A0CE9BD6}" destId="{A111A04B-8A0C-4A47-90E4-F7F230F6331B}" srcOrd="1" destOrd="0" presId="urn:microsoft.com/office/officeart/2005/8/layout/hierarchy2"/>
    <dgm:cxn modelId="{82C9022E-E40E-4FA0-B5F3-F8D55604DA32}" type="presOf" srcId="{5E6C0A9C-8732-4EB5-89FA-EA2F1E329B92}" destId="{EAC85398-EC83-4C8E-8B9D-52B95DECED9B}" srcOrd="0" destOrd="0" presId="urn:microsoft.com/office/officeart/2005/8/layout/hierarchy2"/>
    <dgm:cxn modelId="{A33B7231-F9DA-47F7-BAE2-881EA0336B3E}" srcId="{A9B7A7AE-519D-496E-8C8B-DC17FC8D3CFC}" destId="{9EE8F861-F45F-46C5-BB28-F29731BA54CA}" srcOrd="1" destOrd="0" parTransId="{73927C2F-E5DF-4EA1-B899-D575DA0AD572}" sibTransId="{547F39FB-9608-49F0-BC99-648B39490229}"/>
    <dgm:cxn modelId="{02261332-8C6A-4272-BAE3-3C86DD5389EC}" type="presOf" srcId="{93D8F341-D693-4047-B560-A1268910BEDC}" destId="{003CC79A-594E-41DF-9A69-6C63255E71D8}" srcOrd="0" destOrd="0" presId="urn:microsoft.com/office/officeart/2005/8/layout/hierarchy2"/>
    <dgm:cxn modelId="{501E7432-91AA-45DA-9BA9-38F9D5ADB2A1}" type="presOf" srcId="{D79BF2C8-5687-4412-B298-DFF9EBB6C626}" destId="{D75E9FC1-2827-45E2-9F09-F04B475B7D81}" srcOrd="1" destOrd="0" presId="urn:microsoft.com/office/officeart/2005/8/layout/hierarchy2"/>
    <dgm:cxn modelId="{40F5BF36-F3A2-4FC5-BC93-D36C3A7908C9}" type="presOf" srcId="{D79BF2C8-5687-4412-B298-DFF9EBB6C626}" destId="{FF2349E6-CE27-4234-8159-3B29083759EE}" srcOrd="0" destOrd="0" presId="urn:microsoft.com/office/officeart/2005/8/layout/hierarchy2"/>
    <dgm:cxn modelId="{1545293C-5AD7-4D92-A329-F0DA5AB456CD}" type="presOf" srcId="{B1AC1C3F-3235-4C67-9013-39CC0D9E638E}" destId="{E3143DDC-3BB4-4C1A-BE05-6AD6211EA0E4}" srcOrd="1" destOrd="0" presId="urn:microsoft.com/office/officeart/2005/8/layout/hierarchy2"/>
    <dgm:cxn modelId="{954FA65F-3720-43B6-95A8-834B678E89E3}" type="presOf" srcId="{7E6BC0AD-0FE7-4117-A83D-3A05449D20DB}" destId="{A76AA99A-9FAD-4AFF-9D9C-6636BD3154ED}" srcOrd="0" destOrd="0" presId="urn:microsoft.com/office/officeart/2005/8/layout/hierarchy2"/>
    <dgm:cxn modelId="{25D66A4B-773F-4803-8748-CFA024F190B3}" type="presOf" srcId="{A3FE7A76-14E3-485C-998C-6AE0A0CE9BD6}" destId="{911A1F14-C371-4074-92A4-7641B15F095D}" srcOrd="0" destOrd="0" presId="urn:microsoft.com/office/officeart/2005/8/layout/hierarchy2"/>
    <dgm:cxn modelId="{23C1844D-E3B4-41DD-9B89-68F6D0C9FC87}" srcId="{477CFD79-7EBC-4A2B-9060-AECC92BDB7FA}" destId="{95874609-5B90-4373-AEE6-09C5F3A6BCAF}" srcOrd="0" destOrd="0" parTransId="{D7C040E2-52E7-44DD-A872-0386080AAF2E}" sibTransId="{BA6702E7-631D-404A-971A-6F26E924B4BE}"/>
    <dgm:cxn modelId="{E84D816F-5F1A-4436-9BF6-DAF9287EC094}" srcId="{5E6C0A9C-8732-4EB5-89FA-EA2F1E329B92}" destId="{93D8F341-D693-4047-B560-A1268910BEDC}" srcOrd="0" destOrd="0" parTransId="{B1AC1C3F-3235-4C67-9013-39CC0D9E638E}" sibTransId="{3323E972-6DDB-4C5A-B1DE-62E2EFA34E89}"/>
    <dgm:cxn modelId="{52470352-9574-4B0E-8D9F-1B47519F1E76}" type="presOf" srcId="{9EE8F861-F45F-46C5-BB28-F29731BA54CA}" destId="{9819A214-E21F-4B53-8934-0AD09D1AADD3}" srcOrd="0" destOrd="0" presId="urn:microsoft.com/office/officeart/2005/8/layout/hierarchy2"/>
    <dgm:cxn modelId="{9862EE76-4F82-4A50-859B-B38EED2D7A59}" type="presOf" srcId="{51CA7EB6-7CE1-4D3C-9543-F86968AFF52E}" destId="{8CA8DCEB-B877-42F1-8F24-CE4BB7D05CFB}" srcOrd="1" destOrd="0" presId="urn:microsoft.com/office/officeart/2005/8/layout/hierarchy2"/>
    <dgm:cxn modelId="{C2485290-32F7-479C-85B7-EB49EF9E7682}" type="presOf" srcId="{9BB0EF86-5539-41BD-89DC-E84F4F6E5776}" destId="{1F6885F5-D9CD-46A6-8E99-AB05F860029B}" srcOrd="0" destOrd="0" presId="urn:microsoft.com/office/officeart/2005/8/layout/hierarchy2"/>
    <dgm:cxn modelId="{44226696-2D5E-448C-B669-2656F578165D}" type="presOf" srcId="{A9B7A7AE-519D-496E-8C8B-DC17FC8D3CFC}" destId="{C40176A7-7473-4550-81DD-B2607B8BB401}" srcOrd="0" destOrd="0" presId="urn:microsoft.com/office/officeart/2005/8/layout/hierarchy2"/>
    <dgm:cxn modelId="{E0540099-FE87-4B10-9680-2B80176CD9D2}" srcId="{9EE8F861-F45F-46C5-BB28-F29731BA54CA}" destId="{477CFD79-7EBC-4A2B-9060-AECC92BDB7FA}" srcOrd="0" destOrd="0" parTransId="{51CA7EB6-7CE1-4D3C-9543-F86968AFF52E}" sibTransId="{6D4A3F8C-9A78-4F66-9420-FE92629781A6}"/>
    <dgm:cxn modelId="{6292BBC5-B02E-4AB0-B99F-1DE27BDE0943}" type="presOf" srcId="{7E6BC0AD-0FE7-4117-A83D-3A05449D20DB}" destId="{1A2B7802-63C7-4C0E-9D40-693B2F8CE15C}" srcOrd="1" destOrd="0" presId="urn:microsoft.com/office/officeart/2005/8/layout/hierarchy2"/>
    <dgm:cxn modelId="{8E991AC7-B61B-4934-B9AE-EE9647874B2E}" srcId="{8BA0781B-B606-4A19-8ADC-324FB35DC507}" destId="{5E6C0A9C-8732-4EB5-89FA-EA2F1E329B92}" srcOrd="0" destOrd="0" parTransId="{D79BF2C8-5687-4412-B298-DFF9EBB6C626}" sibTransId="{FE608274-677C-44FC-92BF-F70442E1F33F}"/>
    <dgm:cxn modelId="{985AF5D3-83C6-4B78-9ECE-DA9CE0CC3CBC}" type="presOf" srcId="{D7C040E2-52E7-44DD-A872-0386080AAF2E}" destId="{BEE3C0ED-184F-46B3-81A6-E679F90E1ECA}" srcOrd="0" destOrd="0" presId="urn:microsoft.com/office/officeart/2005/8/layout/hierarchy2"/>
    <dgm:cxn modelId="{AEA6F5D5-F707-4282-B817-7C5EC51F3D84}" type="presOf" srcId="{A55A74F6-2E30-4C96-804B-F62B243E7790}" destId="{4E9E85D0-286A-4CB0-B959-7359119177CE}" srcOrd="0" destOrd="0" presId="urn:microsoft.com/office/officeart/2005/8/layout/hierarchy2"/>
    <dgm:cxn modelId="{A39472D8-F3E9-4459-AD46-B3A1494DFC3F}" type="presOf" srcId="{9BB0EF86-5539-41BD-89DC-E84F4F6E5776}" destId="{2892B9F7-B18F-4EF2-A0B8-C0486E2EB2D3}" srcOrd="1" destOrd="0" presId="urn:microsoft.com/office/officeart/2005/8/layout/hierarchy2"/>
    <dgm:cxn modelId="{6350FDE2-9078-4A37-A880-6AA99B14B214}" srcId="{49DAE61A-C075-4E8E-A351-3DE42E2FEE8E}" destId="{A55A74F6-2E30-4C96-804B-F62B243E7790}" srcOrd="0" destOrd="0" parTransId="{7E6BC0AD-0FE7-4117-A83D-3A05449D20DB}" sibTransId="{7E798C41-99CF-4922-A78C-FE4F2FA61A7F}"/>
    <dgm:cxn modelId="{42EFA8EF-4A30-4C1F-853E-27A7D5E14A55}" type="presOf" srcId="{477CFD79-7EBC-4A2B-9060-AECC92BDB7FA}" destId="{3AAAA524-898E-484F-9288-DF527CE41BB9}" srcOrd="0" destOrd="0" presId="urn:microsoft.com/office/officeart/2005/8/layout/hierarchy2"/>
    <dgm:cxn modelId="{AA4665F0-93FF-4FC7-B43E-F4CEEEF38F62}" type="presOf" srcId="{49DAE61A-C075-4E8E-A351-3DE42E2FEE8E}" destId="{12543632-9016-4979-9F5F-8DBD980C3D39}" srcOrd="0" destOrd="0" presId="urn:microsoft.com/office/officeart/2005/8/layout/hierarchy2"/>
    <dgm:cxn modelId="{3F325CFF-4D4C-4B3D-BB26-63CE78C5F0E1}" type="presOf" srcId="{8BA0781B-B606-4A19-8ADC-324FB35DC507}" destId="{DD16AAAD-A2CE-49BE-8393-E2CEABEF68C2}" srcOrd="0" destOrd="0" presId="urn:microsoft.com/office/officeart/2005/8/layout/hierarchy2"/>
    <dgm:cxn modelId="{1017FA27-9443-4FD7-A1F5-2500E2C26106}" type="presParOf" srcId="{C40176A7-7473-4550-81DD-B2607B8BB401}" destId="{8EEBFC6F-299C-498F-8C6D-73E41D351285}" srcOrd="0" destOrd="0" presId="urn:microsoft.com/office/officeart/2005/8/layout/hierarchy2"/>
    <dgm:cxn modelId="{651AFB54-FCDA-4944-ABA3-B06156EA49D4}" type="presParOf" srcId="{8EEBFC6F-299C-498F-8C6D-73E41D351285}" destId="{DD16AAAD-A2CE-49BE-8393-E2CEABEF68C2}" srcOrd="0" destOrd="0" presId="urn:microsoft.com/office/officeart/2005/8/layout/hierarchy2"/>
    <dgm:cxn modelId="{80EAA9CA-A56B-4579-89C1-92A32F0F2AB8}" type="presParOf" srcId="{8EEBFC6F-299C-498F-8C6D-73E41D351285}" destId="{E62C1364-E926-43D0-8F08-DA8D98F9EE37}" srcOrd="1" destOrd="0" presId="urn:microsoft.com/office/officeart/2005/8/layout/hierarchy2"/>
    <dgm:cxn modelId="{A69E441D-079C-4397-B499-2DC78A465BC2}" type="presParOf" srcId="{E62C1364-E926-43D0-8F08-DA8D98F9EE37}" destId="{FF2349E6-CE27-4234-8159-3B29083759EE}" srcOrd="0" destOrd="0" presId="urn:microsoft.com/office/officeart/2005/8/layout/hierarchy2"/>
    <dgm:cxn modelId="{493D67C7-C69F-4B36-A196-2402A2F84C4D}" type="presParOf" srcId="{FF2349E6-CE27-4234-8159-3B29083759EE}" destId="{D75E9FC1-2827-45E2-9F09-F04B475B7D81}" srcOrd="0" destOrd="0" presId="urn:microsoft.com/office/officeart/2005/8/layout/hierarchy2"/>
    <dgm:cxn modelId="{18FEB7FB-378F-4841-9E39-88DF56825BE9}" type="presParOf" srcId="{E62C1364-E926-43D0-8F08-DA8D98F9EE37}" destId="{A30B39F2-8A2C-4646-B3FA-E211B9B31B6D}" srcOrd="1" destOrd="0" presId="urn:microsoft.com/office/officeart/2005/8/layout/hierarchy2"/>
    <dgm:cxn modelId="{4057A048-4D1D-4B8C-B087-D6B4B5F75279}" type="presParOf" srcId="{A30B39F2-8A2C-4646-B3FA-E211B9B31B6D}" destId="{EAC85398-EC83-4C8E-8B9D-52B95DECED9B}" srcOrd="0" destOrd="0" presId="urn:microsoft.com/office/officeart/2005/8/layout/hierarchy2"/>
    <dgm:cxn modelId="{AB29F6F1-A466-48A2-91A1-6907BF6A34EA}" type="presParOf" srcId="{A30B39F2-8A2C-4646-B3FA-E211B9B31B6D}" destId="{29FB3067-0E72-47F3-9D99-315AE6527A26}" srcOrd="1" destOrd="0" presId="urn:microsoft.com/office/officeart/2005/8/layout/hierarchy2"/>
    <dgm:cxn modelId="{EB65778C-2459-4985-934F-56B55863257E}" type="presParOf" srcId="{29FB3067-0E72-47F3-9D99-315AE6527A26}" destId="{5E9F1DE5-1EBF-4D18-8A0A-CA39AF507003}" srcOrd="0" destOrd="0" presId="urn:microsoft.com/office/officeart/2005/8/layout/hierarchy2"/>
    <dgm:cxn modelId="{DF8A0EBE-E80B-46A6-B7DE-C4C6D5181EB9}" type="presParOf" srcId="{5E9F1DE5-1EBF-4D18-8A0A-CA39AF507003}" destId="{E3143DDC-3BB4-4C1A-BE05-6AD6211EA0E4}" srcOrd="0" destOrd="0" presId="urn:microsoft.com/office/officeart/2005/8/layout/hierarchy2"/>
    <dgm:cxn modelId="{1B6F1804-90CB-4915-B0B9-171C739A5FAB}" type="presParOf" srcId="{29FB3067-0E72-47F3-9D99-315AE6527A26}" destId="{811C48DE-5E5A-4ED4-B3E7-2EF1BE8A0DD1}" srcOrd="1" destOrd="0" presId="urn:microsoft.com/office/officeart/2005/8/layout/hierarchy2"/>
    <dgm:cxn modelId="{BC91F151-3B8E-42E0-B4B5-1437DA4CE237}" type="presParOf" srcId="{811C48DE-5E5A-4ED4-B3E7-2EF1BE8A0DD1}" destId="{003CC79A-594E-41DF-9A69-6C63255E71D8}" srcOrd="0" destOrd="0" presId="urn:microsoft.com/office/officeart/2005/8/layout/hierarchy2"/>
    <dgm:cxn modelId="{DC7EB90C-5828-4363-AD67-44E52866AABB}" type="presParOf" srcId="{811C48DE-5E5A-4ED4-B3E7-2EF1BE8A0DD1}" destId="{75D63005-D693-4E0F-98F5-3C99197B006D}" srcOrd="1" destOrd="0" presId="urn:microsoft.com/office/officeart/2005/8/layout/hierarchy2"/>
    <dgm:cxn modelId="{526ABD66-37E1-41F9-8A1D-B98D07317EFA}" type="presParOf" srcId="{E62C1364-E926-43D0-8F08-DA8D98F9EE37}" destId="{911A1F14-C371-4074-92A4-7641B15F095D}" srcOrd="2" destOrd="0" presId="urn:microsoft.com/office/officeart/2005/8/layout/hierarchy2"/>
    <dgm:cxn modelId="{E474FF58-AA1D-4519-8910-4704BA52C47F}" type="presParOf" srcId="{911A1F14-C371-4074-92A4-7641B15F095D}" destId="{A111A04B-8A0C-4A47-90E4-F7F230F6331B}" srcOrd="0" destOrd="0" presId="urn:microsoft.com/office/officeart/2005/8/layout/hierarchy2"/>
    <dgm:cxn modelId="{F44D2920-E549-4AA2-B739-46FA4B974BB8}" type="presParOf" srcId="{E62C1364-E926-43D0-8F08-DA8D98F9EE37}" destId="{CC82A1F2-7291-4DE0-8529-49194A8F46FA}" srcOrd="3" destOrd="0" presId="urn:microsoft.com/office/officeart/2005/8/layout/hierarchy2"/>
    <dgm:cxn modelId="{612274F1-3D73-4491-846A-CEABE87CE5A0}" type="presParOf" srcId="{CC82A1F2-7291-4DE0-8529-49194A8F46FA}" destId="{12543632-9016-4979-9F5F-8DBD980C3D39}" srcOrd="0" destOrd="0" presId="urn:microsoft.com/office/officeart/2005/8/layout/hierarchy2"/>
    <dgm:cxn modelId="{C79CAF26-6539-4DAC-804B-E47C0740A13E}" type="presParOf" srcId="{CC82A1F2-7291-4DE0-8529-49194A8F46FA}" destId="{65256D55-8537-4347-820F-89C7A50B7AD0}" srcOrd="1" destOrd="0" presId="urn:microsoft.com/office/officeart/2005/8/layout/hierarchy2"/>
    <dgm:cxn modelId="{3D0C9042-2627-4951-90C5-68AFE415556D}" type="presParOf" srcId="{65256D55-8537-4347-820F-89C7A50B7AD0}" destId="{A76AA99A-9FAD-4AFF-9D9C-6636BD3154ED}" srcOrd="0" destOrd="0" presId="urn:microsoft.com/office/officeart/2005/8/layout/hierarchy2"/>
    <dgm:cxn modelId="{380EFFAE-910D-47B6-AF65-63F948DFD2BF}" type="presParOf" srcId="{A76AA99A-9FAD-4AFF-9D9C-6636BD3154ED}" destId="{1A2B7802-63C7-4C0E-9D40-693B2F8CE15C}" srcOrd="0" destOrd="0" presId="urn:microsoft.com/office/officeart/2005/8/layout/hierarchy2"/>
    <dgm:cxn modelId="{E021BADB-835F-450F-927C-423F7F4C8EFE}" type="presParOf" srcId="{65256D55-8537-4347-820F-89C7A50B7AD0}" destId="{05C9A351-BCAC-4453-A54A-9E1F42751F75}" srcOrd="1" destOrd="0" presId="urn:microsoft.com/office/officeart/2005/8/layout/hierarchy2"/>
    <dgm:cxn modelId="{6265401A-8752-4570-BA52-ED6085890A97}" type="presParOf" srcId="{05C9A351-BCAC-4453-A54A-9E1F42751F75}" destId="{4E9E85D0-286A-4CB0-B959-7359119177CE}" srcOrd="0" destOrd="0" presId="urn:microsoft.com/office/officeart/2005/8/layout/hierarchy2"/>
    <dgm:cxn modelId="{5415837E-5A0C-4A3B-B6FF-52B3170C6FCE}" type="presParOf" srcId="{05C9A351-BCAC-4453-A54A-9E1F42751F75}" destId="{B8DD00EE-0990-4798-BF68-5271E8D14FE9}" srcOrd="1" destOrd="0" presId="urn:microsoft.com/office/officeart/2005/8/layout/hierarchy2"/>
    <dgm:cxn modelId="{3E7F92C4-33C2-4FF3-8DF2-75A65D722421}" type="presParOf" srcId="{C40176A7-7473-4550-81DD-B2607B8BB401}" destId="{33DB4879-3EB2-49E2-A6C4-E62F6B271C99}" srcOrd="1" destOrd="0" presId="urn:microsoft.com/office/officeart/2005/8/layout/hierarchy2"/>
    <dgm:cxn modelId="{96F08B8D-B07B-43CA-B58D-B13E2C30EAC0}" type="presParOf" srcId="{33DB4879-3EB2-49E2-A6C4-E62F6B271C99}" destId="{9819A214-E21F-4B53-8934-0AD09D1AADD3}" srcOrd="0" destOrd="0" presId="urn:microsoft.com/office/officeart/2005/8/layout/hierarchy2"/>
    <dgm:cxn modelId="{6D7B2DCA-33C5-45F6-BCA2-0C32B0DF2EB9}" type="presParOf" srcId="{33DB4879-3EB2-49E2-A6C4-E62F6B271C99}" destId="{B762BF98-E979-4E77-B0DE-95E87B7316CD}" srcOrd="1" destOrd="0" presId="urn:microsoft.com/office/officeart/2005/8/layout/hierarchy2"/>
    <dgm:cxn modelId="{F6345078-15BF-49E1-B31D-B5E425951C67}" type="presParOf" srcId="{B762BF98-E979-4E77-B0DE-95E87B7316CD}" destId="{48BC924C-C097-4247-89B7-5816F70D78E6}" srcOrd="0" destOrd="0" presId="urn:microsoft.com/office/officeart/2005/8/layout/hierarchy2"/>
    <dgm:cxn modelId="{2859FFE8-CD6D-4593-8111-36B2F6876AA6}" type="presParOf" srcId="{48BC924C-C097-4247-89B7-5816F70D78E6}" destId="{8CA8DCEB-B877-42F1-8F24-CE4BB7D05CFB}" srcOrd="0" destOrd="0" presId="urn:microsoft.com/office/officeart/2005/8/layout/hierarchy2"/>
    <dgm:cxn modelId="{992F3274-4DE3-43DA-B68B-1131A5B3033B}" type="presParOf" srcId="{B762BF98-E979-4E77-B0DE-95E87B7316CD}" destId="{1B227130-2B00-465C-BACB-1D5202178F9D}" srcOrd="1" destOrd="0" presId="urn:microsoft.com/office/officeart/2005/8/layout/hierarchy2"/>
    <dgm:cxn modelId="{82E40964-714C-42F6-9BCC-8C81C4506BE4}" type="presParOf" srcId="{1B227130-2B00-465C-BACB-1D5202178F9D}" destId="{3AAAA524-898E-484F-9288-DF527CE41BB9}" srcOrd="0" destOrd="0" presId="urn:microsoft.com/office/officeart/2005/8/layout/hierarchy2"/>
    <dgm:cxn modelId="{F3BFB4B5-1B50-47BA-9302-B5F0716ED97B}" type="presParOf" srcId="{1B227130-2B00-465C-BACB-1D5202178F9D}" destId="{052E01A8-CBEB-48A0-AE4C-CDE5A0DB141E}" srcOrd="1" destOrd="0" presId="urn:microsoft.com/office/officeart/2005/8/layout/hierarchy2"/>
    <dgm:cxn modelId="{A07627F3-11E7-43EF-B1CA-77CBE1670B35}" type="presParOf" srcId="{052E01A8-CBEB-48A0-AE4C-CDE5A0DB141E}" destId="{BEE3C0ED-184F-46B3-81A6-E679F90E1ECA}" srcOrd="0" destOrd="0" presId="urn:microsoft.com/office/officeart/2005/8/layout/hierarchy2"/>
    <dgm:cxn modelId="{DFC5F1C8-9688-45D6-B8AD-CD635B7E65E4}" type="presParOf" srcId="{BEE3C0ED-184F-46B3-81A6-E679F90E1ECA}" destId="{D9685C93-5B9B-47F0-8CC8-F6BE669165F4}" srcOrd="0" destOrd="0" presId="urn:microsoft.com/office/officeart/2005/8/layout/hierarchy2"/>
    <dgm:cxn modelId="{51952E4E-88E1-44AA-B64E-7986269A3740}" type="presParOf" srcId="{052E01A8-CBEB-48A0-AE4C-CDE5A0DB141E}" destId="{058B14AE-FD7D-456F-BD4E-5B9E1CA431F5}" srcOrd="1" destOrd="0" presId="urn:microsoft.com/office/officeart/2005/8/layout/hierarchy2"/>
    <dgm:cxn modelId="{0DB8AD5A-9A28-4554-A2C3-A5B75D1C3B39}" type="presParOf" srcId="{058B14AE-FD7D-456F-BD4E-5B9E1CA431F5}" destId="{1CD4343C-C35F-452C-9140-1C802C20A870}" srcOrd="0" destOrd="0" presId="urn:microsoft.com/office/officeart/2005/8/layout/hierarchy2"/>
    <dgm:cxn modelId="{9C38720C-BE00-472F-87A9-2A0BE7CA3F2D}" type="presParOf" srcId="{058B14AE-FD7D-456F-BD4E-5B9E1CA431F5}" destId="{686EBE5B-2BDE-4452-9F79-9ED102840E4F}" srcOrd="1" destOrd="0" presId="urn:microsoft.com/office/officeart/2005/8/layout/hierarchy2"/>
    <dgm:cxn modelId="{0D3C604C-E9B2-4D3D-B43F-11588106398A}" type="presParOf" srcId="{686EBE5B-2BDE-4452-9F79-9ED102840E4F}" destId="{1F6885F5-D9CD-46A6-8E99-AB05F860029B}" srcOrd="0" destOrd="0" presId="urn:microsoft.com/office/officeart/2005/8/layout/hierarchy2"/>
    <dgm:cxn modelId="{1CC6304F-9240-4BEC-A889-74FA08204D94}" type="presParOf" srcId="{1F6885F5-D9CD-46A6-8E99-AB05F860029B}" destId="{2892B9F7-B18F-4EF2-A0B8-C0486E2EB2D3}" srcOrd="0" destOrd="0" presId="urn:microsoft.com/office/officeart/2005/8/layout/hierarchy2"/>
    <dgm:cxn modelId="{354A8FFD-5EE9-4BC1-AF6B-52F07350A675}" type="presParOf" srcId="{686EBE5B-2BDE-4452-9F79-9ED102840E4F}" destId="{5324262C-CA31-4667-BA13-42EF9A27C413}" srcOrd="1" destOrd="0" presId="urn:microsoft.com/office/officeart/2005/8/layout/hierarchy2"/>
    <dgm:cxn modelId="{73B9AEAA-C816-4A03-BD79-92EAD7D7D368}" type="presParOf" srcId="{5324262C-CA31-4667-BA13-42EF9A27C413}" destId="{71D8AFE0-32BF-45ED-8B9E-A5B24AC54DF3}" srcOrd="0" destOrd="0" presId="urn:microsoft.com/office/officeart/2005/8/layout/hierarchy2"/>
    <dgm:cxn modelId="{BF747B2D-4013-4F9C-A6E3-D50CE973765B}" type="presParOf" srcId="{5324262C-CA31-4667-BA13-42EF9A27C413}" destId="{C665F30B-93FA-46E0-BF9C-E04D3C96245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1F6F1-8004-49E9-9FC1-6704F6B4B2C8}">
      <dsp:nvSpPr>
        <dsp:cNvPr id="0" name=""/>
        <dsp:cNvSpPr/>
      </dsp:nvSpPr>
      <dsp:spPr>
        <a:xfrm>
          <a:off x="2580878" y="2282428"/>
          <a:ext cx="2789634" cy="278963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panose="020F0502020204030204"/>
            </a:rPr>
            <a:t>Workforce System</a:t>
          </a:r>
          <a:r>
            <a:rPr lang="en-US" sz="2400" kern="1200"/>
            <a:t> Architect</a:t>
          </a:r>
        </a:p>
      </dsp:txBody>
      <dsp:txXfrm>
        <a:off x="3141719" y="2935886"/>
        <a:ext cx="1667952" cy="1433930"/>
      </dsp:txXfrm>
    </dsp:sp>
    <dsp:sp modelId="{336D501F-87D9-472C-B4CD-F718CBD7A7CA}">
      <dsp:nvSpPr>
        <dsp:cNvPr id="0" name=""/>
        <dsp:cNvSpPr/>
      </dsp:nvSpPr>
      <dsp:spPr>
        <a:xfrm>
          <a:off x="957818" y="1623060"/>
          <a:ext cx="2028825" cy="202882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panose="020F0502020204030204"/>
            </a:rPr>
            <a:t>Program Partner</a:t>
          </a:r>
          <a:endParaRPr lang="en-US" sz="1900" kern="1200"/>
        </a:p>
      </dsp:txBody>
      <dsp:txXfrm>
        <a:off x="1468581" y="2136910"/>
        <a:ext cx="1007299" cy="1001125"/>
      </dsp:txXfrm>
    </dsp:sp>
    <dsp:sp modelId="{C0E8D954-3439-4222-92D2-B6F4595FA090}">
      <dsp:nvSpPr>
        <dsp:cNvPr id="0" name=""/>
        <dsp:cNvSpPr/>
      </dsp:nvSpPr>
      <dsp:spPr>
        <a:xfrm rot="20700000">
          <a:off x="2094167" y="223377"/>
          <a:ext cx="1987834" cy="198783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Local Area Negotiator</a:t>
          </a:r>
        </a:p>
      </dsp:txBody>
      <dsp:txXfrm rot="-20700000">
        <a:off x="2530157" y="659368"/>
        <a:ext cx="1115853" cy="1115853"/>
      </dsp:txXfrm>
    </dsp:sp>
    <dsp:sp modelId="{B7A42B55-C3E4-4837-A327-A8762BDC4F0B}">
      <dsp:nvSpPr>
        <dsp:cNvPr id="0" name=""/>
        <dsp:cNvSpPr/>
      </dsp:nvSpPr>
      <dsp:spPr>
        <a:xfrm>
          <a:off x="2376130" y="1855906"/>
          <a:ext cx="3570732" cy="3570732"/>
        </a:xfrm>
        <a:prstGeom prst="circularArrow">
          <a:avLst>
            <a:gd name="adj1" fmla="val 4688"/>
            <a:gd name="adj2" fmla="val 299029"/>
            <a:gd name="adj3" fmla="val 2533776"/>
            <a:gd name="adj4" fmla="val 1582384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B4614-BF08-43E7-8A62-5C9943B5576F}">
      <dsp:nvSpPr>
        <dsp:cNvPr id="0" name=""/>
        <dsp:cNvSpPr/>
      </dsp:nvSpPr>
      <dsp:spPr>
        <a:xfrm>
          <a:off x="598517" y="1170390"/>
          <a:ext cx="2594360" cy="259436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D41205-081C-42CA-8A80-1895D51C5339}">
      <dsp:nvSpPr>
        <dsp:cNvPr id="0" name=""/>
        <dsp:cNvSpPr/>
      </dsp:nvSpPr>
      <dsp:spPr>
        <a:xfrm>
          <a:off x="1634360" y="-215799"/>
          <a:ext cx="2797242" cy="279724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CEB9-AA0E-4000-BEC2-184FB577A323}">
      <dsp:nvSpPr>
        <dsp:cNvPr id="0" name=""/>
        <dsp:cNvSpPr/>
      </dsp:nvSpPr>
      <dsp:spPr>
        <a:xfrm>
          <a:off x="9978" y="1862"/>
          <a:ext cx="2205000" cy="12294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Periodic Reconciliation</a:t>
          </a:r>
        </a:p>
      </dsp:txBody>
      <dsp:txXfrm>
        <a:off x="9978" y="1862"/>
        <a:ext cx="2205000" cy="1229415"/>
      </dsp:txXfrm>
    </dsp:sp>
    <dsp:sp modelId="{FC987EBB-32AB-4DFC-AB4E-3E8EE04D1330}">
      <dsp:nvSpPr>
        <dsp:cNvPr id="0" name=""/>
        <dsp:cNvSpPr/>
      </dsp:nvSpPr>
      <dsp:spPr>
        <a:xfrm>
          <a:off x="0" y="1292749"/>
          <a:ext cx="2224958" cy="12294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Annual review of MOU</a:t>
          </a:r>
        </a:p>
      </dsp:txBody>
      <dsp:txXfrm>
        <a:off x="0" y="1292749"/>
        <a:ext cx="2224958" cy="1229415"/>
      </dsp:txXfrm>
    </dsp:sp>
    <dsp:sp modelId="{99C6BD7E-4A1B-4611-B1BF-FB999CB8EB0A}">
      <dsp:nvSpPr>
        <dsp:cNvPr id="0" name=""/>
        <dsp:cNvSpPr/>
      </dsp:nvSpPr>
      <dsp:spPr>
        <a:xfrm>
          <a:off x="0" y="2583636"/>
          <a:ext cx="2224958" cy="12294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t>Request from Signatory</a:t>
          </a:r>
        </a:p>
      </dsp:txBody>
      <dsp:txXfrm>
        <a:off x="0" y="2583636"/>
        <a:ext cx="2224958" cy="12294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2922-725B-4D30-92CC-9AADF2D11620}">
      <dsp:nvSpPr>
        <dsp:cNvPr id="0" name=""/>
        <dsp:cNvSpPr/>
      </dsp:nvSpPr>
      <dsp:spPr>
        <a:xfrm rot="10800000">
          <a:off x="736564" y="0"/>
          <a:ext cx="1958299" cy="97323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6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Change</a:t>
          </a:r>
        </a:p>
      </dsp:txBody>
      <dsp:txXfrm rot="10800000">
        <a:off x="979872" y="0"/>
        <a:ext cx="1714991" cy="973232"/>
      </dsp:txXfrm>
    </dsp:sp>
    <dsp:sp modelId="{0B010C5A-0329-4232-93F2-4E6FB06E5C26}">
      <dsp:nvSpPr>
        <dsp:cNvPr id="0" name=""/>
        <dsp:cNvSpPr/>
      </dsp:nvSpPr>
      <dsp:spPr>
        <a:xfrm>
          <a:off x="249948" y="0"/>
          <a:ext cx="973232" cy="97323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2922-725B-4D30-92CC-9AADF2D11620}">
      <dsp:nvSpPr>
        <dsp:cNvPr id="0" name=""/>
        <dsp:cNvSpPr/>
      </dsp:nvSpPr>
      <dsp:spPr>
        <a:xfrm rot="10800000">
          <a:off x="736564" y="0"/>
          <a:ext cx="1958299" cy="97323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6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Change</a:t>
          </a:r>
        </a:p>
      </dsp:txBody>
      <dsp:txXfrm rot="10800000">
        <a:off x="979872" y="0"/>
        <a:ext cx="1714991" cy="973232"/>
      </dsp:txXfrm>
    </dsp:sp>
    <dsp:sp modelId="{0B010C5A-0329-4232-93F2-4E6FB06E5C26}">
      <dsp:nvSpPr>
        <dsp:cNvPr id="0" name=""/>
        <dsp:cNvSpPr/>
      </dsp:nvSpPr>
      <dsp:spPr>
        <a:xfrm>
          <a:off x="249948" y="0"/>
          <a:ext cx="973232" cy="97323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2922-725B-4D30-92CC-9AADF2D11620}">
      <dsp:nvSpPr>
        <dsp:cNvPr id="0" name=""/>
        <dsp:cNvSpPr/>
      </dsp:nvSpPr>
      <dsp:spPr>
        <a:xfrm rot="10800000">
          <a:off x="736564" y="0"/>
          <a:ext cx="1958299" cy="97323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6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Change</a:t>
          </a:r>
        </a:p>
      </dsp:txBody>
      <dsp:txXfrm rot="10800000">
        <a:off x="979872" y="0"/>
        <a:ext cx="1714991" cy="973232"/>
      </dsp:txXfrm>
    </dsp:sp>
    <dsp:sp modelId="{0B010C5A-0329-4232-93F2-4E6FB06E5C26}">
      <dsp:nvSpPr>
        <dsp:cNvPr id="0" name=""/>
        <dsp:cNvSpPr/>
      </dsp:nvSpPr>
      <dsp:spPr>
        <a:xfrm>
          <a:off x="249948" y="0"/>
          <a:ext cx="973232" cy="97323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2922-725B-4D30-92CC-9AADF2D11620}">
      <dsp:nvSpPr>
        <dsp:cNvPr id="0" name=""/>
        <dsp:cNvSpPr/>
      </dsp:nvSpPr>
      <dsp:spPr>
        <a:xfrm rot="10800000">
          <a:off x="736564" y="0"/>
          <a:ext cx="1958299" cy="97323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6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Change</a:t>
          </a:r>
        </a:p>
      </dsp:txBody>
      <dsp:txXfrm rot="10800000">
        <a:off x="979872" y="0"/>
        <a:ext cx="1714991" cy="973232"/>
      </dsp:txXfrm>
    </dsp:sp>
    <dsp:sp modelId="{0B010C5A-0329-4232-93F2-4E6FB06E5C26}">
      <dsp:nvSpPr>
        <dsp:cNvPr id="0" name=""/>
        <dsp:cNvSpPr/>
      </dsp:nvSpPr>
      <dsp:spPr>
        <a:xfrm>
          <a:off x="249948" y="0"/>
          <a:ext cx="973232" cy="97323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E044E-BAF4-4AF7-A0DF-EB8AB3AB58BB}">
      <dsp:nvSpPr>
        <dsp:cNvPr id="0" name=""/>
        <dsp:cNvSpPr/>
      </dsp:nvSpPr>
      <dsp:spPr>
        <a:xfrm rot="10800000">
          <a:off x="905397" y="74828"/>
          <a:ext cx="2396376" cy="120719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340"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a:t>Negotiate</a:t>
          </a:r>
        </a:p>
      </dsp:txBody>
      <dsp:txXfrm rot="10800000">
        <a:off x="1207196" y="74828"/>
        <a:ext cx="2094577" cy="1207196"/>
      </dsp:txXfrm>
    </dsp:sp>
    <dsp:sp modelId="{4051669C-CBCB-4BDA-9FAC-E511B5FE8847}">
      <dsp:nvSpPr>
        <dsp:cNvPr id="0" name=""/>
        <dsp:cNvSpPr/>
      </dsp:nvSpPr>
      <dsp:spPr>
        <a:xfrm>
          <a:off x="301799" y="74828"/>
          <a:ext cx="1207196" cy="120719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6FE7-A934-418F-A1BD-5293D16BA3F3}">
      <dsp:nvSpPr>
        <dsp:cNvPr id="0" name=""/>
        <dsp:cNvSpPr/>
      </dsp:nvSpPr>
      <dsp:spPr>
        <a:xfrm rot="10800000">
          <a:off x="656651" y="0"/>
          <a:ext cx="1781761" cy="83144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64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Support</a:t>
          </a:r>
        </a:p>
      </dsp:txBody>
      <dsp:txXfrm rot="10800000">
        <a:off x="864512" y="0"/>
        <a:ext cx="1573900" cy="831446"/>
      </dsp:txXfrm>
    </dsp:sp>
    <dsp:sp modelId="{304227A6-9B56-45FB-AD8B-B6A7CEA966AE}">
      <dsp:nvSpPr>
        <dsp:cNvPr id="0" name=""/>
        <dsp:cNvSpPr/>
      </dsp:nvSpPr>
      <dsp:spPr>
        <a:xfrm>
          <a:off x="240928" y="0"/>
          <a:ext cx="831446" cy="8314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6FE7-A934-418F-A1BD-5293D16BA3F3}">
      <dsp:nvSpPr>
        <dsp:cNvPr id="0" name=""/>
        <dsp:cNvSpPr/>
      </dsp:nvSpPr>
      <dsp:spPr>
        <a:xfrm rot="10800000">
          <a:off x="656651" y="0"/>
          <a:ext cx="1781761" cy="83144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64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Support</a:t>
          </a:r>
        </a:p>
      </dsp:txBody>
      <dsp:txXfrm rot="10800000">
        <a:off x="864512" y="0"/>
        <a:ext cx="1573900" cy="831446"/>
      </dsp:txXfrm>
    </dsp:sp>
    <dsp:sp modelId="{304227A6-9B56-45FB-AD8B-B6A7CEA966AE}">
      <dsp:nvSpPr>
        <dsp:cNvPr id="0" name=""/>
        <dsp:cNvSpPr/>
      </dsp:nvSpPr>
      <dsp:spPr>
        <a:xfrm>
          <a:off x="240928" y="0"/>
          <a:ext cx="831446" cy="8314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45F5C-B2E2-41D7-931C-01E24E93582C}">
      <dsp:nvSpPr>
        <dsp:cNvPr id="0" name=""/>
        <dsp:cNvSpPr/>
      </dsp:nvSpPr>
      <dsp:spPr>
        <a:xfrm>
          <a:off x="2207154" y="660512"/>
          <a:ext cx="476985" cy="91440"/>
        </a:xfrm>
        <a:custGeom>
          <a:avLst/>
          <a:gdLst/>
          <a:ahLst/>
          <a:cxnLst/>
          <a:rect l="0" t="0" r="0" b="0"/>
          <a:pathLst>
            <a:path>
              <a:moveTo>
                <a:pt x="0" y="45720"/>
              </a:moveTo>
              <a:lnTo>
                <a:pt x="47698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2957" y="703694"/>
        <a:ext cx="25379" cy="5075"/>
      </dsp:txXfrm>
    </dsp:sp>
    <dsp:sp modelId="{0FB9AAD6-B0EF-4401-A502-DF7D254392DD}">
      <dsp:nvSpPr>
        <dsp:cNvPr id="0" name=""/>
        <dsp:cNvSpPr/>
      </dsp:nvSpPr>
      <dsp:spPr>
        <a:xfrm>
          <a:off x="2060" y="44164"/>
          <a:ext cx="2206893" cy="13241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1- Identify centers and other service locations</a:t>
          </a:r>
        </a:p>
      </dsp:txBody>
      <dsp:txXfrm>
        <a:off x="2060" y="44164"/>
        <a:ext cx="2206893" cy="1324136"/>
      </dsp:txXfrm>
    </dsp:sp>
    <dsp:sp modelId="{ED62572E-EDDE-44FA-8A54-D593256DF622}">
      <dsp:nvSpPr>
        <dsp:cNvPr id="0" name=""/>
        <dsp:cNvSpPr/>
      </dsp:nvSpPr>
      <dsp:spPr>
        <a:xfrm>
          <a:off x="4921633" y="660512"/>
          <a:ext cx="476985" cy="91440"/>
        </a:xfrm>
        <a:custGeom>
          <a:avLst/>
          <a:gdLst/>
          <a:ahLst/>
          <a:cxnLst/>
          <a:rect l="0" t="0" r="0" b="0"/>
          <a:pathLst>
            <a:path>
              <a:moveTo>
                <a:pt x="0" y="45720"/>
              </a:moveTo>
              <a:lnTo>
                <a:pt x="47698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7436" y="703694"/>
        <a:ext cx="25379" cy="5075"/>
      </dsp:txXfrm>
    </dsp:sp>
    <dsp:sp modelId="{DCB41558-D10C-477F-8ED9-2571CA4E76FF}">
      <dsp:nvSpPr>
        <dsp:cNvPr id="0" name=""/>
        <dsp:cNvSpPr/>
      </dsp:nvSpPr>
      <dsp:spPr>
        <a:xfrm>
          <a:off x="2716539" y="44164"/>
          <a:ext cx="2206893" cy="1324136"/>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2- Identify the Partners in each center </a:t>
          </a:r>
        </a:p>
      </dsp:txBody>
      <dsp:txXfrm>
        <a:off x="2716539" y="44164"/>
        <a:ext cx="2206893" cy="1324136"/>
      </dsp:txXfrm>
    </dsp:sp>
    <dsp:sp modelId="{04C32B85-A477-43A0-BA01-E3F48BDC1DC9}">
      <dsp:nvSpPr>
        <dsp:cNvPr id="0" name=""/>
        <dsp:cNvSpPr/>
      </dsp:nvSpPr>
      <dsp:spPr>
        <a:xfrm>
          <a:off x="7636113" y="660512"/>
          <a:ext cx="476985" cy="91440"/>
        </a:xfrm>
        <a:custGeom>
          <a:avLst/>
          <a:gdLst/>
          <a:ahLst/>
          <a:cxnLst/>
          <a:rect l="0" t="0" r="0" b="0"/>
          <a:pathLst>
            <a:path>
              <a:moveTo>
                <a:pt x="0" y="45720"/>
              </a:moveTo>
              <a:lnTo>
                <a:pt x="476985"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61916" y="703694"/>
        <a:ext cx="25379" cy="5075"/>
      </dsp:txXfrm>
    </dsp:sp>
    <dsp:sp modelId="{01E964E4-E073-4836-A747-96D14C819169}">
      <dsp:nvSpPr>
        <dsp:cNvPr id="0" name=""/>
        <dsp:cNvSpPr/>
      </dsp:nvSpPr>
      <dsp:spPr>
        <a:xfrm>
          <a:off x="5431019" y="44164"/>
          <a:ext cx="2206893" cy="13241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3- Identify how each Partner provides services in each center/ in the system</a:t>
          </a:r>
        </a:p>
      </dsp:txBody>
      <dsp:txXfrm>
        <a:off x="5431019" y="44164"/>
        <a:ext cx="2206893" cy="1324136"/>
      </dsp:txXfrm>
    </dsp:sp>
    <dsp:sp modelId="{E4539C52-3024-4940-B9F1-DFC0AE71B965}">
      <dsp:nvSpPr>
        <dsp:cNvPr id="0" name=""/>
        <dsp:cNvSpPr/>
      </dsp:nvSpPr>
      <dsp:spPr>
        <a:xfrm>
          <a:off x="1105507" y="1366500"/>
          <a:ext cx="8143438" cy="476985"/>
        </a:xfrm>
        <a:custGeom>
          <a:avLst/>
          <a:gdLst/>
          <a:ahLst/>
          <a:cxnLst/>
          <a:rect l="0" t="0" r="0" b="0"/>
          <a:pathLst>
            <a:path>
              <a:moveTo>
                <a:pt x="8143438" y="0"/>
              </a:moveTo>
              <a:lnTo>
                <a:pt x="8143438" y="255592"/>
              </a:lnTo>
              <a:lnTo>
                <a:pt x="0" y="255592"/>
              </a:lnTo>
              <a:lnTo>
                <a:pt x="0" y="476985"/>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3245" y="1602455"/>
        <a:ext cx="407962" cy="5075"/>
      </dsp:txXfrm>
    </dsp:sp>
    <dsp:sp modelId="{E7EFF6C0-1F56-48A1-A06F-F8532DADD5D1}">
      <dsp:nvSpPr>
        <dsp:cNvPr id="0" name=""/>
        <dsp:cNvSpPr/>
      </dsp:nvSpPr>
      <dsp:spPr>
        <a:xfrm>
          <a:off x="8145498" y="44164"/>
          <a:ext cx="2206893" cy="132413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4- Identify one stop operating costs, including infrastructure costs and additional costs</a:t>
          </a:r>
        </a:p>
      </dsp:txBody>
      <dsp:txXfrm>
        <a:off x="8145498" y="44164"/>
        <a:ext cx="2206893" cy="1324136"/>
      </dsp:txXfrm>
    </dsp:sp>
    <dsp:sp modelId="{E4B9F6CD-AE7A-4F57-BCB6-C1B32823D3A0}">
      <dsp:nvSpPr>
        <dsp:cNvPr id="0" name=""/>
        <dsp:cNvSpPr/>
      </dsp:nvSpPr>
      <dsp:spPr>
        <a:xfrm>
          <a:off x="2207154" y="2492234"/>
          <a:ext cx="476985" cy="91440"/>
        </a:xfrm>
        <a:custGeom>
          <a:avLst/>
          <a:gdLst/>
          <a:ahLst/>
          <a:cxnLst/>
          <a:rect l="0" t="0" r="0" b="0"/>
          <a:pathLst>
            <a:path>
              <a:moveTo>
                <a:pt x="0" y="45720"/>
              </a:moveTo>
              <a:lnTo>
                <a:pt x="476985"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2957" y="2535416"/>
        <a:ext cx="25379" cy="5075"/>
      </dsp:txXfrm>
    </dsp:sp>
    <dsp:sp modelId="{C33A1F6A-353E-409E-92CD-05214657FA88}">
      <dsp:nvSpPr>
        <dsp:cNvPr id="0" name=""/>
        <dsp:cNvSpPr/>
      </dsp:nvSpPr>
      <dsp:spPr>
        <a:xfrm>
          <a:off x="2060" y="1875886"/>
          <a:ext cx="2206893" cy="1324136"/>
        </a:xfrm>
        <a:prstGeom prst="rect">
          <a:avLst/>
        </a:prstGeom>
        <a:solidFill>
          <a:schemeClr val="tx2">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5- Develop the one stop operating budget that includes an infrastructure cost budget and additional cost budget</a:t>
          </a:r>
        </a:p>
      </dsp:txBody>
      <dsp:txXfrm>
        <a:off x="2060" y="1875886"/>
        <a:ext cx="2206893" cy="1324136"/>
      </dsp:txXfrm>
    </dsp:sp>
    <dsp:sp modelId="{ADC1D26B-A766-4CD0-B37B-6132303F509C}">
      <dsp:nvSpPr>
        <dsp:cNvPr id="0" name=""/>
        <dsp:cNvSpPr/>
      </dsp:nvSpPr>
      <dsp:spPr>
        <a:xfrm>
          <a:off x="4921633" y="2492234"/>
          <a:ext cx="476985" cy="91440"/>
        </a:xfrm>
        <a:custGeom>
          <a:avLst/>
          <a:gdLst/>
          <a:ahLst/>
          <a:cxnLst/>
          <a:rect l="0" t="0" r="0" b="0"/>
          <a:pathLst>
            <a:path>
              <a:moveTo>
                <a:pt x="0" y="45720"/>
              </a:moveTo>
              <a:lnTo>
                <a:pt x="47698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7436" y="2535416"/>
        <a:ext cx="25379" cy="5075"/>
      </dsp:txXfrm>
    </dsp:sp>
    <dsp:sp modelId="{A8CB6CC4-4747-4024-A59B-6D199281EF49}">
      <dsp:nvSpPr>
        <dsp:cNvPr id="0" name=""/>
        <dsp:cNvSpPr/>
      </dsp:nvSpPr>
      <dsp:spPr>
        <a:xfrm>
          <a:off x="2716539" y="1875886"/>
          <a:ext cx="2206893" cy="13241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6- Develop the cost allocation methodology, including the identification of cost pools and allocation bases</a:t>
          </a:r>
        </a:p>
      </dsp:txBody>
      <dsp:txXfrm>
        <a:off x="2716539" y="1875886"/>
        <a:ext cx="2206893" cy="1324136"/>
      </dsp:txXfrm>
    </dsp:sp>
    <dsp:sp modelId="{09F3CDFE-90AA-4B76-94C9-19AD3AD2E5B7}">
      <dsp:nvSpPr>
        <dsp:cNvPr id="0" name=""/>
        <dsp:cNvSpPr/>
      </dsp:nvSpPr>
      <dsp:spPr>
        <a:xfrm>
          <a:off x="7636113" y="2492234"/>
          <a:ext cx="476985" cy="91440"/>
        </a:xfrm>
        <a:custGeom>
          <a:avLst/>
          <a:gdLst/>
          <a:ahLst/>
          <a:cxnLst/>
          <a:rect l="0" t="0" r="0" b="0"/>
          <a:pathLst>
            <a:path>
              <a:moveTo>
                <a:pt x="0" y="45720"/>
              </a:moveTo>
              <a:lnTo>
                <a:pt x="47698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61916" y="2535416"/>
        <a:ext cx="25379" cy="5075"/>
      </dsp:txXfrm>
    </dsp:sp>
    <dsp:sp modelId="{0729C25C-2F57-4488-8E14-3DB699A790AA}">
      <dsp:nvSpPr>
        <dsp:cNvPr id="0" name=""/>
        <dsp:cNvSpPr/>
      </dsp:nvSpPr>
      <dsp:spPr>
        <a:xfrm>
          <a:off x="5431019" y="1875886"/>
          <a:ext cx="2206893" cy="1324136"/>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7- Allocate actual costs by each Partner's proportionate use and relative benefit received</a:t>
          </a:r>
        </a:p>
      </dsp:txBody>
      <dsp:txXfrm>
        <a:off x="5431019" y="1875886"/>
        <a:ext cx="2206893" cy="1324136"/>
      </dsp:txXfrm>
    </dsp:sp>
    <dsp:sp modelId="{E434C271-7751-4B64-A4E4-490478B72E2F}">
      <dsp:nvSpPr>
        <dsp:cNvPr id="0" name=""/>
        <dsp:cNvSpPr/>
      </dsp:nvSpPr>
      <dsp:spPr>
        <a:xfrm>
          <a:off x="1105507" y="3198222"/>
          <a:ext cx="8143438" cy="476985"/>
        </a:xfrm>
        <a:custGeom>
          <a:avLst/>
          <a:gdLst/>
          <a:ahLst/>
          <a:cxnLst/>
          <a:rect l="0" t="0" r="0" b="0"/>
          <a:pathLst>
            <a:path>
              <a:moveTo>
                <a:pt x="8143438" y="0"/>
              </a:moveTo>
              <a:lnTo>
                <a:pt x="8143438" y="255592"/>
              </a:lnTo>
              <a:lnTo>
                <a:pt x="0" y="255592"/>
              </a:lnTo>
              <a:lnTo>
                <a:pt x="0" y="476985"/>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3245" y="3434177"/>
        <a:ext cx="407962" cy="5075"/>
      </dsp:txXfrm>
    </dsp:sp>
    <dsp:sp modelId="{67F62945-11F3-419E-B67A-C877011B060D}">
      <dsp:nvSpPr>
        <dsp:cNvPr id="0" name=""/>
        <dsp:cNvSpPr/>
      </dsp:nvSpPr>
      <dsp:spPr>
        <a:xfrm>
          <a:off x="8145498" y="1875886"/>
          <a:ext cx="2206893" cy="13241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8- Determine estimated Partner contributions</a:t>
          </a:r>
        </a:p>
      </dsp:txBody>
      <dsp:txXfrm>
        <a:off x="8145498" y="1875886"/>
        <a:ext cx="2206893" cy="1324136"/>
      </dsp:txXfrm>
    </dsp:sp>
    <dsp:sp modelId="{9F701388-D75C-4F78-8BF5-62A587A694AE}">
      <dsp:nvSpPr>
        <dsp:cNvPr id="0" name=""/>
        <dsp:cNvSpPr/>
      </dsp:nvSpPr>
      <dsp:spPr>
        <a:xfrm>
          <a:off x="2207154" y="4323956"/>
          <a:ext cx="476985" cy="91440"/>
        </a:xfrm>
        <a:custGeom>
          <a:avLst/>
          <a:gdLst/>
          <a:ahLst/>
          <a:cxnLst/>
          <a:rect l="0" t="0" r="0" b="0"/>
          <a:pathLst>
            <a:path>
              <a:moveTo>
                <a:pt x="0" y="45720"/>
              </a:moveTo>
              <a:lnTo>
                <a:pt x="47698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2957" y="4367138"/>
        <a:ext cx="25379" cy="5075"/>
      </dsp:txXfrm>
    </dsp:sp>
    <dsp:sp modelId="{B0A643D7-6DF8-4522-9166-CD782E560E65}">
      <dsp:nvSpPr>
        <dsp:cNvPr id="0" name=""/>
        <dsp:cNvSpPr/>
      </dsp:nvSpPr>
      <dsp:spPr>
        <a:xfrm>
          <a:off x="2060" y="3707608"/>
          <a:ext cx="2206893" cy="132413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9- Prepare and agree to the IFA.</a:t>
          </a:r>
        </a:p>
      </dsp:txBody>
      <dsp:txXfrm>
        <a:off x="2060" y="3707608"/>
        <a:ext cx="2206893" cy="1324136"/>
      </dsp:txXfrm>
    </dsp:sp>
    <dsp:sp modelId="{F1A84F98-9AB5-486C-AC3A-EF02EC8F1500}">
      <dsp:nvSpPr>
        <dsp:cNvPr id="0" name=""/>
        <dsp:cNvSpPr/>
      </dsp:nvSpPr>
      <dsp:spPr>
        <a:xfrm>
          <a:off x="4921633" y="4323956"/>
          <a:ext cx="476985" cy="91440"/>
        </a:xfrm>
        <a:custGeom>
          <a:avLst/>
          <a:gdLst/>
          <a:ahLst/>
          <a:cxnLst/>
          <a:rect l="0" t="0" r="0" b="0"/>
          <a:pathLst>
            <a:path>
              <a:moveTo>
                <a:pt x="0" y="45720"/>
              </a:moveTo>
              <a:lnTo>
                <a:pt x="476985"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7436" y="4367138"/>
        <a:ext cx="25379" cy="5075"/>
      </dsp:txXfrm>
    </dsp:sp>
    <dsp:sp modelId="{A6FA40B3-2448-4A0F-A355-897AA71E5A70}">
      <dsp:nvSpPr>
        <dsp:cNvPr id="0" name=""/>
        <dsp:cNvSpPr/>
      </dsp:nvSpPr>
      <dsp:spPr>
        <a:xfrm>
          <a:off x="2716539" y="3707608"/>
          <a:ext cx="2206893" cy="1324136"/>
        </a:xfrm>
        <a:prstGeom prst="rect">
          <a:avLst/>
        </a:prstGeom>
        <a:solidFill>
          <a:schemeClr val="tx2">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10- Conduct a periodic (monthly or quarterly) reconciliation </a:t>
          </a:r>
        </a:p>
      </dsp:txBody>
      <dsp:txXfrm>
        <a:off x="2716539" y="3707608"/>
        <a:ext cx="2206893" cy="1324136"/>
      </dsp:txXfrm>
    </dsp:sp>
    <dsp:sp modelId="{607EE6F5-8BB1-4B63-9EDB-9EB36D4612D6}">
      <dsp:nvSpPr>
        <dsp:cNvPr id="0" name=""/>
        <dsp:cNvSpPr/>
      </dsp:nvSpPr>
      <dsp:spPr>
        <a:xfrm>
          <a:off x="7636113" y="4323956"/>
          <a:ext cx="476985" cy="91440"/>
        </a:xfrm>
        <a:custGeom>
          <a:avLst/>
          <a:gdLst/>
          <a:ahLst/>
          <a:cxnLst/>
          <a:rect l="0" t="0" r="0" b="0"/>
          <a:pathLst>
            <a:path>
              <a:moveTo>
                <a:pt x="0" y="45720"/>
              </a:moveTo>
              <a:lnTo>
                <a:pt x="47698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61916" y="4367138"/>
        <a:ext cx="25379" cy="5075"/>
      </dsp:txXfrm>
    </dsp:sp>
    <dsp:sp modelId="{F7660EEF-42CC-43FF-A8CF-4EA2D836248F}">
      <dsp:nvSpPr>
        <dsp:cNvPr id="0" name=""/>
        <dsp:cNvSpPr/>
      </dsp:nvSpPr>
      <dsp:spPr>
        <a:xfrm>
          <a:off x="5431019" y="3707608"/>
          <a:ext cx="2206893" cy="13241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11- Modify infrastructure cost budget and/ or cost allocation methodology, as appropriate</a:t>
          </a:r>
        </a:p>
      </dsp:txBody>
      <dsp:txXfrm>
        <a:off x="5431019" y="3707608"/>
        <a:ext cx="2206893" cy="1324136"/>
      </dsp:txXfrm>
    </dsp:sp>
    <dsp:sp modelId="{302D9A0A-D103-4437-B0BC-BD536A74242F}">
      <dsp:nvSpPr>
        <dsp:cNvPr id="0" name=""/>
        <dsp:cNvSpPr/>
      </dsp:nvSpPr>
      <dsp:spPr>
        <a:xfrm>
          <a:off x="8145498" y="3707608"/>
          <a:ext cx="2206893" cy="1324136"/>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Step 12- Evaluate the existing process and prepare the next program year</a:t>
          </a:r>
        </a:p>
      </dsp:txBody>
      <dsp:txXfrm>
        <a:off x="8145498" y="3707608"/>
        <a:ext cx="2206893" cy="13241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6FE7-A934-418F-A1BD-5293D16BA3F3}">
      <dsp:nvSpPr>
        <dsp:cNvPr id="0" name=""/>
        <dsp:cNvSpPr/>
      </dsp:nvSpPr>
      <dsp:spPr>
        <a:xfrm rot="10800000">
          <a:off x="656651" y="0"/>
          <a:ext cx="1781761" cy="83144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64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Support</a:t>
          </a:r>
        </a:p>
      </dsp:txBody>
      <dsp:txXfrm rot="10800000">
        <a:off x="864512" y="0"/>
        <a:ext cx="1573900" cy="831446"/>
      </dsp:txXfrm>
    </dsp:sp>
    <dsp:sp modelId="{304227A6-9B56-45FB-AD8B-B6A7CEA966AE}">
      <dsp:nvSpPr>
        <dsp:cNvPr id="0" name=""/>
        <dsp:cNvSpPr/>
      </dsp:nvSpPr>
      <dsp:spPr>
        <a:xfrm>
          <a:off x="240928" y="0"/>
          <a:ext cx="831446" cy="8314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80A42-45BE-474B-AFD4-22321CCB4AB8}">
      <dsp:nvSpPr>
        <dsp:cNvPr id="0" name=""/>
        <dsp:cNvSpPr/>
      </dsp:nvSpPr>
      <dsp:spPr>
        <a:xfrm>
          <a:off x="0" y="2476500"/>
          <a:ext cx="11607800" cy="0"/>
        </a:xfrm>
        <a:prstGeom prst="lin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6057522C-CC75-463B-B9BB-232F821930BC}">
      <dsp:nvSpPr>
        <dsp:cNvPr id="0" name=""/>
        <dsp:cNvSpPr/>
      </dsp:nvSpPr>
      <dsp:spPr>
        <a:xfrm>
          <a:off x="179954" y="2659761"/>
          <a:ext cx="261855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Calibri" panose="020F0502020204030204"/>
            </a:rPr>
            <a:t>September – October 2022</a:t>
          </a:r>
          <a:endParaRPr lang="en-US" sz="1400" kern="1200"/>
        </a:p>
      </dsp:txBody>
      <dsp:txXfrm>
        <a:off x="179954" y="2659761"/>
        <a:ext cx="2618556" cy="559689"/>
      </dsp:txXfrm>
    </dsp:sp>
    <dsp:sp modelId="{421A9199-9387-4D72-8B68-815F4E8C7D86}">
      <dsp:nvSpPr>
        <dsp:cNvPr id="0" name=""/>
        <dsp:cNvSpPr/>
      </dsp:nvSpPr>
      <dsp:spPr>
        <a:xfrm>
          <a:off x="1416" y="690943"/>
          <a:ext cx="2975632" cy="8444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panose="020F0502020204030204"/>
            </a:rPr>
            <a:t>Core Partners meet to develop process guidance</a:t>
          </a:r>
        </a:p>
      </dsp:txBody>
      <dsp:txXfrm>
        <a:off x="42640" y="732167"/>
        <a:ext cx="2893184" cy="762038"/>
      </dsp:txXfrm>
    </dsp:sp>
    <dsp:sp modelId="{E8619AF3-9B22-4C6C-8DE5-99D768EF5D6F}">
      <dsp:nvSpPr>
        <dsp:cNvPr id="0" name=""/>
        <dsp:cNvSpPr/>
      </dsp:nvSpPr>
      <dsp:spPr>
        <a:xfrm>
          <a:off x="1489233" y="1535430"/>
          <a:ext cx="0" cy="941070"/>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D1F42DA-A401-451E-AD8A-0341C3FEE5DB}">
      <dsp:nvSpPr>
        <dsp:cNvPr id="0" name=""/>
        <dsp:cNvSpPr/>
      </dsp:nvSpPr>
      <dsp:spPr>
        <a:xfrm>
          <a:off x="1905821" y="1733549"/>
          <a:ext cx="261855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Calibri" panose="020F0502020204030204"/>
            </a:rPr>
            <a:t>December 2022</a:t>
          </a:r>
          <a:endParaRPr lang="en-US" sz="1400" b="0" kern="1200"/>
        </a:p>
      </dsp:txBody>
      <dsp:txXfrm>
        <a:off x="1905821" y="1733549"/>
        <a:ext cx="2618556" cy="559689"/>
      </dsp:txXfrm>
    </dsp:sp>
    <dsp:sp modelId="{090FD6A4-0B2E-4EDB-BDE2-D15E9128C3AA}">
      <dsp:nvSpPr>
        <dsp:cNvPr id="0" name=""/>
        <dsp:cNvSpPr/>
      </dsp:nvSpPr>
      <dsp:spPr>
        <a:xfrm>
          <a:off x="1452085" y="2439352"/>
          <a:ext cx="74295" cy="7429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725BDC-6896-4C56-A29D-BF5BFD2121CE}">
      <dsp:nvSpPr>
        <dsp:cNvPr id="0" name=""/>
        <dsp:cNvSpPr/>
      </dsp:nvSpPr>
      <dsp:spPr>
        <a:xfrm>
          <a:off x="1727283" y="3417570"/>
          <a:ext cx="2975632" cy="8444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panose="020F0502020204030204"/>
            </a:rPr>
            <a:t>Core Partners finalize </a:t>
          </a:r>
          <a:r>
            <a:rPr lang="en-US" sz="1200" b="0" i="0" kern="1200">
              <a:latin typeface="Calibri" panose="020F0502020204030204"/>
            </a:rPr>
            <a:t>IFA policy recommendations and supporting resources</a:t>
          </a:r>
        </a:p>
      </dsp:txBody>
      <dsp:txXfrm>
        <a:off x="1768507" y="3458794"/>
        <a:ext cx="2893184" cy="762038"/>
      </dsp:txXfrm>
    </dsp:sp>
    <dsp:sp modelId="{21B3FD3F-B2C4-4BFC-98CB-042B19001011}">
      <dsp:nvSpPr>
        <dsp:cNvPr id="0" name=""/>
        <dsp:cNvSpPr/>
      </dsp:nvSpPr>
      <dsp:spPr>
        <a:xfrm>
          <a:off x="3215099" y="2476499"/>
          <a:ext cx="0" cy="941070"/>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46E7022-2FCB-4907-940E-BE915B8C15E1}">
      <dsp:nvSpPr>
        <dsp:cNvPr id="0" name=""/>
        <dsp:cNvSpPr/>
      </dsp:nvSpPr>
      <dsp:spPr>
        <a:xfrm>
          <a:off x="3631688" y="2659761"/>
          <a:ext cx="261855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Calibri" panose="020F0502020204030204"/>
            </a:rPr>
            <a:t>February – March 2023</a:t>
          </a:r>
        </a:p>
      </dsp:txBody>
      <dsp:txXfrm>
        <a:off x="3631688" y="2659761"/>
        <a:ext cx="2618556" cy="559689"/>
      </dsp:txXfrm>
    </dsp:sp>
    <dsp:sp modelId="{74043164-EA3A-4326-8AF6-422B3B6AD4DC}">
      <dsp:nvSpPr>
        <dsp:cNvPr id="0" name=""/>
        <dsp:cNvSpPr/>
      </dsp:nvSpPr>
      <dsp:spPr>
        <a:xfrm>
          <a:off x="3177952" y="2439352"/>
          <a:ext cx="74295" cy="7429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82160-F384-402C-BE60-AFC4879F37C7}">
      <dsp:nvSpPr>
        <dsp:cNvPr id="0" name=""/>
        <dsp:cNvSpPr/>
      </dsp:nvSpPr>
      <dsp:spPr>
        <a:xfrm>
          <a:off x="3453150" y="690943"/>
          <a:ext cx="2975632" cy="8444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panose="020F0502020204030204"/>
            </a:rPr>
            <a:t>IWD consultation with Required Partners, SWDB, CLEOs and LWDAs</a:t>
          </a:r>
        </a:p>
      </dsp:txBody>
      <dsp:txXfrm>
        <a:off x="3494374" y="732167"/>
        <a:ext cx="2893184" cy="762038"/>
      </dsp:txXfrm>
    </dsp:sp>
    <dsp:sp modelId="{E1DAE656-6246-4B8B-A085-0E95F2F4ED0F}">
      <dsp:nvSpPr>
        <dsp:cNvPr id="0" name=""/>
        <dsp:cNvSpPr/>
      </dsp:nvSpPr>
      <dsp:spPr>
        <a:xfrm>
          <a:off x="4940966" y="1535430"/>
          <a:ext cx="0" cy="941070"/>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169B9C4-2952-4C0E-8FF5-DBD4DE930EE0}">
      <dsp:nvSpPr>
        <dsp:cNvPr id="0" name=""/>
        <dsp:cNvSpPr/>
      </dsp:nvSpPr>
      <dsp:spPr>
        <a:xfrm>
          <a:off x="5357555" y="1733549"/>
          <a:ext cx="261855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Calibri" panose="020F0502020204030204"/>
            </a:rPr>
            <a:t>June 2023</a:t>
          </a:r>
        </a:p>
      </dsp:txBody>
      <dsp:txXfrm>
        <a:off x="5357555" y="1733549"/>
        <a:ext cx="2618556" cy="559689"/>
      </dsp:txXfrm>
    </dsp:sp>
    <dsp:sp modelId="{9700F7C4-1C1A-4A27-8984-0068D45F7CAA}">
      <dsp:nvSpPr>
        <dsp:cNvPr id="0" name=""/>
        <dsp:cNvSpPr/>
      </dsp:nvSpPr>
      <dsp:spPr>
        <a:xfrm>
          <a:off x="4903819" y="2439352"/>
          <a:ext cx="74295" cy="7429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5D36B-5533-43E1-8333-DF518E089A38}">
      <dsp:nvSpPr>
        <dsp:cNvPr id="0" name=""/>
        <dsp:cNvSpPr/>
      </dsp:nvSpPr>
      <dsp:spPr>
        <a:xfrm>
          <a:off x="5179017" y="3417570"/>
          <a:ext cx="2975632" cy="8444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panose="020F0502020204030204"/>
            </a:rPr>
            <a:t>Updated policy guidance issued by State Board</a:t>
          </a:r>
        </a:p>
      </dsp:txBody>
      <dsp:txXfrm>
        <a:off x="5220241" y="3458794"/>
        <a:ext cx="2893184" cy="762038"/>
      </dsp:txXfrm>
    </dsp:sp>
    <dsp:sp modelId="{41CE5166-10A7-4B5A-882A-D23B64D189C5}">
      <dsp:nvSpPr>
        <dsp:cNvPr id="0" name=""/>
        <dsp:cNvSpPr/>
      </dsp:nvSpPr>
      <dsp:spPr>
        <a:xfrm>
          <a:off x="6666833" y="2476499"/>
          <a:ext cx="0" cy="941070"/>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D588802-D4FA-414B-9725-D957B757F036}">
      <dsp:nvSpPr>
        <dsp:cNvPr id="0" name=""/>
        <dsp:cNvSpPr/>
      </dsp:nvSpPr>
      <dsp:spPr>
        <a:xfrm>
          <a:off x="7083421" y="2659761"/>
          <a:ext cx="261855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Calibri" panose="020F0502020204030204"/>
            </a:rPr>
            <a:t>July 2023</a:t>
          </a:r>
        </a:p>
      </dsp:txBody>
      <dsp:txXfrm>
        <a:off x="7083421" y="2659761"/>
        <a:ext cx="2618556" cy="559689"/>
      </dsp:txXfrm>
    </dsp:sp>
    <dsp:sp modelId="{AA3840D6-FF63-4946-9938-215ABF3F9970}">
      <dsp:nvSpPr>
        <dsp:cNvPr id="0" name=""/>
        <dsp:cNvSpPr/>
      </dsp:nvSpPr>
      <dsp:spPr>
        <a:xfrm>
          <a:off x="6629685" y="2439352"/>
          <a:ext cx="74295" cy="7429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8B41F-DFEF-435C-9818-8E5CB9559DCC}">
      <dsp:nvSpPr>
        <dsp:cNvPr id="0" name=""/>
        <dsp:cNvSpPr/>
      </dsp:nvSpPr>
      <dsp:spPr>
        <a:xfrm>
          <a:off x="6904883" y="690943"/>
          <a:ext cx="2975632" cy="8444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panose="020F0502020204030204"/>
            </a:rPr>
            <a:t>TA and Supporting Resources are issued</a:t>
          </a:r>
        </a:p>
      </dsp:txBody>
      <dsp:txXfrm>
        <a:off x="6946107" y="732167"/>
        <a:ext cx="2893184" cy="762038"/>
      </dsp:txXfrm>
    </dsp:sp>
    <dsp:sp modelId="{FE963716-BEEF-4807-BAAE-FFE5AA11EE02}">
      <dsp:nvSpPr>
        <dsp:cNvPr id="0" name=""/>
        <dsp:cNvSpPr/>
      </dsp:nvSpPr>
      <dsp:spPr>
        <a:xfrm>
          <a:off x="8392700" y="1535430"/>
          <a:ext cx="0" cy="941070"/>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B21578F-AE11-426E-9D74-B16EBF63DA48}">
      <dsp:nvSpPr>
        <dsp:cNvPr id="0" name=""/>
        <dsp:cNvSpPr/>
      </dsp:nvSpPr>
      <dsp:spPr>
        <a:xfrm>
          <a:off x="8809288" y="1733549"/>
          <a:ext cx="261855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Calibri" panose="020F0502020204030204"/>
            </a:rPr>
            <a:t>July 1, 2024</a:t>
          </a:r>
        </a:p>
      </dsp:txBody>
      <dsp:txXfrm>
        <a:off x="8809288" y="1733549"/>
        <a:ext cx="2618556" cy="559689"/>
      </dsp:txXfrm>
    </dsp:sp>
    <dsp:sp modelId="{B6064F6C-6E2D-4C10-8560-EE519D271A9E}">
      <dsp:nvSpPr>
        <dsp:cNvPr id="0" name=""/>
        <dsp:cNvSpPr/>
      </dsp:nvSpPr>
      <dsp:spPr>
        <a:xfrm>
          <a:off x="8355552" y="2439352"/>
          <a:ext cx="74295" cy="7429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1155A-A8F5-424B-82E8-DD8F6CD24886}">
      <dsp:nvSpPr>
        <dsp:cNvPr id="0" name=""/>
        <dsp:cNvSpPr/>
      </dsp:nvSpPr>
      <dsp:spPr>
        <a:xfrm>
          <a:off x="8630750" y="3417570"/>
          <a:ext cx="2975632" cy="8444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latin typeface="Calibri" panose="020F0502020204030204"/>
            </a:rPr>
            <a:t>Target </a:t>
          </a:r>
          <a:r>
            <a:rPr lang="en-US" sz="1200" b="0" i="0" kern="1200">
              <a:latin typeface="Calibri" panose="020F0502020204030204"/>
            </a:rPr>
            <a:t>IFA implementation (for PY24 funds)</a:t>
          </a:r>
          <a:endParaRPr lang="en-US" sz="1200" b="1" i="1" kern="1200">
            <a:latin typeface="Calibri" panose="020F0502020204030204"/>
          </a:endParaRPr>
        </a:p>
      </dsp:txBody>
      <dsp:txXfrm>
        <a:off x="8671974" y="3458794"/>
        <a:ext cx="2893184" cy="762038"/>
      </dsp:txXfrm>
    </dsp:sp>
    <dsp:sp modelId="{A380F2D1-0D47-41BA-AB4D-80B4A407DB81}">
      <dsp:nvSpPr>
        <dsp:cNvPr id="0" name=""/>
        <dsp:cNvSpPr/>
      </dsp:nvSpPr>
      <dsp:spPr>
        <a:xfrm>
          <a:off x="10118566" y="2476499"/>
          <a:ext cx="0" cy="941070"/>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8388AA5-69CE-43B4-9DEF-C85295EC06BB}">
      <dsp:nvSpPr>
        <dsp:cNvPr id="0" name=""/>
        <dsp:cNvSpPr/>
      </dsp:nvSpPr>
      <dsp:spPr>
        <a:xfrm>
          <a:off x="10081419" y="2439352"/>
          <a:ext cx="74295" cy="7429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7B0FA-FB32-4845-9456-72030D143BA7}">
      <dsp:nvSpPr>
        <dsp:cNvPr id="0" name=""/>
        <dsp:cNvSpPr/>
      </dsp:nvSpPr>
      <dsp:spPr>
        <a:xfrm rot="10800000">
          <a:off x="673184" y="60644"/>
          <a:ext cx="1781761" cy="89757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808"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a:t>Roles</a:t>
          </a:r>
        </a:p>
      </dsp:txBody>
      <dsp:txXfrm rot="10800000">
        <a:off x="897579" y="60644"/>
        <a:ext cx="1557366" cy="897579"/>
      </dsp:txXfrm>
    </dsp:sp>
    <dsp:sp modelId="{5CB95382-D670-4E33-B53B-25F1322758A4}">
      <dsp:nvSpPr>
        <dsp:cNvPr id="0" name=""/>
        <dsp:cNvSpPr/>
      </dsp:nvSpPr>
      <dsp:spPr>
        <a:xfrm>
          <a:off x="224394" y="60644"/>
          <a:ext cx="897579" cy="89757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7B0FA-FB32-4845-9456-72030D143BA7}">
      <dsp:nvSpPr>
        <dsp:cNvPr id="0" name=""/>
        <dsp:cNvSpPr/>
      </dsp:nvSpPr>
      <dsp:spPr>
        <a:xfrm rot="10800000">
          <a:off x="673184" y="60644"/>
          <a:ext cx="1781761" cy="89757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808"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a:t>Roles</a:t>
          </a:r>
        </a:p>
      </dsp:txBody>
      <dsp:txXfrm rot="10800000">
        <a:off x="897579" y="60644"/>
        <a:ext cx="1557366" cy="897579"/>
      </dsp:txXfrm>
    </dsp:sp>
    <dsp:sp modelId="{5CB95382-D670-4E33-B53B-25F1322758A4}">
      <dsp:nvSpPr>
        <dsp:cNvPr id="0" name=""/>
        <dsp:cNvSpPr/>
      </dsp:nvSpPr>
      <dsp:spPr>
        <a:xfrm>
          <a:off x="224394" y="60644"/>
          <a:ext cx="897579" cy="89757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F991E-C621-4938-BA13-3F550BF95C9E}">
      <dsp:nvSpPr>
        <dsp:cNvPr id="0" name=""/>
        <dsp:cNvSpPr/>
      </dsp:nvSpPr>
      <dsp:spPr>
        <a:xfrm rot="10800000">
          <a:off x="707769" y="101496"/>
          <a:ext cx="1873300" cy="94369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14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Develop</a:t>
          </a:r>
        </a:p>
      </dsp:txBody>
      <dsp:txXfrm rot="10800000">
        <a:off x="943692" y="101496"/>
        <a:ext cx="1637377" cy="943692"/>
      </dsp:txXfrm>
    </dsp:sp>
    <dsp:sp modelId="{E0655C4D-B158-4001-B3E7-D46E79BEE0F3}">
      <dsp:nvSpPr>
        <dsp:cNvPr id="0" name=""/>
        <dsp:cNvSpPr/>
      </dsp:nvSpPr>
      <dsp:spPr>
        <a:xfrm>
          <a:off x="235923" y="101496"/>
          <a:ext cx="943692" cy="9436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F991E-C621-4938-BA13-3F550BF95C9E}">
      <dsp:nvSpPr>
        <dsp:cNvPr id="0" name=""/>
        <dsp:cNvSpPr/>
      </dsp:nvSpPr>
      <dsp:spPr>
        <a:xfrm rot="10800000">
          <a:off x="707769" y="101496"/>
          <a:ext cx="1873300" cy="94369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142"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Develop</a:t>
          </a:r>
        </a:p>
      </dsp:txBody>
      <dsp:txXfrm rot="10800000">
        <a:off x="943692" y="101496"/>
        <a:ext cx="1637377" cy="943692"/>
      </dsp:txXfrm>
    </dsp:sp>
    <dsp:sp modelId="{E0655C4D-B158-4001-B3E7-D46E79BEE0F3}">
      <dsp:nvSpPr>
        <dsp:cNvPr id="0" name=""/>
        <dsp:cNvSpPr/>
      </dsp:nvSpPr>
      <dsp:spPr>
        <a:xfrm>
          <a:off x="235923" y="101496"/>
          <a:ext cx="943692" cy="9436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2922-725B-4D30-92CC-9AADF2D11620}">
      <dsp:nvSpPr>
        <dsp:cNvPr id="0" name=""/>
        <dsp:cNvSpPr/>
      </dsp:nvSpPr>
      <dsp:spPr>
        <a:xfrm rot="10800000">
          <a:off x="736564" y="0"/>
          <a:ext cx="1958299" cy="97323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6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Change</a:t>
          </a:r>
        </a:p>
      </dsp:txBody>
      <dsp:txXfrm rot="10800000">
        <a:off x="979872" y="0"/>
        <a:ext cx="1714991" cy="973232"/>
      </dsp:txXfrm>
    </dsp:sp>
    <dsp:sp modelId="{0B010C5A-0329-4232-93F2-4E6FB06E5C26}">
      <dsp:nvSpPr>
        <dsp:cNvPr id="0" name=""/>
        <dsp:cNvSpPr/>
      </dsp:nvSpPr>
      <dsp:spPr>
        <a:xfrm>
          <a:off x="249948" y="0"/>
          <a:ext cx="973232" cy="97323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62922-725B-4D30-92CC-9AADF2D11620}">
      <dsp:nvSpPr>
        <dsp:cNvPr id="0" name=""/>
        <dsp:cNvSpPr/>
      </dsp:nvSpPr>
      <dsp:spPr>
        <a:xfrm rot="10800000">
          <a:off x="736564" y="0"/>
          <a:ext cx="1958299" cy="97323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6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Change</a:t>
          </a:r>
        </a:p>
      </dsp:txBody>
      <dsp:txXfrm rot="10800000">
        <a:off x="979872" y="0"/>
        <a:ext cx="1714991" cy="973232"/>
      </dsp:txXfrm>
    </dsp:sp>
    <dsp:sp modelId="{0B010C5A-0329-4232-93F2-4E6FB06E5C26}">
      <dsp:nvSpPr>
        <dsp:cNvPr id="0" name=""/>
        <dsp:cNvSpPr/>
      </dsp:nvSpPr>
      <dsp:spPr>
        <a:xfrm>
          <a:off x="249948" y="0"/>
          <a:ext cx="973232" cy="97323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6AAAD-A2CE-49BE-8393-E2CEABEF68C2}">
      <dsp:nvSpPr>
        <dsp:cNvPr id="0" name=""/>
        <dsp:cNvSpPr/>
      </dsp:nvSpPr>
      <dsp:spPr>
        <a:xfrm>
          <a:off x="604" y="1560983"/>
          <a:ext cx="1690711" cy="845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Renegotiation Not Required</a:t>
          </a:r>
        </a:p>
      </dsp:txBody>
      <dsp:txXfrm>
        <a:off x="25364" y="1585743"/>
        <a:ext cx="1641191" cy="795835"/>
      </dsp:txXfrm>
    </dsp:sp>
    <dsp:sp modelId="{FF2349E6-CE27-4234-8159-3B29083759EE}">
      <dsp:nvSpPr>
        <dsp:cNvPr id="0" name=""/>
        <dsp:cNvSpPr/>
      </dsp:nvSpPr>
      <dsp:spPr>
        <a:xfrm rot="19457599">
          <a:off x="1613034" y="1725218"/>
          <a:ext cx="832846" cy="30805"/>
        </a:xfrm>
        <a:custGeom>
          <a:avLst/>
          <a:gdLst/>
          <a:ahLst/>
          <a:cxnLst/>
          <a:rect l="0" t="0" r="0" b="0"/>
          <a:pathLst>
            <a:path>
              <a:moveTo>
                <a:pt x="0" y="15402"/>
              </a:moveTo>
              <a:lnTo>
                <a:pt x="832846" y="154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8636" y="1719800"/>
        <a:ext cx="41642" cy="41642"/>
      </dsp:txXfrm>
    </dsp:sp>
    <dsp:sp modelId="{EAC85398-EC83-4C8E-8B9D-52B95DECED9B}">
      <dsp:nvSpPr>
        <dsp:cNvPr id="0" name=""/>
        <dsp:cNvSpPr/>
      </dsp:nvSpPr>
      <dsp:spPr>
        <a:xfrm>
          <a:off x="2367599" y="1074903"/>
          <a:ext cx="1690711" cy="8453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Non-substantial changes</a:t>
          </a:r>
        </a:p>
      </dsp:txBody>
      <dsp:txXfrm>
        <a:off x="2392359" y="1099663"/>
        <a:ext cx="1641191" cy="795835"/>
      </dsp:txXfrm>
    </dsp:sp>
    <dsp:sp modelId="{5E9F1DE5-1EBF-4D18-8A0A-CA39AF507003}">
      <dsp:nvSpPr>
        <dsp:cNvPr id="0" name=""/>
        <dsp:cNvSpPr/>
      </dsp:nvSpPr>
      <dsp:spPr>
        <a:xfrm>
          <a:off x="4058310" y="1482178"/>
          <a:ext cx="676284" cy="30805"/>
        </a:xfrm>
        <a:custGeom>
          <a:avLst/>
          <a:gdLst/>
          <a:ahLst/>
          <a:cxnLst/>
          <a:rect l="0" t="0" r="0" b="0"/>
          <a:pathLst>
            <a:path>
              <a:moveTo>
                <a:pt x="0" y="15402"/>
              </a:moveTo>
              <a:lnTo>
                <a:pt x="676284" y="154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9545" y="1480674"/>
        <a:ext cx="33814" cy="33814"/>
      </dsp:txXfrm>
    </dsp:sp>
    <dsp:sp modelId="{003CC79A-594E-41DF-9A69-6C63255E71D8}">
      <dsp:nvSpPr>
        <dsp:cNvPr id="0" name=""/>
        <dsp:cNvSpPr/>
      </dsp:nvSpPr>
      <dsp:spPr>
        <a:xfrm>
          <a:off x="4734595" y="1074903"/>
          <a:ext cx="1690711" cy="8453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Modification</a:t>
          </a:r>
        </a:p>
        <a:p>
          <a:pPr marL="0" lvl="0" indent="0" algn="ctr" defTabSz="711200">
            <a:lnSpc>
              <a:spcPct val="90000"/>
            </a:lnSpc>
            <a:spcBef>
              <a:spcPct val="0"/>
            </a:spcBef>
            <a:spcAft>
              <a:spcPct val="35000"/>
            </a:spcAft>
            <a:buNone/>
          </a:pPr>
          <a:r>
            <a:rPr lang="en-US" sz="1600" b="0" kern="1200"/>
            <a:t>(new signatures </a:t>
          </a:r>
          <a:r>
            <a:rPr lang="en-US" sz="1600" b="0" u="sng" kern="1200"/>
            <a:t>not</a:t>
          </a:r>
          <a:r>
            <a:rPr lang="en-US" sz="1600" b="0" u="none" kern="1200"/>
            <a:t> needed)</a:t>
          </a:r>
          <a:endParaRPr lang="en-US" sz="1600" b="0" kern="1200"/>
        </a:p>
      </dsp:txBody>
      <dsp:txXfrm>
        <a:off x="4759355" y="1099663"/>
        <a:ext cx="1641191" cy="795835"/>
      </dsp:txXfrm>
    </dsp:sp>
    <dsp:sp modelId="{911A1F14-C371-4074-92A4-7641B15F095D}">
      <dsp:nvSpPr>
        <dsp:cNvPr id="0" name=""/>
        <dsp:cNvSpPr/>
      </dsp:nvSpPr>
      <dsp:spPr>
        <a:xfrm rot="2142401">
          <a:off x="1613034" y="2211297"/>
          <a:ext cx="832846" cy="30805"/>
        </a:xfrm>
        <a:custGeom>
          <a:avLst/>
          <a:gdLst/>
          <a:ahLst/>
          <a:cxnLst/>
          <a:rect l="0" t="0" r="0" b="0"/>
          <a:pathLst>
            <a:path>
              <a:moveTo>
                <a:pt x="0" y="15402"/>
              </a:moveTo>
              <a:lnTo>
                <a:pt x="832846" y="154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8636" y="2205879"/>
        <a:ext cx="41642" cy="41642"/>
      </dsp:txXfrm>
    </dsp:sp>
    <dsp:sp modelId="{12543632-9016-4979-9F5F-8DBD980C3D39}">
      <dsp:nvSpPr>
        <dsp:cNvPr id="0" name=""/>
        <dsp:cNvSpPr/>
      </dsp:nvSpPr>
      <dsp:spPr>
        <a:xfrm>
          <a:off x="2367599" y="2047062"/>
          <a:ext cx="1690711" cy="8453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Substantial changes</a:t>
          </a:r>
        </a:p>
      </dsp:txBody>
      <dsp:txXfrm>
        <a:off x="2392359" y="2071822"/>
        <a:ext cx="1641191" cy="795835"/>
      </dsp:txXfrm>
    </dsp:sp>
    <dsp:sp modelId="{A76AA99A-9FAD-4AFF-9D9C-6636BD3154ED}">
      <dsp:nvSpPr>
        <dsp:cNvPr id="0" name=""/>
        <dsp:cNvSpPr/>
      </dsp:nvSpPr>
      <dsp:spPr>
        <a:xfrm>
          <a:off x="4058310" y="2454337"/>
          <a:ext cx="676284" cy="30805"/>
        </a:xfrm>
        <a:custGeom>
          <a:avLst/>
          <a:gdLst/>
          <a:ahLst/>
          <a:cxnLst/>
          <a:rect l="0" t="0" r="0" b="0"/>
          <a:pathLst>
            <a:path>
              <a:moveTo>
                <a:pt x="0" y="15402"/>
              </a:moveTo>
              <a:lnTo>
                <a:pt x="676284" y="154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9545" y="2452833"/>
        <a:ext cx="33814" cy="33814"/>
      </dsp:txXfrm>
    </dsp:sp>
    <dsp:sp modelId="{4E9E85D0-286A-4CB0-B959-7359119177CE}">
      <dsp:nvSpPr>
        <dsp:cNvPr id="0" name=""/>
        <dsp:cNvSpPr/>
      </dsp:nvSpPr>
      <dsp:spPr>
        <a:xfrm>
          <a:off x="4734595" y="2047062"/>
          <a:ext cx="1690711" cy="8453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Amendment</a:t>
          </a:r>
        </a:p>
        <a:p>
          <a:pPr marL="0" lvl="0" indent="0" algn="ctr" defTabSz="711200">
            <a:lnSpc>
              <a:spcPct val="90000"/>
            </a:lnSpc>
            <a:spcBef>
              <a:spcPct val="0"/>
            </a:spcBef>
            <a:spcAft>
              <a:spcPct val="35000"/>
            </a:spcAft>
            <a:buNone/>
          </a:pPr>
          <a:r>
            <a:rPr lang="en-US" sz="1600" kern="1200"/>
            <a:t>(new signatures needed)</a:t>
          </a:r>
        </a:p>
      </dsp:txBody>
      <dsp:txXfrm>
        <a:off x="4759355" y="2071822"/>
        <a:ext cx="1641191" cy="795835"/>
      </dsp:txXfrm>
    </dsp:sp>
    <dsp:sp modelId="{9819A214-E21F-4B53-8934-0AD09D1AADD3}">
      <dsp:nvSpPr>
        <dsp:cNvPr id="0" name=""/>
        <dsp:cNvSpPr/>
      </dsp:nvSpPr>
      <dsp:spPr>
        <a:xfrm>
          <a:off x="604" y="3019221"/>
          <a:ext cx="1690711" cy="845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Renegotiation Required</a:t>
          </a:r>
        </a:p>
      </dsp:txBody>
      <dsp:txXfrm>
        <a:off x="25364" y="3043981"/>
        <a:ext cx="1641191" cy="795835"/>
      </dsp:txXfrm>
    </dsp:sp>
    <dsp:sp modelId="{48BC924C-C097-4247-89B7-5816F70D78E6}">
      <dsp:nvSpPr>
        <dsp:cNvPr id="0" name=""/>
        <dsp:cNvSpPr/>
      </dsp:nvSpPr>
      <dsp:spPr>
        <a:xfrm>
          <a:off x="1691315" y="3426496"/>
          <a:ext cx="676284" cy="30805"/>
        </a:xfrm>
        <a:custGeom>
          <a:avLst/>
          <a:gdLst/>
          <a:ahLst/>
          <a:cxnLst/>
          <a:rect l="0" t="0" r="0" b="0"/>
          <a:pathLst>
            <a:path>
              <a:moveTo>
                <a:pt x="0" y="15402"/>
              </a:moveTo>
              <a:lnTo>
                <a:pt x="676284" y="154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12550" y="3424992"/>
        <a:ext cx="33814" cy="33814"/>
      </dsp:txXfrm>
    </dsp:sp>
    <dsp:sp modelId="{3AAAA524-898E-484F-9288-DF527CE41BB9}">
      <dsp:nvSpPr>
        <dsp:cNvPr id="0" name=""/>
        <dsp:cNvSpPr/>
      </dsp:nvSpPr>
      <dsp:spPr>
        <a:xfrm>
          <a:off x="2367599" y="3019221"/>
          <a:ext cx="1690711" cy="8453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Substantial changes </a:t>
          </a:r>
        </a:p>
      </dsp:txBody>
      <dsp:txXfrm>
        <a:off x="2392359" y="3043981"/>
        <a:ext cx="1641191" cy="795835"/>
      </dsp:txXfrm>
    </dsp:sp>
    <dsp:sp modelId="{BEE3C0ED-184F-46B3-81A6-E679F90E1ECA}">
      <dsp:nvSpPr>
        <dsp:cNvPr id="0" name=""/>
        <dsp:cNvSpPr/>
      </dsp:nvSpPr>
      <dsp:spPr>
        <a:xfrm>
          <a:off x="4058310" y="3426496"/>
          <a:ext cx="676284" cy="30805"/>
        </a:xfrm>
        <a:custGeom>
          <a:avLst/>
          <a:gdLst/>
          <a:ahLst/>
          <a:cxnLst/>
          <a:rect l="0" t="0" r="0" b="0"/>
          <a:pathLst>
            <a:path>
              <a:moveTo>
                <a:pt x="0" y="15402"/>
              </a:moveTo>
              <a:lnTo>
                <a:pt x="676284" y="154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9545" y="3424992"/>
        <a:ext cx="33814" cy="33814"/>
      </dsp:txXfrm>
    </dsp:sp>
    <dsp:sp modelId="{1CD4343C-C35F-452C-9140-1C802C20A870}">
      <dsp:nvSpPr>
        <dsp:cNvPr id="0" name=""/>
        <dsp:cNvSpPr/>
      </dsp:nvSpPr>
      <dsp:spPr>
        <a:xfrm>
          <a:off x="4734595" y="3019221"/>
          <a:ext cx="1690711" cy="8453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Renewal</a:t>
          </a:r>
        </a:p>
        <a:p>
          <a:pPr marL="0" lvl="0" indent="0" algn="ctr" defTabSz="711200">
            <a:lnSpc>
              <a:spcPct val="90000"/>
            </a:lnSpc>
            <a:spcBef>
              <a:spcPct val="0"/>
            </a:spcBef>
            <a:spcAft>
              <a:spcPct val="35000"/>
            </a:spcAft>
            <a:buNone/>
          </a:pPr>
          <a:r>
            <a:rPr lang="en-US" sz="1600" b="0" kern="1200"/>
            <a:t>(new signatures needed)</a:t>
          </a:r>
        </a:p>
      </dsp:txBody>
      <dsp:txXfrm>
        <a:off x="4759355" y="3043981"/>
        <a:ext cx="1641191" cy="795835"/>
      </dsp:txXfrm>
    </dsp:sp>
    <dsp:sp modelId="{1F6885F5-D9CD-46A6-8E99-AB05F860029B}">
      <dsp:nvSpPr>
        <dsp:cNvPr id="0" name=""/>
        <dsp:cNvSpPr/>
      </dsp:nvSpPr>
      <dsp:spPr>
        <a:xfrm>
          <a:off x="6425306" y="3426496"/>
          <a:ext cx="676284" cy="30805"/>
        </a:xfrm>
        <a:custGeom>
          <a:avLst/>
          <a:gdLst/>
          <a:ahLst/>
          <a:cxnLst/>
          <a:rect l="0" t="0" r="0" b="0"/>
          <a:pathLst>
            <a:path>
              <a:moveTo>
                <a:pt x="0" y="15402"/>
              </a:moveTo>
              <a:lnTo>
                <a:pt x="676284" y="154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46541" y="3424992"/>
        <a:ext cx="33814" cy="33814"/>
      </dsp:txXfrm>
    </dsp:sp>
    <dsp:sp modelId="{71D8AFE0-32BF-45ED-8B9E-A5B24AC54DF3}">
      <dsp:nvSpPr>
        <dsp:cNvPr id="0" name=""/>
        <dsp:cNvSpPr/>
      </dsp:nvSpPr>
      <dsp:spPr>
        <a:xfrm>
          <a:off x="7101590" y="3019221"/>
          <a:ext cx="1690711" cy="845355"/>
        </a:xfrm>
        <a:prstGeom prst="roundRect">
          <a:avLst>
            <a:gd name="adj" fmla="val 10000"/>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Notify IWD</a:t>
          </a:r>
        </a:p>
      </dsp:txBody>
      <dsp:txXfrm>
        <a:off x="7126350" y="3043981"/>
        <a:ext cx="1641191" cy="79583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049E3EA-0ED7-4909-973E-A3B949F6198E}" type="datetimeFigureOut">
              <a:rPr lang="en-US" smtClean="0"/>
              <a:t>2/16/2023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EFB0C4-50AA-4C56-A2A7-6A6BB116D964}" type="slidenum">
              <a:rPr lang="en-US" smtClean="0"/>
              <a:t>‹#›</a:t>
            </a:fld>
            <a:endParaRPr lang="en-US"/>
          </a:p>
        </p:txBody>
      </p:sp>
    </p:spTree>
    <p:extLst>
      <p:ext uri="{BB962C8B-B14F-4D97-AF65-F5344CB8AC3E}">
        <p14:creationId xmlns:p14="http://schemas.microsoft.com/office/powerpoint/2010/main" val="324807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cfr.gov/current/title-20/chapter-V/part-678/subpart-E/section-678.715#p-678.715(b)"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cfr.gov/current/title-20/chapter-V/part-678/subpart-E#p-678.705(a)(1)"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ecfr.gov/current/title-20/chapter-V/part-678/subpart-E#p-678.705(a)(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1</a:t>
            </a:fld>
            <a:endParaRPr lang="en-US"/>
          </a:p>
        </p:txBody>
      </p:sp>
    </p:spTree>
    <p:extLst>
      <p:ext uri="{BB962C8B-B14F-4D97-AF65-F5344CB8AC3E}">
        <p14:creationId xmlns:p14="http://schemas.microsoft.com/office/powerpoint/2010/main" val="112174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a:p>
            <a:endParaRPr lang="en-US" dirty="0"/>
          </a:p>
          <a:p>
            <a:r>
              <a:rPr lang="en-US" dirty="0"/>
              <a:t>The Memorandum of Understanding is an agreement between the chief lead elected official, local workforce board, and each one-stop partner that outlines the operation of the one-stop delivery system and sets the vision and strategy for service delivery by identifying the role each partner will play. The MOU answers the question of how the one-stop system will provide services as well as how it will be funded.</a:t>
            </a:r>
          </a:p>
          <a:p>
            <a:endParaRPr lang="en-US" dirty="0"/>
          </a:p>
          <a:p>
            <a:r>
              <a:rPr lang="en-US" dirty="0"/>
              <a:t>The Infrastructure Funding Agreement is a component of the MOU that details the financial plan to fund the services and operating costs of the one-stop delivery system. That includes funding of infrastructure costs associated with comprehensive one-stop center(s) and affiliated/specialized sites, as applicable. It also includes funding of any additional shared services costs.</a:t>
            </a:r>
          </a:p>
          <a:p>
            <a:endParaRPr lang="en-US" dirty="0"/>
          </a:p>
          <a:p>
            <a:r>
              <a:rPr lang="en-US" dirty="0"/>
              <a:t>*Stress that this isn’t entirely new for Iowa. Your MOUs have already done the hardest part of identifying how your one-stop system will provide services and now you are moving to the second part of implementation to answer the second key question and develop your Infrastructure Funding Agreements. (This is the same order and approach that most states took with WIOA implementation).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931774">
              <a:defRPr/>
            </a:pPr>
            <a:fld id="{FFEFB0C4-50AA-4C56-A2A7-6A6BB116D964}"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76017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11</a:t>
            </a:fld>
            <a:endParaRPr lang="en-US"/>
          </a:p>
        </p:txBody>
      </p:sp>
    </p:spTree>
    <p:extLst>
      <p:ext uri="{BB962C8B-B14F-4D97-AF65-F5344CB8AC3E}">
        <p14:creationId xmlns:p14="http://schemas.microsoft.com/office/powerpoint/2010/main" val="67577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a:p>
            <a:endParaRPr lang="en-US" dirty="0"/>
          </a:p>
          <a:p>
            <a:r>
              <a:rPr lang="en-US" dirty="0"/>
              <a:t>Emphasis on locally-driven process. State partner roles vs. local area role</a:t>
            </a:r>
          </a:p>
          <a:p>
            <a:endParaRPr lang="en-US" dirty="0"/>
          </a:p>
          <a:p>
            <a:r>
              <a:rPr lang="en-US" dirty="0">
                <a:ea typeface="+mn-lt"/>
                <a:cs typeface="+mn-lt"/>
              </a:rPr>
              <a:t>In developing the section of the MOU on one-stop infrastructure funding, the Local WDB and chief elected officials </a:t>
            </a:r>
            <a:r>
              <a:rPr lang="en-US" u="sng" dirty="0">
                <a:ea typeface="+mn-lt"/>
                <a:cs typeface="+mn-lt"/>
              </a:rPr>
              <a:t>will</a:t>
            </a:r>
            <a:r>
              <a:rPr lang="en-US" dirty="0">
                <a:ea typeface="+mn-lt"/>
                <a:cs typeface="+mn-lt"/>
              </a:rPr>
              <a:t>: </a:t>
            </a:r>
            <a:r>
              <a:rPr lang="en-US" u="sng" dirty="0">
                <a:ea typeface="+mn-lt"/>
                <a:cs typeface="+mn-lt"/>
                <a:hlinkClick r:id="rId3"/>
              </a:rPr>
              <a:t>20 CFR 678.715(b)</a:t>
            </a:r>
            <a:endParaRPr lang="en-US" dirty="0">
              <a:ea typeface="+mn-lt"/>
              <a:cs typeface="+mn-lt"/>
            </a:endParaRPr>
          </a:p>
          <a:p>
            <a:pPr lvl="1">
              <a:buFont typeface="Wingdings" panose="05040102010807070707" pitchFamily="18" charset="2"/>
              <a:buChar char="§"/>
            </a:pPr>
            <a:r>
              <a:rPr lang="en-US" b="1" i="1" dirty="0">
                <a:ea typeface="+mn-lt"/>
                <a:cs typeface="+mn-lt"/>
              </a:rPr>
              <a:t>Ensure that the one-stop partners adhere to the guidance</a:t>
            </a:r>
            <a:r>
              <a:rPr lang="en-US" dirty="0">
                <a:ea typeface="+mn-lt"/>
                <a:cs typeface="+mn-lt"/>
              </a:rPr>
              <a:t> on one-stop delivery system infrastructure costs</a:t>
            </a:r>
          </a:p>
          <a:p>
            <a:pPr lvl="1">
              <a:buFont typeface="Wingdings" panose="05040102010807070707" pitchFamily="18" charset="2"/>
              <a:buChar char="§"/>
            </a:pPr>
            <a:r>
              <a:rPr lang="en-US" b="1" i="1" dirty="0">
                <a:ea typeface="+mn-lt"/>
                <a:cs typeface="+mn-lt"/>
              </a:rPr>
              <a:t>Work with one-stop partners to achieve consensus and informally mediate</a:t>
            </a:r>
            <a:r>
              <a:rPr lang="en-US" dirty="0">
                <a:ea typeface="+mn-lt"/>
                <a:cs typeface="+mn-lt"/>
              </a:rPr>
              <a:t> any possible conflicts or disagreements among one-stop partners</a:t>
            </a:r>
          </a:p>
          <a:p>
            <a:pPr lvl="1">
              <a:buFont typeface="Wingdings" panose="05040102010807070707" pitchFamily="18" charset="2"/>
              <a:buChar char="§"/>
            </a:pPr>
            <a:r>
              <a:rPr lang="en-US" b="1" i="1" dirty="0">
                <a:ea typeface="+mn-lt"/>
                <a:cs typeface="+mn-lt"/>
              </a:rPr>
              <a:t>Provide technical assistance</a:t>
            </a:r>
            <a:r>
              <a:rPr lang="en-US" dirty="0">
                <a:ea typeface="+mn-lt"/>
                <a:cs typeface="+mn-lt"/>
              </a:rPr>
              <a:t> to new one-stop partners and local grant recipients to ensure that those entities are informed and knowledgeable of the elements contained in the MOU and the one-stop infrastructure costs arrangement</a:t>
            </a:r>
          </a:p>
        </p:txBody>
      </p:sp>
      <p:sp>
        <p:nvSpPr>
          <p:cNvPr id="4" name="Slide Number Placeholder 3"/>
          <p:cNvSpPr>
            <a:spLocks noGrp="1"/>
          </p:cNvSpPr>
          <p:nvPr>
            <p:ph type="sldNum" sz="quarter" idx="5"/>
          </p:nvPr>
        </p:nvSpPr>
        <p:spPr/>
        <p:txBody>
          <a:bodyPr/>
          <a:lstStyle/>
          <a:p>
            <a:pPr defTabSz="931774">
              <a:defRPr/>
            </a:pPr>
            <a:fld id="{FFEFB0C4-50AA-4C56-A2A7-6A6BB116D964}"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5199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13</a:t>
            </a:fld>
            <a:endParaRPr lang="en-US"/>
          </a:p>
        </p:txBody>
      </p:sp>
    </p:spTree>
    <p:extLst>
      <p:ext uri="{BB962C8B-B14F-4D97-AF65-F5344CB8AC3E}">
        <p14:creationId xmlns:p14="http://schemas.microsoft.com/office/powerpoint/2010/main" val="187216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14</a:t>
            </a:fld>
            <a:endParaRPr lang="en-US"/>
          </a:p>
        </p:txBody>
      </p:sp>
    </p:spTree>
    <p:extLst>
      <p:ext uri="{BB962C8B-B14F-4D97-AF65-F5344CB8AC3E}">
        <p14:creationId xmlns:p14="http://schemas.microsoft.com/office/powerpoint/2010/main" val="3586303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15</a:t>
            </a:fld>
            <a:endParaRPr lang="en-US"/>
          </a:p>
        </p:txBody>
      </p:sp>
    </p:spTree>
    <p:extLst>
      <p:ext uri="{BB962C8B-B14F-4D97-AF65-F5344CB8AC3E}">
        <p14:creationId xmlns:p14="http://schemas.microsoft.com/office/powerpoint/2010/main" val="338313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a:p>
            <a:endParaRPr lang="en-US" dirty="0">
              <a:ea typeface="+mn-lt"/>
              <a:cs typeface="+mn-lt"/>
            </a:endParaRPr>
          </a:p>
          <a:p>
            <a:r>
              <a:rPr lang="en-US" dirty="0">
                <a:ea typeface="+mn-lt"/>
                <a:cs typeface="+mn-lt"/>
              </a:rPr>
              <a:t>Guidelines for State-administered one-stop partner programs for </a:t>
            </a:r>
            <a:r>
              <a:rPr lang="en-US" b="1" i="1" dirty="0">
                <a:ea typeface="+mn-lt"/>
                <a:cs typeface="+mn-lt"/>
              </a:rPr>
              <a:t>determining such programs’ contributions to a one-stop delivery system, based on such programs’ proportionate use of such system, and relative benefit received </a:t>
            </a:r>
            <a:r>
              <a:rPr lang="en-US" u="sng" dirty="0">
                <a:ea typeface="+mn-lt"/>
                <a:cs typeface="+mn-lt"/>
                <a:hlinkClick r:id="rId3"/>
              </a:rPr>
              <a:t>20 CFR 678.705(a)(1)</a:t>
            </a:r>
            <a:endParaRPr lang="en-US" u="sng" dirty="0">
              <a:ea typeface="+mn-lt"/>
              <a:cs typeface="+mn-lt"/>
            </a:endParaRPr>
          </a:p>
          <a:p>
            <a:endParaRPr lang="en-US" u="sng" dirty="0">
              <a:ea typeface="+mn-lt"/>
              <a:cs typeface="+mn-lt"/>
            </a:endParaRPr>
          </a:p>
          <a:p>
            <a:pPr defTabSz="931774">
              <a:defRPr/>
            </a:pPr>
            <a:r>
              <a:rPr lang="en-US" dirty="0">
                <a:ea typeface="+mn-lt"/>
                <a:cs typeface="+mn-lt"/>
              </a:rPr>
              <a:t>Guidance to assist Local WDBs, chief elected officials, and one-stop partners in local areas in </a:t>
            </a:r>
            <a:r>
              <a:rPr lang="en-US" b="1" i="1" dirty="0">
                <a:ea typeface="+mn-lt"/>
                <a:cs typeface="+mn-lt"/>
              </a:rPr>
              <a:t>determining equitable and stable methods</a:t>
            </a:r>
            <a:r>
              <a:rPr lang="en-US" dirty="0">
                <a:ea typeface="+mn-lt"/>
                <a:cs typeface="+mn-lt"/>
              </a:rPr>
              <a:t> of funding the costs of infrastructure at one-stop centers received on </a:t>
            </a:r>
            <a:r>
              <a:rPr lang="en-US" b="1" i="1" dirty="0">
                <a:ea typeface="+mn-lt"/>
                <a:cs typeface="+mn-lt"/>
              </a:rPr>
              <a:t>proportionate use</a:t>
            </a:r>
            <a:r>
              <a:rPr lang="en-US" dirty="0">
                <a:ea typeface="+mn-lt"/>
                <a:cs typeface="+mn-lt"/>
              </a:rPr>
              <a:t> and </a:t>
            </a:r>
            <a:r>
              <a:rPr lang="en-US" b="1" i="1" dirty="0">
                <a:ea typeface="+mn-lt"/>
                <a:cs typeface="+mn-lt"/>
              </a:rPr>
              <a:t>relative benefit </a:t>
            </a:r>
            <a:r>
              <a:rPr lang="en-US" dirty="0">
                <a:ea typeface="+mn-lt"/>
                <a:cs typeface="+mn-lt"/>
              </a:rPr>
              <a:t>received </a:t>
            </a:r>
            <a:r>
              <a:rPr lang="en-US" u="sng" dirty="0">
                <a:ea typeface="+mn-lt"/>
                <a:cs typeface="+mn-lt"/>
                <a:hlinkClick r:id="rId4"/>
              </a:rPr>
              <a:t>20 CFR 678.705(a)(2).</a:t>
            </a:r>
            <a:endParaRPr lang="en-US" dirty="0">
              <a:ea typeface="+mn-lt"/>
              <a:cs typeface="+mn-lt"/>
            </a:endParaRPr>
          </a:p>
          <a:p>
            <a:endParaRPr lang="en-US" dirty="0"/>
          </a:p>
        </p:txBody>
      </p:sp>
      <p:sp>
        <p:nvSpPr>
          <p:cNvPr id="4" name="Slide Number Placeholder 3"/>
          <p:cNvSpPr>
            <a:spLocks noGrp="1"/>
          </p:cNvSpPr>
          <p:nvPr>
            <p:ph type="sldNum" sz="quarter" idx="5"/>
          </p:nvPr>
        </p:nvSpPr>
        <p:spPr/>
        <p:txBody>
          <a:bodyPr/>
          <a:lstStyle/>
          <a:p>
            <a:pPr defTabSz="931774">
              <a:defRPr/>
            </a:pPr>
            <a:fld id="{FFEFB0C4-50AA-4C56-A2A7-6A6BB116D964}"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13592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17</a:t>
            </a:fld>
            <a:endParaRPr lang="en-US"/>
          </a:p>
        </p:txBody>
      </p:sp>
    </p:spTree>
    <p:extLst>
      <p:ext uri="{BB962C8B-B14F-4D97-AF65-F5344CB8AC3E}">
        <p14:creationId xmlns:p14="http://schemas.microsoft.com/office/powerpoint/2010/main" val="3686469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IWD</a:t>
            </a:r>
            <a:br>
              <a:rPr lang="en-US" dirty="0"/>
            </a:br>
            <a:endParaRPr lang="en-US" dirty="0"/>
          </a:p>
          <a:p>
            <a:r>
              <a:rPr lang="en-US" dirty="0"/>
              <a:t>Wendy/Michelle provide context for Iowa’s work on this.</a:t>
            </a:r>
          </a:p>
        </p:txBody>
      </p:sp>
      <p:sp>
        <p:nvSpPr>
          <p:cNvPr id="4" name="Slide Number Placeholder 3"/>
          <p:cNvSpPr>
            <a:spLocks noGrp="1"/>
          </p:cNvSpPr>
          <p:nvPr>
            <p:ph type="sldNum" sz="quarter" idx="5"/>
          </p:nvPr>
        </p:nvSpPr>
        <p:spPr/>
        <p:txBody>
          <a:bodyPr/>
          <a:lstStyle/>
          <a:p>
            <a:fld id="{FFEFB0C4-50AA-4C56-A2A7-6A6BB116D964}" type="slidenum">
              <a:rPr lang="en-US" smtClean="0"/>
              <a:t>18</a:t>
            </a:fld>
            <a:endParaRPr lang="en-US"/>
          </a:p>
        </p:txBody>
      </p:sp>
    </p:spTree>
    <p:extLst>
      <p:ext uri="{BB962C8B-B14F-4D97-AF65-F5344CB8AC3E}">
        <p14:creationId xmlns:p14="http://schemas.microsoft.com/office/powerpoint/2010/main" val="99505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IWD</a:t>
            </a:r>
          </a:p>
        </p:txBody>
      </p:sp>
      <p:sp>
        <p:nvSpPr>
          <p:cNvPr id="4" name="Slide Number Placeholder 3"/>
          <p:cNvSpPr>
            <a:spLocks noGrp="1"/>
          </p:cNvSpPr>
          <p:nvPr>
            <p:ph type="sldNum" sz="quarter" idx="5"/>
          </p:nvPr>
        </p:nvSpPr>
        <p:spPr/>
        <p:txBody>
          <a:bodyPr/>
          <a:lstStyle/>
          <a:p>
            <a:fld id="{FFEFB0C4-50AA-4C56-A2A7-6A6BB116D964}" type="slidenum">
              <a:rPr lang="en-US" smtClean="0"/>
              <a:t>19</a:t>
            </a:fld>
            <a:endParaRPr lang="en-US"/>
          </a:p>
        </p:txBody>
      </p:sp>
    </p:spTree>
    <p:extLst>
      <p:ext uri="{BB962C8B-B14F-4D97-AF65-F5344CB8AC3E}">
        <p14:creationId xmlns:p14="http://schemas.microsoft.com/office/powerpoint/2010/main" val="142584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2</a:t>
            </a:fld>
            <a:endParaRPr lang="en-US"/>
          </a:p>
        </p:txBody>
      </p:sp>
    </p:spTree>
    <p:extLst>
      <p:ext uri="{BB962C8B-B14F-4D97-AF65-F5344CB8AC3E}">
        <p14:creationId xmlns:p14="http://schemas.microsoft.com/office/powerpoint/2010/main" val="3344269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IWD</a:t>
            </a:r>
          </a:p>
        </p:txBody>
      </p:sp>
      <p:sp>
        <p:nvSpPr>
          <p:cNvPr id="4" name="Slide Number Placeholder 3"/>
          <p:cNvSpPr>
            <a:spLocks noGrp="1"/>
          </p:cNvSpPr>
          <p:nvPr>
            <p:ph type="sldNum" sz="quarter" idx="5"/>
          </p:nvPr>
        </p:nvSpPr>
        <p:spPr/>
        <p:txBody>
          <a:bodyPr/>
          <a:lstStyle/>
          <a:p>
            <a:fld id="{FFEFB0C4-50AA-4C56-A2A7-6A6BB116D964}" type="slidenum">
              <a:rPr lang="en-US" smtClean="0"/>
              <a:t>20</a:t>
            </a:fld>
            <a:endParaRPr lang="en-US"/>
          </a:p>
        </p:txBody>
      </p:sp>
    </p:spTree>
    <p:extLst>
      <p:ext uri="{BB962C8B-B14F-4D97-AF65-F5344CB8AC3E}">
        <p14:creationId xmlns:p14="http://schemas.microsoft.com/office/powerpoint/2010/main" val="311103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IWD</a:t>
            </a:r>
          </a:p>
        </p:txBody>
      </p:sp>
      <p:sp>
        <p:nvSpPr>
          <p:cNvPr id="4" name="Slide Number Placeholder 3"/>
          <p:cNvSpPr>
            <a:spLocks noGrp="1"/>
          </p:cNvSpPr>
          <p:nvPr>
            <p:ph type="sldNum" sz="quarter" idx="5"/>
          </p:nvPr>
        </p:nvSpPr>
        <p:spPr/>
        <p:txBody>
          <a:bodyPr/>
          <a:lstStyle/>
          <a:p>
            <a:fld id="{FFEFB0C4-50AA-4C56-A2A7-6A6BB116D964}" type="slidenum">
              <a:rPr lang="en-US" smtClean="0"/>
              <a:t>21</a:t>
            </a:fld>
            <a:endParaRPr lang="en-US"/>
          </a:p>
        </p:txBody>
      </p:sp>
    </p:spTree>
    <p:extLst>
      <p:ext uri="{BB962C8B-B14F-4D97-AF65-F5344CB8AC3E}">
        <p14:creationId xmlns:p14="http://schemas.microsoft.com/office/powerpoint/2010/main" val="3330741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a:p>
            <a:endParaRPr lang="en-US" dirty="0"/>
          </a:p>
          <a:p>
            <a:r>
              <a:rPr lang="en-US" dirty="0"/>
              <a:t>The big buckets we’re going to look at in terms of the policy recommendations are the processes for Developing MOUs, Changing MOUs and expectations for Negotiation</a:t>
            </a:r>
          </a:p>
        </p:txBody>
      </p:sp>
      <p:sp>
        <p:nvSpPr>
          <p:cNvPr id="4" name="Slide Number Placeholder 3"/>
          <p:cNvSpPr>
            <a:spLocks noGrp="1"/>
          </p:cNvSpPr>
          <p:nvPr>
            <p:ph type="sldNum" sz="quarter" idx="5"/>
          </p:nvPr>
        </p:nvSpPr>
        <p:spPr/>
        <p:txBody>
          <a:bodyPr/>
          <a:lstStyle/>
          <a:p>
            <a:fld id="{FFEFB0C4-50AA-4C56-A2A7-6A6BB116D964}" type="slidenum">
              <a:rPr lang="en-US" smtClean="0"/>
              <a:t>22</a:t>
            </a:fld>
            <a:endParaRPr lang="en-US"/>
          </a:p>
        </p:txBody>
      </p:sp>
    </p:spTree>
    <p:extLst>
      <p:ext uri="{BB962C8B-B14F-4D97-AF65-F5344CB8AC3E}">
        <p14:creationId xmlns:p14="http://schemas.microsoft.com/office/powerpoint/2010/main" val="809159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a:p>
            <a:endParaRPr lang="en-US" dirty="0">
              <a:ea typeface="Calibri"/>
              <a:cs typeface="Calibri"/>
            </a:endParaRPr>
          </a:p>
          <a:p>
            <a:r>
              <a:rPr lang="en-US" dirty="0">
                <a:ea typeface="Calibri"/>
                <a:cs typeface="Calibri"/>
              </a:rPr>
              <a:t>Current MOU policy language – recommendation is to update based on any feedback from consultation sessions.</a:t>
            </a:r>
          </a:p>
          <a:p>
            <a:endParaRPr lang="en-US" dirty="0">
              <a:ea typeface="Calibri"/>
              <a:cs typeface="Calibri"/>
            </a:endParaRPr>
          </a:p>
          <a:p>
            <a:r>
              <a:rPr lang="en-US" dirty="0">
                <a:ea typeface="Calibri"/>
                <a:cs typeface="Calibri"/>
              </a:rPr>
              <a:t>This language is consistent with the federal law – there is an opportunity for partners to identify anything worth adding to this list, but there was nothing identified to be updated from how it is described in the current policy.</a:t>
            </a:r>
          </a:p>
        </p:txBody>
      </p:sp>
      <p:sp>
        <p:nvSpPr>
          <p:cNvPr id="4" name="Slide Number Placeholder 3"/>
          <p:cNvSpPr>
            <a:spLocks noGrp="1"/>
          </p:cNvSpPr>
          <p:nvPr>
            <p:ph type="sldNum" sz="quarter" idx="5"/>
          </p:nvPr>
        </p:nvSpPr>
        <p:spPr/>
        <p:txBody>
          <a:bodyPr/>
          <a:lstStyle/>
          <a:p>
            <a:fld id="{FFEFB0C4-50AA-4C56-A2A7-6A6BB116D964}" type="slidenum">
              <a:rPr lang="en-US" smtClean="0"/>
              <a:t>23</a:t>
            </a:fld>
            <a:endParaRPr lang="en-US"/>
          </a:p>
        </p:txBody>
      </p:sp>
    </p:spTree>
    <p:extLst>
      <p:ext uri="{BB962C8B-B14F-4D97-AF65-F5344CB8AC3E}">
        <p14:creationId xmlns:p14="http://schemas.microsoft.com/office/powerpoint/2010/main" val="3273888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a:p>
            <a:endParaRPr lang="en-US" dirty="0">
              <a:ea typeface="Calibri"/>
              <a:cs typeface="Calibri"/>
            </a:endParaRPr>
          </a:p>
          <a:p>
            <a:r>
              <a:rPr lang="en-US" dirty="0">
                <a:ea typeface="Calibri"/>
                <a:cs typeface="Calibri"/>
              </a:rPr>
              <a:t>Current MOU policy language – recommendation is to update based on any feedback from consultation sessions.</a:t>
            </a:r>
          </a:p>
        </p:txBody>
      </p:sp>
      <p:sp>
        <p:nvSpPr>
          <p:cNvPr id="4" name="Slide Number Placeholder 3"/>
          <p:cNvSpPr>
            <a:spLocks noGrp="1"/>
          </p:cNvSpPr>
          <p:nvPr>
            <p:ph type="sldNum" sz="quarter" idx="5"/>
          </p:nvPr>
        </p:nvSpPr>
        <p:spPr/>
        <p:txBody>
          <a:bodyPr/>
          <a:lstStyle/>
          <a:p>
            <a:fld id="{FFEFB0C4-50AA-4C56-A2A7-6A6BB116D964}" type="slidenum">
              <a:rPr lang="en-US" smtClean="0"/>
              <a:t>24</a:t>
            </a:fld>
            <a:endParaRPr lang="en-US"/>
          </a:p>
        </p:txBody>
      </p:sp>
    </p:spTree>
    <p:extLst>
      <p:ext uri="{BB962C8B-B14F-4D97-AF65-F5344CB8AC3E}">
        <p14:creationId xmlns:p14="http://schemas.microsoft.com/office/powerpoint/2010/main" val="348622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t>DS</a:t>
            </a:r>
          </a:p>
          <a:p>
            <a:pPr defTabSz="931774">
              <a:defRPr/>
            </a:pPr>
            <a:endParaRPr lang="en-US" sz="1600" dirty="0">
              <a:solidFill>
                <a:srgbClr val="333333"/>
              </a:solidFill>
              <a:latin typeface="Calibri" panose="020F0502020204030204" pitchFamily="34" charset="0"/>
            </a:endParaRPr>
          </a:p>
          <a:p>
            <a:pPr defTabSz="931774">
              <a:defRPr/>
            </a:pPr>
            <a:r>
              <a:rPr lang="en-US" sz="1600" dirty="0">
                <a:solidFill>
                  <a:srgbClr val="333333"/>
                </a:solidFill>
                <a:latin typeface="Calibri" panose="020F0502020204030204" pitchFamily="34" charset="0"/>
              </a:rPr>
              <a:t> </a:t>
            </a:r>
            <a:r>
              <a:rPr lang="en-US" b="1" i="1" dirty="0">
                <a:solidFill>
                  <a:srgbClr val="0070C0"/>
                </a:solidFill>
                <a:latin typeface="Calibri" panose="020F0502020204030204" pitchFamily="34" charset="0"/>
              </a:rPr>
              <a:t>Blue italicized text reflects recommended language to add to current policy.</a:t>
            </a:r>
            <a:endParaRPr lang="en-US" dirty="0"/>
          </a:p>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25</a:t>
            </a:fld>
            <a:endParaRPr lang="en-US"/>
          </a:p>
        </p:txBody>
      </p:sp>
    </p:spTree>
    <p:extLst>
      <p:ext uri="{BB962C8B-B14F-4D97-AF65-F5344CB8AC3E}">
        <p14:creationId xmlns:p14="http://schemas.microsoft.com/office/powerpoint/2010/main" val="3560535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a:p>
            <a:endParaRPr lang="en-US" dirty="0"/>
          </a:p>
          <a:p>
            <a:r>
              <a:rPr lang="en-US" dirty="0"/>
              <a:t>Current policy described this information in 2 separate sections – one for infrastructure funding and one for other cost-sharing agreements. Recommended update combines those 2 sections.</a:t>
            </a:r>
          </a:p>
        </p:txBody>
      </p:sp>
      <p:sp>
        <p:nvSpPr>
          <p:cNvPr id="4" name="Slide Number Placeholder 3"/>
          <p:cNvSpPr>
            <a:spLocks noGrp="1"/>
          </p:cNvSpPr>
          <p:nvPr>
            <p:ph type="sldNum" sz="quarter" idx="5"/>
          </p:nvPr>
        </p:nvSpPr>
        <p:spPr/>
        <p:txBody>
          <a:bodyPr/>
          <a:lstStyle/>
          <a:p>
            <a:fld id="{FFEFB0C4-50AA-4C56-A2A7-6A6BB116D964}" type="slidenum">
              <a:rPr lang="en-US" smtClean="0"/>
              <a:t>26</a:t>
            </a:fld>
            <a:endParaRPr lang="en-US"/>
          </a:p>
        </p:txBody>
      </p:sp>
    </p:spTree>
    <p:extLst>
      <p:ext uri="{BB962C8B-B14F-4D97-AF65-F5344CB8AC3E}">
        <p14:creationId xmlns:p14="http://schemas.microsoft.com/office/powerpoint/2010/main" val="2840551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DS</a:t>
            </a:r>
          </a:p>
          <a:p>
            <a:endParaRPr lang="en-US"/>
          </a:p>
          <a:p>
            <a:r>
              <a:rPr lang="en-US"/>
              <a:t>The US DOL Sample MOU and Infrastructure Costs toolkit provides examples of substantial changes that require renewal as changes to one-stop partners (adding or removing partners, which would impact costs to all partners) and election of a new Chief Local Elected Official. Non-substantive changes in the toolkit include “minor” revisions to the budget or adjustments made due to the annual reconciliation of the budget.</a:t>
            </a:r>
            <a:endParaRPr lang="en-US">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27</a:t>
            </a:fld>
            <a:endParaRPr lang="en-US"/>
          </a:p>
        </p:txBody>
      </p:sp>
    </p:spTree>
    <p:extLst>
      <p:ext uri="{BB962C8B-B14F-4D97-AF65-F5344CB8AC3E}">
        <p14:creationId xmlns:p14="http://schemas.microsoft.com/office/powerpoint/2010/main" val="3470014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28</a:t>
            </a:fld>
            <a:endParaRPr lang="en-US"/>
          </a:p>
        </p:txBody>
      </p:sp>
    </p:spTree>
    <p:extLst>
      <p:ext uri="{BB962C8B-B14F-4D97-AF65-F5344CB8AC3E}">
        <p14:creationId xmlns:p14="http://schemas.microsoft.com/office/powerpoint/2010/main" val="4179666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29</a:t>
            </a:fld>
            <a:endParaRPr lang="en-US"/>
          </a:p>
        </p:txBody>
      </p:sp>
    </p:spTree>
    <p:extLst>
      <p:ext uri="{BB962C8B-B14F-4D97-AF65-F5344CB8AC3E}">
        <p14:creationId xmlns:p14="http://schemas.microsoft.com/office/powerpoint/2010/main" val="313611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3</a:t>
            </a:fld>
            <a:endParaRPr lang="en-US"/>
          </a:p>
        </p:txBody>
      </p:sp>
    </p:spTree>
    <p:extLst>
      <p:ext uri="{BB962C8B-B14F-4D97-AF65-F5344CB8AC3E}">
        <p14:creationId xmlns:p14="http://schemas.microsoft.com/office/powerpoint/2010/main" val="3528161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30</a:t>
            </a:fld>
            <a:endParaRPr lang="en-US"/>
          </a:p>
        </p:txBody>
      </p:sp>
    </p:spTree>
    <p:extLst>
      <p:ext uri="{BB962C8B-B14F-4D97-AF65-F5344CB8AC3E}">
        <p14:creationId xmlns:p14="http://schemas.microsoft.com/office/powerpoint/2010/main" val="1214268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31</a:t>
            </a:fld>
            <a:endParaRPr lang="en-US"/>
          </a:p>
        </p:txBody>
      </p:sp>
    </p:spTree>
    <p:extLst>
      <p:ext uri="{BB962C8B-B14F-4D97-AF65-F5344CB8AC3E}">
        <p14:creationId xmlns:p14="http://schemas.microsoft.com/office/powerpoint/2010/main" val="1504514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32</a:t>
            </a:fld>
            <a:endParaRPr lang="en-US"/>
          </a:p>
        </p:txBody>
      </p:sp>
    </p:spTree>
    <p:extLst>
      <p:ext uri="{BB962C8B-B14F-4D97-AF65-F5344CB8AC3E}">
        <p14:creationId xmlns:p14="http://schemas.microsoft.com/office/powerpoint/2010/main" val="861807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a:p>
            <a:endParaRPr lang="en-US" dirty="0"/>
          </a:p>
          <a:p>
            <a:r>
              <a:rPr lang="en-US" dirty="0"/>
              <a:t>The policy recommendation document also includes recommendations for a section on the State Funding Mechanism Notification, Governor’s Determinations and Appeals process (it is from your current Iowa State plan). These processes are also very clearly detailed in the federal requirements.</a:t>
            </a:r>
          </a:p>
        </p:txBody>
      </p:sp>
      <p:sp>
        <p:nvSpPr>
          <p:cNvPr id="4" name="Slide Number Placeholder 3"/>
          <p:cNvSpPr>
            <a:spLocks noGrp="1"/>
          </p:cNvSpPr>
          <p:nvPr>
            <p:ph type="sldNum" sz="quarter" idx="5"/>
          </p:nvPr>
        </p:nvSpPr>
        <p:spPr/>
        <p:txBody>
          <a:bodyPr/>
          <a:lstStyle/>
          <a:p>
            <a:fld id="{FFEFB0C4-50AA-4C56-A2A7-6A6BB116D964}" type="slidenum">
              <a:rPr lang="en-US" smtClean="0"/>
              <a:t>33</a:t>
            </a:fld>
            <a:endParaRPr lang="en-US"/>
          </a:p>
        </p:txBody>
      </p:sp>
    </p:spTree>
    <p:extLst>
      <p:ext uri="{BB962C8B-B14F-4D97-AF65-F5344CB8AC3E}">
        <p14:creationId xmlns:p14="http://schemas.microsoft.com/office/powerpoint/2010/main" val="54672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a:p>
            <a:endParaRPr lang="en-US" dirty="0"/>
          </a:p>
          <a:p>
            <a:r>
              <a:rPr lang="en-US" dirty="0"/>
              <a:t>We will email out a copy of the draft updated MOU Guidance resource as a follow-up to this consultation session for your review and feedback.</a:t>
            </a:r>
          </a:p>
        </p:txBody>
      </p:sp>
      <p:sp>
        <p:nvSpPr>
          <p:cNvPr id="4" name="Slide Number Placeholder 3"/>
          <p:cNvSpPr>
            <a:spLocks noGrp="1"/>
          </p:cNvSpPr>
          <p:nvPr>
            <p:ph type="sldNum" sz="quarter" idx="5"/>
          </p:nvPr>
        </p:nvSpPr>
        <p:spPr/>
        <p:txBody>
          <a:bodyPr/>
          <a:lstStyle/>
          <a:p>
            <a:fld id="{FFEFB0C4-50AA-4C56-A2A7-6A6BB116D964}" type="slidenum">
              <a:rPr lang="en-US" smtClean="0"/>
              <a:t>34</a:t>
            </a:fld>
            <a:endParaRPr lang="en-US"/>
          </a:p>
        </p:txBody>
      </p:sp>
    </p:spTree>
    <p:extLst>
      <p:ext uri="{BB962C8B-B14F-4D97-AF65-F5344CB8AC3E}">
        <p14:creationId xmlns:p14="http://schemas.microsoft.com/office/powerpoint/2010/main" val="3833230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a:p>
            <a:endParaRPr lang="en-US" dirty="0"/>
          </a:p>
          <a:p>
            <a:r>
              <a:rPr lang="en-US" dirty="0"/>
              <a:t>Feedback on guide should be sent to WIOAgovernance@iwd.iowa.gov by April 1, 2023.</a:t>
            </a:r>
          </a:p>
        </p:txBody>
      </p:sp>
      <p:sp>
        <p:nvSpPr>
          <p:cNvPr id="4" name="Slide Number Placeholder 3"/>
          <p:cNvSpPr>
            <a:spLocks noGrp="1"/>
          </p:cNvSpPr>
          <p:nvPr>
            <p:ph type="sldNum" sz="quarter" idx="5"/>
          </p:nvPr>
        </p:nvSpPr>
        <p:spPr/>
        <p:txBody>
          <a:bodyPr/>
          <a:lstStyle/>
          <a:p>
            <a:fld id="{FFEFB0C4-50AA-4C56-A2A7-6A6BB116D964}" type="slidenum">
              <a:rPr lang="en-US" smtClean="0"/>
              <a:t>35</a:t>
            </a:fld>
            <a:endParaRPr lang="en-US"/>
          </a:p>
        </p:txBody>
      </p:sp>
    </p:spTree>
    <p:extLst>
      <p:ext uri="{BB962C8B-B14F-4D97-AF65-F5344CB8AC3E}">
        <p14:creationId xmlns:p14="http://schemas.microsoft.com/office/powerpoint/2010/main" val="3169836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DS</a:t>
            </a:r>
          </a:p>
        </p:txBody>
      </p:sp>
      <p:sp>
        <p:nvSpPr>
          <p:cNvPr id="4" name="Slide Number Placeholder 3"/>
          <p:cNvSpPr>
            <a:spLocks noGrp="1"/>
          </p:cNvSpPr>
          <p:nvPr>
            <p:ph type="sldNum" sz="quarter" idx="5"/>
          </p:nvPr>
        </p:nvSpPr>
        <p:spPr/>
        <p:txBody>
          <a:bodyPr/>
          <a:lstStyle/>
          <a:p>
            <a:pPr defTabSz="931774">
              <a:defRPr/>
            </a:pPr>
            <a:fld id="{FFEFB0C4-50AA-4C56-A2A7-6A6BB116D964}" type="slidenum">
              <a:rPr lang="en-US">
                <a:solidFill>
                  <a:prstClr val="black"/>
                </a:solidFill>
                <a:latin typeface="Calibri" panose="020F0502020204030204"/>
              </a:rPr>
              <a:pPr defTabSz="931774">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1872715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p:txBody>
      </p:sp>
      <p:sp>
        <p:nvSpPr>
          <p:cNvPr id="4" name="Slide Number Placeholder 3"/>
          <p:cNvSpPr>
            <a:spLocks noGrp="1"/>
          </p:cNvSpPr>
          <p:nvPr>
            <p:ph type="sldNum" sz="quarter" idx="5"/>
          </p:nvPr>
        </p:nvSpPr>
        <p:spPr/>
        <p:txBody>
          <a:bodyPr/>
          <a:lstStyle/>
          <a:p>
            <a:fld id="{FFEFB0C4-50AA-4C56-A2A7-6A6BB116D964}" type="slidenum">
              <a:rPr lang="en-US" smtClean="0"/>
              <a:t>37</a:t>
            </a:fld>
            <a:endParaRPr lang="en-US"/>
          </a:p>
        </p:txBody>
      </p:sp>
    </p:spTree>
    <p:extLst>
      <p:ext uri="{BB962C8B-B14F-4D97-AF65-F5344CB8AC3E}">
        <p14:creationId xmlns:p14="http://schemas.microsoft.com/office/powerpoint/2010/main" val="4213194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38</a:t>
            </a:fld>
            <a:endParaRPr lang="en-US"/>
          </a:p>
        </p:txBody>
      </p:sp>
    </p:spTree>
    <p:extLst>
      <p:ext uri="{BB962C8B-B14F-4D97-AF65-F5344CB8AC3E}">
        <p14:creationId xmlns:p14="http://schemas.microsoft.com/office/powerpoint/2010/main" val="1536618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a:p>
            <a:endParaRPr lang="en-US" dirty="0"/>
          </a:p>
          <a:p>
            <a:r>
              <a:rPr lang="en-US" dirty="0"/>
              <a:t>Note for CLEO session: CLEO focus = primarily compliance aspect.  What’s new for all is change/modification/amendment piece.</a:t>
            </a:r>
          </a:p>
        </p:txBody>
      </p:sp>
      <p:sp>
        <p:nvSpPr>
          <p:cNvPr id="4" name="Slide Number Placeholder 3"/>
          <p:cNvSpPr>
            <a:spLocks noGrp="1"/>
          </p:cNvSpPr>
          <p:nvPr>
            <p:ph type="sldNum" sz="quarter" idx="5"/>
          </p:nvPr>
        </p:nvSpPr>
        <p:spPr/>
        <p:txBody>
          <a:bodyPr/>
          <a:lstStyle/>
          <a:p>
            <a:fld id="{FFEFB0C4-50AA-4C56-A2A7-6A6BB116D964}" type="slidenum">
              <a:rPr lang="en-US" smtClean="0"/>
              <a:t>39</a:t>
            </a:fld>
            <a:endParaRPr lang="en-US"/>
          </a:p>
        </p:txBody>
      </p:sp>
    </p:spTree>
    <p:extLst>
      <p:ext uri="{BB962C8B-B14F-4D97-AF65-F5344CB8AC3E}">
        <p14:creationId xmlns:p14="http://schemas.microsoft.com/office/powerpoint/2010/main" val="338040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4</a:t>
            </a:fld>
            <a:endParaRPr lang="en-US"/>
          </a:p>
        </p:txBody>
      </p:sp>
    </p:spTree>
    <p:extLst>
      <p:ext uri="{BB962C8B-B14F-4D97-AF65-F5344CB8AC3E}">
        <p14:creationId xmlns:p14="http://schemas.microsoft.com/office/powerpoint/2010/main" val="1287439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40</a:t>
            </a:fld>
            <a:endParaRPr lang="en-US"/>
          </a:p>
        </p:txBody>
      </p:sp>
    </p:spTree>
    <p:extLst>
      <p:ext uri="{BB962C8B-B14F-4D97-AF65-F5344CB8AC3E}">
        <p14:creationId xmlns:p14="http://schemas.microsoft.com/office/powerpoint/2010/main" val="3669174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41</a:t>
            </a:fld>
            <a:endParaRPr lang="en-US"/>
          </a:p>
        </p:txBody>
      </p:sp>
    </p:spTree>
    <p:extLst>
      <p:ext uri="{BB962C8B-B14F-4D97-AF65-F5344CB8AC3E}">
        <p14:creationId xmlns:p14="http://schemas.microsoft.com/office/powerpoint/2010/main" val="2017880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42</a:t>
            </a:fld>
            <a:endParaRPr lang="en-US"/>
          </a:p>
        </p:txBody>
      </p:sp>
    </p:spTree>
    <p:extLst>
      <p:ext uri="{BB962C8B-B14F-4D97-AF65-F5344CB8AC3E}">
        <p14:creationId xmlns:p14="http://schemas.microsoft.com/office/powerpoint/2010/main" val="1584305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43</a:t>
            </a:fld>
            <a:endParaRPr lang="en-US"/>
          </a:p>
        </p:txBody>
      </p:sp>
    </p:spTree>
    <p:extLst>
      <p:ext uri="{BB962C8B-B14F-4D97-AF65-F5344CB8AC3E}">
        <p14:creationId xmlns:p14="http://schemas.microsoft.com/office/powerpoint/2010/main" val="3145503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44</a:t>
            </a:fld>
            <a:endParaRPr lang="en-US"/>
          </a:p>
        </p:txBody>
      </p:sp>
    </p:spTree>
    <p:extLst>
      <p:ext uri="{BB962C8B-B14F-4D97-AF65-F5344CB8AC3E}">
        <p14:creationId xmlns:p14="http://schemas.microsoft.com/office/powerpoint/2010/main" val="221999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5</a:t>
            </a:fld>
            <a:endParaRPr lang="en-US"/>
          </a:p>
        </p:txBody>
      </p:sp>
    </p:spTree>
    <p:extLst>
      <p:ext uri="{BB962C8B-B14F-4D97-AF65-F5344CB8AC3E}">
        <p14:creationId xmlns:p14="http://schemas.microsoft.com/office/powerpoint/2010/main" val="9682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a:p>
            <a:endParaRPr lang="en-US" dirty="0"/>
          </a:p>
          <a:p>
            <a:r>
              <a:rPr lang="en-US" dirty="0"/>
              <a:t>Use chat, not Q&amp;A, for 2/16 – could potentially explore Q&amp;A function for later sessions.</a:t>
            </a:r>
          </a:p>
        </p:txBody>
      </p:sp>
      <p:sp>
        <p:nvSpPr>
          <p:cNvPr id="4" name="Slide Number Placeholder 3"/>
          <p:cNvSpPr>
            <a:spLocks noGrp="1"/>
          </p:cNvSpPr>
          <p:nvPr>
            <p:ph type="sldNum" sz="quarter" idx="5"/>
          </p:nvPr>
        </p:nvSpPr>
        <p:spPr/>
        <p:txBody>
          <a:bodyPr/>
          <a:lstStyle/>
          <a:p>
            <a:fld id="{FFEFB0C4-50AA-4C56-A2A7-6A6BB116D964}" type="slidenum">
              <a:rPr lang="en-US" smtClean="0"/>
              <a:t>6</a:t>
            </a:fld>
            <a:endParaRPr lang="en-US"/>
          </a:p>
        </p:txBody>
      </p:sp>
    </p:spTree>
    <p:extLst>
      <p:ext uri="{BB962C8B-B14F-4D97-AF65-F5344CB8AC3E}">
        <p14:creationId xmlns:p14="http://schemas.microsoft.com/office/powerpoint/2010/main" val="419698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p:txBody>
      </p:sp>
      <p:sp>
        <p:nvSpPr>
          <p:cNvPr id="4" name="Slide Number Placeholder 3"/>
          <p:cNvSpPr>
            <a:spLocks noGrp="1"/>
          </p:cNvSpPr>
          <p:nvPr>
            <p:ph type="sldNum" sz="quarter" idx="5"/>
          </p:nvPr>
        </p:nvSpPr>
        <p:spPr/>
        <p:txBody>
          <a:bodyPr/>
          <a:lstStyle/>
          <a:p>
            <a:fld id="{FFEFB0C4-50AA-4C56-A2A7-6A6BB116D964}" type="slidenum">
              <a:rPr lang="en-US" smtClean="0"/>
              <a:t>7</a:t>
            </a:fld>
            <a:endParaRPr lang="en-US"/>
          </a:p>
        </p:txBody>
      </p:sp>
    </p:spTree>
    <p:extLst>
      <p:ext uri="{BB962C8B-B14F-4D97-AF65-F5344CB8AC3E}">
        <p14:creationId xmlns:p14="http://schemas.microsoft.com/office/powerpoint/2010/main" val="141704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t>
            </a:r>
          </a:p>
          <a:p>
            <a:endParaRPr lang="en-US" dirty="0">
              <a:cs typeface="Calibri"/>
            </a:endParaRPr>
          </a:p>
          <a:p>
            <a:r>
              <a:rPr lang="en-US" dirty="0">
                <a:cs typeface="Calibri"/>
              </a:rPr>
              <a:t>Thanks for introducing yourselves – we’re glad to have you all here!</a:t>
            </a:r>
          </a:p>
          <a:p>
            <a:endParaRPr lang="en-US" dirty="0">
              <a:cs typeface="Calibri"/>
            </a:endParaRPr>
          </a:p>
          <a:p>
            <a:r>
              <a:rPr lang="en-US" dirty="0">
                <a:cs typeface="Calibri"/>
              </a:rPr>
              <a:t>We need to acknowledge that partners play different roles and will be participating in local area development and implementation of MOU/IFAs.  For the purpose of these conversations, we are all at the table as a partner in Iowa's workforce system with a shared goal of serving our customers. Our role here is to develop guidance for local areas. To do that we will need to keep the focus on the customer and maintain a state/system-level orientation.</a:t>
            </a:r>
          </a:p>
          <a:p>
            <a:endParaRPr lang="en-US" dirty="0">
              <a:cs typeface="Calibri"/>
            </a:endParaRPr>
          </a:p>
          <a:p>
            <a:r>
              <a:rPr lang="en-US" dirty="0">
                <a:cs typeface="Calibri"/>
              </a:rPr>
              <a:t>The Core Partner Working Group has adopted key principles to guide their collaboration on these recommendations which include:</a:t>
            </a:r>
          </a:p>
          <a:p>
            <a:endParaRPr lang="en-US" dirty="0">
              <a:cs typeface="Calibri"/>
            </a:endParaRPr>
          </a:p>
          <a:p>
            <a:pPr marL="174708" indent="-174708">
              <a:spcBef>
                <a:spcPts val="1834"/>
              </a:spcBef>
              <a:buFont typeface="Arial"/>
              <a:buChar char="•"/>
            </a:pPr>
            <a:r>
              <a:rPr lang="en-US" dirty="0"/>
              <a:t>An overarching goal of the continuous improvement of the Iowa</a:t>
            </a:r>
            <a:r>
              <a:rPr lang="en-US" i="1" dirty="0"/>
              <a:t>WORKS </a:t>
            </a:r>
            <a:r>
              <a:rPr lang="en-US" b="1" dirty="0"/>
              <a:t>system</a:t>
            </a:r>
            <a:r>
              <a:rPr lang="en-US" dirty="0"/>
              <a:t> and the success of our shared customers.</a:t>
            </a:r>
            <a:endParaRPr lang="en-US" dirty="0">
              <a:cs typeface="Calibri"/>
            </a:endParaRPr>
          </a:p>
          <a:p>
            <a:pPr marL="174708" indent="-174708">
              <a:spcBef>
                <a:spcPts val="1834"/>
              </a:spcBef>
              <a:buFont typeface="Arial"/>
              <a:buChar char="•"/>
            </a:pPr>
            <a:r>
              <a:rPr lang="en-US" dirty="0"/>
              <a:t>A commitment to working together as equal partners in good faith, with honesty and trust.</a:t>
            </a:r>
            <a:endParaRPr lang="en-US" dirty="0">
              <a:cs typeface="Calibri" panose="020F0502020204030204"/>
            </a:endParaRPr>
          </a:p>
          <a:p>
            <a:pPr marL="174708" indent="-174708">
              <a:spcBef>
                <a:spcPts val="1834"/>
              </a:spcBef>
              <a:buFont typeface="Arial"/>
              <a:buChar char="•"/>
            </a:pPr>
            <a:r>
              <a:rPr lang="en-US" dirty="0"/>
              <a:t>Adopting the values of consensus and compromise to keep the work moving forward</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1774">
              <a:defRPr/>
            </a:pPr>
            <a:fld id="{FFEFB0C4-50AA-4C56-A2A7-6A6BB116D964}"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691994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a:t>
            </a:r>
          </a:p>
          <a:p>
            <a:endParaRPr lang="en-US" dirty="0"/>
          </a:p>
          <a:p>
            <a:r>
              <a:rPr lang="en-US" dirty="0"/>
              <a:t>So that we're all starting from the same place, we want to briefly review what the federal law says about the MOU and IFA</a:t>
            </a:r>
            <a:r>
              <a:rPr lang="en-US"/>
              <a:t> requirements</a:t>
            </a:r>
            <a:r>
              <a:rPr lang="en-US" dirty="0"/>
              <a:t>, the relationship between the two and what they are designed to do.</a:t>
            </a:r>
            <a:endParaRPr lang="en-US">
              <a:ea typeface="Calibri"/>
              <a:cs typeface="Calibri"/>
            </a:endParaRPr>
          </a:p>
          <a:p>
            <a:endParaRPr lang="en-US" dirty="0"/>
          </a:p>
          <a:p>
            <a:r>
              <a:rPr lang="en-US" dirty="0"/>
              <a:t>Invite to respond in chat –</a:t>
            </a:r>
            <a:r>
              <a:rPr lang="en-US" sz="1800">
                <a:latin typeface="Segoe UI"/>
                <a:cs typeface="Segoe UI"/>
              </a:rPr>
              <a:t>how familiar are you with WIOA Memoranda of Understanding and Infrastructure Funding Agreements? Very, A Little Bit, Not Much at All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9</a:t>
            </a:fld>
            <a:endParaRPr lang="en-US"/>
          </a:p>
        </p:txBody>
      </p:sp>
    </p:spTree>
    <p:extLst>
      <p:ext uri="{BB962C8B-B14F-4D97-AF65-F5344CB8AC3E}">
        <p14:creationId xmlns:p14="http://schemas.microsoft.com/office/powerpoint/2010/main" val="172537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endParaRPr lang="en-US"/>
          </a:p>
        </p:txBody>
      </p:sp>
    </p:spTree>
    <p:extLst>
      <p:ext uri="{BB962C8B-B14F-4D97-AF65-F5344CB8AC3E}">
        <p14:creationId xmlns:p14="http://schemas.microsoft.com/office/powerpoint/2010/main" val="209885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Tree>
    <p:extLst>
      <p:ext uri="{BB962C8B-B14F-4D97-AF65-F5344CB8AC3E}">
        <p14:creationId xmlns:p14="http://schemas.microsoft.com/office/powerpoint/2010/main" val="336697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73320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a:t>FirstName LastName</a:t>
            </a:r>
          </a:p>
          <a:p>
            <a:pPr lvl="1"/>
            <a:r>
              <a:rPr lang="en-US"/>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18631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a:p>
            </p:txBody>
          </p:sp>
        </p:grpSp>
      </p:grpSp>
    </p:spTree>
    <p:extLst>
      <p:ext uri="{BB962C8B-B14F-4D97-AF65-F5344CB8AC3E}">
        <p14:creationId xmlns:p14="http://schemas.microsoft.com/office/powerpoint/2010/main" val="241105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478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endParaRPr lang="en-US"/>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3222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176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6736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592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959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14659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40948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246738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211337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17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52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668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91571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val="1"/>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10529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1" r:id="rId5"/>
    <p:sldLayoutId id="2147483651" r:id="rId6"/>
    <p:sldLayoutId id="2147483652" r:id="rId7"/>
    <p:sldLayoutId id="2147483653" r:id="rId8"/>
    <p:sldLayoutId id="2147483662" r:id="rId9"/>
    <p:sldLayoutId id="2147483663" r:id="rId10"/>
    <p:sldLayoutId id="2147483667" r:id="rId11"/>
    <p:sldLayoutId id="2147483666" r:id="rId12"/>
    <p:sldLayoutId id="2147483664" r:id="rId13"/>
    <p:sldLayoutId id="2147483669" r:id="rId14"/>
    <p:sldLayoutId id="2147483665" r:id="rId15"/>
    <p:sldLayoutId id="2147483654" r:id="rId16"/>
    <p:sldLayoutId id="2147483655" r:id="rId17"/>
    <p:sldLayoutId id="2147483656" r:id="rId18"/>
    <p:sldLayoutId id="2147483657" r:id="rId19"/>
  </p:sldLayoutIdLst>
  <p:hf hdr="0" ftr="0" dt="0"/>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20/chapter-V/part-678/subpart-E/section-678.715#p-678.715(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iowawdb.gov/sites/search.iowawdb.gov/files/basicpageuploads/IA%20Center%20Certification%20Process%20Guidance_June%202022.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urrent/title-34/subtitle-B/chapter-IV/part-463/subpart-J/section-463.705#p-463.705(a)"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ecfr.gov/current/title-20/chapter-V/part-678/subpart-E/section-678.705#p-678.705(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urrent/title-20/chapter-V/part-678/subpart-E#p-678.705(a)(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ecfr.gov/current/title-20/chapter-V/part-678/subpart-E#p-678.705(a)(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sullivan@air.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wendy.greenman@iwd.iowa.gov" TargetMode="External"/><Relationship Id="rId4" Type="http://schemas.openxmlformats.org/officeDocument/2006/relationships/hyperlink" Target="mailto:dsimon@air.org"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29.xml"/><Relationship Id="rId16" Type="http://schemas.openxmlformats.org/officeDocument/2006/relationships/diagramColors" Target="../diagrams/colors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hyperlink" Target="mailto:WIOAgovernance@iwd.iowa.gov" TargetMode="External"/><Relationship Id="rId7" Type="http://schemas.openxmlformats.org/officeDocument/2006/relationships/diagramColors" Target="../diagrams/colors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www.iowawdb.gov/lwdb-information" TargetMode="External"/><Relationship Id="rId7" Type="http://schemas.openxmlformats.org/officeDocument/2006/relationships/diagramColors" Target="../diagrams/colors16.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hyperlink" Target="https://www.iowawdb.gov/sites/search.iowawdb.gov/files/basicpageuploads/Iowa_MOU_template_guide_FINAL_March2021.pdf" TargetMode="External"/><Relationship Id="rId7" Type="http://schemas.openxmlformats.org/officeDocument/2006/relationships/diagramQuickStyle" Target="../diagrams/quickStyle17.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12.png"/><Relationship Id="rId9" Type="http://schemas.microsoft.com/office/2007/relationships/diagramDrawing" Target="../diagrams/drawing17.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mailto:WIOAgovernance@iwd.iowa.go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mailto:wendy.greenman@iwd.iowa.gov" TargetMode="External"/><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FC0E9-5E6C-4D61-9F80-9AF2C6999193}"/>
              </a:ext>
            </a:extLst>
          </p:cNvPr>
          <p:cNvSpPr>
            <a:spLocks noGrp="1"/>
          </p:cNvSpPr>
          <p:nvPr>
            <p:ph type="ctrTitle"/>
          </p:nvPr>
        </p:nvSpPr>
        <p:spPr/>
        <p:txBody>
          <a:bodyPr>
            <a:normAutofit fontScale="90000"/>
          </a:bodyPr>
          <a:lstStyle/>
          <a:p>
            <a:r>
              <a:rPr lang="en-US"/>
              <a:t>Infrastructure Funding Agreement Consultation Session</a:t>
            </a:r>
            <a:br>
              <a:rPr lang="en-US"/>
            </a:br>
            <a:r>
              <a:rPr lang="en-US" sz="4900"/>
              <a:t>WIOA Required Partners</a:t>
            </a:r>
          </a:p>
        </p:txBody>
      </p:sp>
      <p:sp>
        <p:nvSpPr>
          <p:cNvPr id="7" name="Subtitle 6">
            <a:extLst>
              <a:ext uri="{FF2B5EF4-FFF2-40B4-BE49-F238E27FC236}">
                <a16:creationId xmlns:a16="http://schemas.microsoft.com/office/drawing/2014/main" id="{F67C7F23-19DE-4D44-A58E-4A7D038A09BF}"/>
              </a:ext>
            </a:extLst>
          </p:cNvPr>
          <p:cNvSpPr>
            <a:spLocks noGrp="1"/>
          </p:cNvSpPr>
          <p:nvPr>
            <p:ph type="subTitle" idx="1"/>
          </p:nvPr>
        </p:nvSpPr>
        <p:spPr/>
        <p:txBody>
          <a:bodyPr/>
          <a:lstStyle/>
          <a:p>
            <a:r>
              <a:rPr lang="en-US"/>
              <a:t>Thursday, February 16, 2023 – 10:00-11:00 a.m.</a:t>
            </a:r>
          </a:p>
        </p:txBody>
      </p:sp>
    </p:spTree>
    <p:extLst>
      <p:ext uri="{BB962C8B-B14F-4D97-AF65-F5344CB8AC3E}">
        <p14:creationId xmlns:p14="http://schemas.microsoft.com/office/powerpoint/2010/main" val="242302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E409-1983-E347-7E2B-B1734AE628AF}"/>
              </a:ext>
            </a:extLst>
          </p:cNvPr>
          <p:cNvSpPr>
            <a:spLocks noGrp="1"/>
          </p:cNvSpPr>
          <p:nvPr>
            <p:ph type="title"/>
          </p:nvPr>
        </p:nvSpPr>
        <p:spPr/>
        <p:txBody>
          <a:bodyPr/>
          <a:lstStyle/>
          <a:p>
            <a:r>
              <a:rPr lang="en-US">
                <a:cs typeface="Calibri"/>
              </a:rPr>
              <a:t>What are MOUs and IFAs?</a:t>
            </a:r>
            <a:endParaRPr lang="en-US"/>
          </a:p>
        </p:txBody>
      </p:sp>
      <p:sp>
        <p:nvSpPr>
          <p:cNvPr id="3" name="Content Placeholder 2">
            <a:extLst>
              <a:ext uri="{FF2B5EF4-FFF2-40B4-BE49-F238E27FC236}">
                <a16:creationId xmlns:a16="http://schemas.microsoft.com/office/drawing/2014/main" id="{5749C362-01D2-68C1-6A33-7D306C2E4C9A}"/>
              </a:ext>
            </a:extLst>
          </p:cNvPr>
          <p:cNvSpPr>
            <a:spLocks noGrp="1"/>
          </p:cNvSpPr>
          <p:nvPr>
            <p:ph idx="1"/>
          </p:nvPr>
        </p:nvSpPr>
        <p:spPr/>
        <p:txBody>
          <a:bodyPr vert="horz" lIns="91440" tIns="45720" rIns="91440" bIns="45720" rtlCol="0" anchor="t">
            <a:normAutofit/>
          </a:bodyPr>
          <a:lstStyle/>
          <a:p>
            <a:pPr>
              <a:buFont typeface="Wingdings" panose="05040102010807070707" pitchFamily="18" charset="2"/>
              <a:buChar char="§"/>
            </a:pPr>
            <a:r>
              <a:rPr lang="en-US" sz="3400">
                <a:ea typeface="+mn-lt"/>
                <a:cs typeface="+mn-lt"/>
              </a:rPr>
              <a:t>The </a:t>
            </a:r>
            <a:r>
              <a:rPr lang="en-US" sz="3400" b="1">
                <a:ea typeface="+mn-lt"/>
                <a:cs typeface="+mn-lt"/>
              </a:rPr>
              <a:t>Memorandum of Understanding (MOU) </a:t>
            </a:r>
            <a:r>
              <a:rPr lang="en-US" sz="3400">
                <a:ea typeface="+mn-lt"/>
                <a:cs typeface="+mn-lt"/>
              </a:rPr>
              <a:t>is</a:t>
            </a:r>
            <a:r>
              <a:rPr lang="en-US" sz="3400" b="1">
                <a:ea typeface="+mn-lt"/>
                <a:cs typeface="+mn-lt"/>
              </a:rPr>
              <a:t> </a:t>
            </a:r>
            <a:r>
              <a:rPr lang="en-US" sz="3400">
                <a:ea typeface="+mn-lt"/>
                <a:cs typeface="+mn-lt"/>
              </a:rPr>
              <a:t>the agreement which outlines the operation of the one-stop delivery system and identifies the role each partner will play.</a:t>
            </a:r>
          </a:p>
          <a:p>
            <a:pPr lvl="2">
              <a:buFont typeface="Wingdings" panose="05040102010807070707" pitchFamily="18" charset="2"/>
              <a:buChar char="§"/>
            </a:pPr>
            <a:r>
              <a:rPr lang="en-US" sz="3200">
                <a:ea typeface="+mn-lt"/>
                <a:cs typeface="+mn-lt"/>
              </a:rPr>
              <a:t>How will the one-stop system provide services?</a:t>
            </a:r>
          </a:p>
          <a:p>
            <a:pPr lvl="2">
              <a:buFont typeface="Wingdings" panose="05040102010807070707" pitchFamily="18" charset="2"/>
              <a:buChar char="§"/>
            </a:pPr>
            <a:r>
              <a:rPr lang="en-US" sz="3200">
                <a:ea typeface="+mn-lt"/>
                <a:cs typeface="+mn-lt"/>
              </a:rPr>
              <a:t>How will the one-stop system be funded?</a:t>
            </a:r>
          </a:p>
          <a:p>
            <a:pPr>
              <a:buFont typeface="Wingdings" panose="05040102010807070707" pitchFamily="18" charset="2"/>
              <a:buChar char="§"/>
            </a:pPr>
            <a:r>
              <a:rPr lang="en-US" sz="3400">
                <a:ea typeface="+mn-lt"/>
                <a:cs typeface="+mn-lt"/>
              </a:rPr>
              <a:t>The </a:t>
            </a:r>
            <a:r>
              <a:rPr lang="en-US" sz="3400" b="1">
                <a:ea typeface="+mn-lt"/>
                <a:cs typeface="+mn-lt"/>
              </a:rPr>
              <a:t>Infrastructure Funding Agreement </a:t>
            </a:r>
            <a:r>
              <a:rPr lang="en-US" sz="3400">
                <a:ea typeface="+mn-lt"/>
                <a:cs typeface="+mn-lt"/>
              </a:rPr>
              <a:t>is a component of the MOU that details the financial plan to fund the services and operating costs of the one-stop delivery system.</a:t>
            </a:r>
            <a:endParaRPr lang="en-US" sz="3000">
              <a:ea typeface="+mn-lt"/>
              <a:cs typeface="+mn-lt"/>
            </a:endParaRPr>
          </a:p>
        </p:txBody>
      </p:sp>
    </p:spTree>
    <p:extLst>
      <p:ext uri="{BB962C8B-B14F-4D97-AF65-F5344CB8AC3E}">
        <p14:creationId xmlns:p14="http://schemas.microsoft.com/office/powerpoint/2010/main" val="286302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902E-6756-484C-93F4-00A513903F44}"/>
              </a:ext>
            </a:extLst>
          </p:cNvPr>
          <p:cNvSpPr>
            <a:spLocks noGrp="1"/>
          </p:cNvSpPr>
          <p:nvPr>
            <p:ph type="title"/>
          </p:nvPr>
        </p:nvSpPr>
        <p:spPr/>
        <p:txBody>
          <a:bodyPr/>
          <a:lstStyle/>
          <a:p>
            <a:r>
              <a:rPr lang="en-US"/>
              <a:t>Who is Responsible?</a:t>
            </a:r>
          </a:p>
        </p:txBody>
      </p:sp>
      <p:sp>
        <p:nvSpPr>
          <p:cNvPr id="5" name="Content Placeholder 2">
            <a:extLst>
              <a:ext uri="{FF2B5EF4-FFF2-40B4-BE49-F238E27FC236}">
                <a16:creationId xmlns:a16="http://schemas.microsoft.com/office/drawing/2014/main" id="{60389CB5-499D-4637-981B-84E27ED46B43}"/>
              </a:ext>
            </a:extLst>
          </p:cNvPr>
          <p:cNvSpPr>
            <a:spLocks noGrp="1"/>
          </p:cNvSpPr>
          <p:nvPr>
            <p:ph sz="half" idx="1"/>
          </p:nvPr>
        </p:nvSpPr>
        <p:spPr/>
        <p:txBody>
          <a:bodyPr vert="horz" lIns="91440" tIns="45720" rIns="91440" bIns="45720" rtlCol="0" anchor="t">
            <a:normAutofit/>
          </a:bodyPr>
          <a:lstStyle/>
          <a:p>
            <a:r>
              <a:rPr lang="en-US"/>
              <a:t>The local workforce development board has responsibility for negotiating and developing the memorandum of understanding, including the one-stop operating budget.</a:t>
            </a:r>
          </a:p>
          <a:p>
            <a:pPr lvl="1"/>
            <a:r>
              <a:rPr lang="en-US"/>
              <a:t>The board, utilizing its staff, must convene the partners to complete this task.</a:t>
            </a:r>
            <a:endParaRPr lang="en-US">
              <a:ea typeface="Calibri"/>
              <a:cs typeface="Calibri"/>
            </a:endParaRPr>
          </a:p>
        </p:txBody>
      </p:sp>
      <p:sp>
        <p:nvSpPr>
          <p:cNvPr id="3" name="Content Placeholder 2">
            <a:extLst>
              <a:ext uri="{FF2B5EF4-FFF2-40B4-BE49-F238E27FC236}">
                <a16:creationId xmlns:a16="http://schemas.microsoft.com/office/drawing/2014/main" id="{BDFB3F55-2139-E583-1440-0C8526503E68}"/>
              </a:ext>
            </a:extLst>
          </p:cNvPr>
          <p:cNvSpPr>
            <a:spLocks noGrp="1"/>
          </p:cNvSpPr>
          <p:nvPr>
            <p:ph sz="half" idx="2"/>
          </p:nvPr>
        </p:nvSpPr>
        <p:spPr/>
        <p:txBody>
          <a:bodyPr>
            <a:normAutofit/>
          </a:bodyPr>
          <a:lstStyle/>
          <a:p>
            <a:r>
              <a:rPr lang="en-US"/>
              <a:t>However, the one-stop partners, as well as the chief lead elected official, </a:t>
            </a:r>
            <a:r>
              <a:rPr lang="en-US" u="sng"/>
              <a:t>must</a:t>
            </a:r>
            <a:r>
              <a:rPr lang="en-US"/>
              <a:t> be in agreement and sign the documents indicating such.</a:t>
            </a:r>
          </a:p>
        </p:txBody>
      </p:sp>
      <p:sp>
        <p:nvSpPr>
          <p:cNvPr id="4" name="Slide Number Placeholder 3">
            <a:extLst>
              <a:ext uri="{FF2B5EF4-FFF2-40B4-BE49-F238E27FC236}">
                <a16:creationId xmlns:a16="http://schemas.microsoft.com/office/drawing/2014/main" id="{434BE2C0-B032-382F-78BB-CFDAFBB797B3}"/>
              </a:ext>
            </a:extLst>
          </p:cNvPr>
          <p:cNvSpPr>
            <a:spLocks noGrp="1"/>
          </p:cNvSpPr>
          <p:nvPr>
            <p:ph type="sldNum" sz="quarter" idx="12"/>
          </p:nvPr>
        </p:nvSpPr>
        <p:spPr/>
        <p:txBody>
          <a:bodyPr/>
          <a:lstStyle/>
          <a:p>
            <a:fld id="{D307F087-50E8-4976-AA50-2FC07D62CDFA}" type="slidenum">
              <a:rPr lang="en-US" smtClean="0"/>
              <a:t>11</a:t>
            </a:fld>
            <a:endParaRPr lang="en-US"/>
          </a:p>
        </p:txBody>
      </p:sp>
    </p:spTree>
    <p:extLst>
      <p:ext uri="{BB962C8B-B14F-4D97-AF65-F5344CB8AC3E}">
        <p14:creationId xmlns:p14="http://schemas.microsoft.com/office/powerpoint/2010/main" val="93902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9EC5E-13B2-AD73-639F-739871973CBC}"/>
              </a:ext>
            </a:extLst>
          </p:cNvPr>
          <p:cNvSpPr>
            <a:spLocks noGrp="1"/>
          </p:cNvSpPr>
          <p:nvPr>
            <p:ph type="title"/>
          </p:nvPr>
        </p:nvSpPr>
        <p:spPr/>
        <p:txBody>
          <a:bodyPr/>
          <a:lstStyle/>
          <a:p>
            <a:r>
              <a:rPr lang="en-US">
                <a:cs typeface="Calibri"/>
              </a:rPr>
              <a:t>Local WDB &amp; CEO Responsibilities</a:t>
            </a:r>
            <a:endParaRPr lang="en-US"/>
          </a:p>
        </p:txBody>
      </p:sp>
      <p:sp>
        <p:nvSpPr>
          <p:cNvPr id="4" name="Text Placeholder 3">
            <a:extLst>
              <a:ext uri="{FF2B5EF4-FFF2-40B4-BE49-F238E27FC236}">
                <a16:creationId xmlns:a16="http://schemas.microsoft.com/office/drawing/2014/main" id="{2AC3585D-B4E9-6046-0205-88EAD0552C91}"/>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In developing the section of the MOU on one-stop infrastructure funding, the Local WDB and chief elected officials </a:t>
            </a:r>
            <a:r>
              <a:rPr lang="en-US" u="sng">
                <a:ea typeface="+mn-lt"/>
                <a:cs typeface="+mn-lt"/>
              </a:rPr>
              <a:t>will</a:t>
            </a:r>
            <a:r>
              <a:rPr lang="en-US">
                <a:ea typeface="+mn-lt"/>
                <a:cs typeface="+mn-lt"/>
              </a:rPr>
              <a:t>: </a:t>
            </a:r>
            <a:r>
              <a:rPr lang="en-US" u="sng">
                <a:ea typeface="+mn-lt"/>
                <a:cs typeface="+mn-lt"/>
                <a:hlinkClick r:id="rId3"/>
              </a:rPr>
              <a:t>20 CFR 678.715(b)</a:t>
            </a:r>
            <a:endParaRPr lang="en-US">
              <a:ea typeface="+mn-lt"/>
              <a:cs typeface="+mn-lt"/>
            </a:endParaRPr>
          </a:p>
          <a:p>
            <a:pPr lvl="1">
              <a:buFont typeface="Wingdings" panose="05040102010807070707" pitchFamily="18" charset="2"/>
              <a:buChar char="§"/>
            </a:pPr>
            <a:r>
              <a:rPr lang="en-US" b="1" i="1">
                <a:ea typeface="+mn-lt"/>
                <a:cs typeface="+mn-lt"/>
              </a:rPr>
              <a:t>Ensure that the one-stop partners adhere to the guidance</a:t>
            </a:r>
            <a:r>
              <a:rPr lang="en-US">
                <a:ea typeface="+mn-lt"/>
                <a:cs typeface="+mn-lt"/>
              </a:rPr>
              <a:t> on one-stop delivery system infrastructure costs</a:t>
            </a:r>
          </a:p>
          <a:p>
            <a:pPr lvl="1">
              <a:buFont typeface="Wingdings" panose="05040102010807070707" pitchFamily="18" charset="2"/>
              <a:buChar char="§"/>
            </a:pPr>
            <a:r>
              <a:rPr lang="en-US" b="1" i="1">
                <a:ea typeface="+mn-lt"/>
                <a:cs typeface="+mn-lt"/>
              </a:rPr>
              <a:t>Work with one-stop partners to achieve consensus and informally mediate</a:t>
            </a:r>
            <a:r>
              <a:rPr lang="en-US">
                <a:ea typeface="+mn-lt"/>
                <a:cs typeface="+mn-lt"/>
              </a:rPr>
              <a:t> any possible conflicts or disagreements among one-stop partners</a:t>
            </a:r>
          </a:p>
          <a:p>
            <a:pPr lvl="1">
              <a:buFont typeface="Wingdings" panose="05040102010807070707" pitchFamily="18" charset="2"/>
              <a:buChar char="§"/>
            </a:pPr>
            <a:r>
              <a:rPr lang="en-US" b="1" i="1">
                <a:ea typeface="+mn-lt"/>
                <a:cs typeface="+mn-lt"/>
              </a:rPr>
              <a:t>Provide technical assistance</a:t>
            </a:r>
            <a:r>
              <a:rPr lang="en-US">
                <a:ea typeface="+mn-lt"/>
                <a:cs typeface="+mn-lt"/>
              </a:rPr>
              <a:t> to new one-stop partners and local grant recipients to ensure that those entities are informed and knowledgeable of the elements contained in the MOU and the one-stop infrastructure costs arrangement</a:t>
            </a:r>
          </a:p>
        </p:txBody>
      </p:sp>
      <p:sp>
        <p:nvSpPr>
          <p:cNvPr id="2" name="Slide Number Placeholder 1">
            <a:extLst>
              <a:ext uri="{FF2B5EF4-FFF2-40B4-BE49-F238E27FC236}">
                <a16:creationId xmlns:a16="http://schemas.microsoft.com/office/drawing/2014/main" id="{19C4AD4C-C0D9-DD13-3C5C-1EB4796FF2E7}"/>
              </a:ext>
            </a:extLst>
          </p:cNvPr>
          <p:cNvSpPr>
            <a:spLocks noGrp="1"/>
          </p:cNvSpPr>
          <p:nvPr>
            <p:ph type="sldNum" sz="quarter" idx="4294967295"/>
          </p:nvPr>
        </p:nvSpPr>
        <p:spPr>
          <a:xfrm>
            <a:off x="11720513" y="6470650"/>
            <a:ext cx="471487" cy="2127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49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9275-7882-46C1-88CD-189FCB430438}"/>
              </a:ext>
            </a:extLst>
          </p:cNvPr>
          <p:cNvSpPr>
            <a:spLocks noGrp="1"/>
          </p:cNvSpPr>
          <p:nvPr>
            <p:ph type="title"/>
          </p:nvPr>
        </p:nvSpPr>
        <p:spPr/>
        <p:txBody>
          <a:bodyPr/>
          <a:lstStyle/>
          <a:p>
            <a:r>
              <a:rPr lang="en-US"/>
              <a:t>Who Must Contribute?</a:t>
            </a:r>
          </a:p>
        </p:txBody>
      </p:sp>
      <p:sp>
        <p:nvSpPr>
          <p:cNvPr id="6" name="Text Placeholder 5">
            <a:extLst>
              <a:ext uri="{FF2B5EF4-FFF2-40B4-BE49-F238E27FC236}">
                <a16:creationId xmlns:a16="http://schemas.microsoft.com/office/drawing/2014/main" id="{66333383-7B8A-4026-9812-54A27A44ECBE}"/>
              </a:ext>
            </a:extLst>
          </p:cNvPr>
          <p:cNvSpPr>
            <a:spLocks noGrp="1"/>
          </p:cNvSpPr>
          <p:nvPr>
            <p:ph type="body" idx="1"/>
          </p:nvPr>
        </p:nvSpPr>
        <p:spPr/>
        <p:txBody>
          <a:bodyPr/>
          <a:lstStyle/>
          <a:p>
            <a:r>
              <a:rPr lang="en-US"/>
              <a:t>Comprehensive Center</a:t>
            </a:r>
          </a:p>
        </p:txBody>
      </p:sp>
      <p:sp>
        <p:nvSpPr>
          <p:cNvPr id="5" name="Content Placeholder 2">
            <a:extLst>
              <a:ext uri="{FF2B5EF4-FFF2-40B4-BE49-F238E27FC236}">
                <a16:creationId xmlns:a16="http://schemas.microsoft.com/office/drawing/2014/main" id="{F5147FE4-0CAF-42D3-8122-4B8F94C0F3FC}"/>
              </a:ext>
            </a:extLst>
          </p:cNvPr>
          <p:cNvSpPr>
            <a:spLocks noGrp="1"/>
          </p:cNvSpPr>
          <p:nvPr>
            <p:ph sz="half" idx="2"/>
          </p:nvPr>
        </p:nvSpPr>
        <p:spPr/>
        <p:txBody>
          <a:bodyPr/>
          <a:lstStyle/>
          <a:p>
            <a:r>
              <a:rPr lang="en-US"/>
              <a:t>Infrastructure costs – ALL required one-stop partners in local area regardless of co-location at the center</a:t>
            </a:r>
          </a:p>
          <a:p>
            <a:r>
              <a:rPr lang="en-US"/>
              <a:t>Additional shared costs – only those required partners who have agreed to share in the costs of one or more career services and/ or any other shared service(s).</a:t>
            </a:r>
          </a:p>
        </p:txBody>
      </p:sp>
      <p:sp>
        <p:nvSpPr>
          <p:cNvPr id="7" name="Text Placeholder 6">
            <a:extLst>
              <a:ext uri="{FF2B5EF4-FFF2-40B4-BE49-F238E27FC236}">
                <a16:creationId xmlns:a16="http://schemas.microsoft.com/office/drawing/2014/main" id="{21AF0B56-D28A-4245-A093-22FB5601E78A}"/>
              </a:ext>
            </a:extLst>
          </p:cNvPr>
          <p:cNvSpPr>
            <a:spLocks noGrp="1"/>
          </p:cNvSpPr>
          <p:nvPr>
            <p:ph type="body" sz="quarter" idx="3"/>
          </p:nvPr>
        </p:nvSpPr>
        <p:spPr/>
        <p:txBody>
          <a:bodyPr/>
          <a:lstStyle/>
          <a:p>
            <a:r>
              <a:rPr lang="en-US"/>
              <a:t>Affiliated/Specialized Center</a:t>
            </a:r>
          </a:p>
        </p:txBody>
      </p:sp>
      <p:sp>
        <p:nvSpPr>
          <p:cNvPr id="8" name="Content Placeholder 7">
            <a:extLst>
              <a:ext uri="{FF2B5EF4-FFF2-40B4-BE49-F238E27FC236}">
                <a16:creationId xmlns:a16="http://schemas.microsoft.com/office/drawing/2014/main" id="{D8EA9B3F-D6BF-4D20-BC4D-85BC13727021}"/>
              </a:ext>
            </a:extLst>
          </p:cNvPr>
          <p:cNvSpPr>
            <a:spLocks noGrp="1"/>
          </p:cNvSpPr>
          <p:nvPr>
            <p:ph sz="quarter" idx="4"/>
          </p:nvPr>
        </p:nvSpPr>
        <p:spPr/>
        <p:txBody>
          <a:bodyPr/>
          <a:lstStyle/>
          <a:p>
            <a:r>
              <a:rPr lang="en-US"/>
              <a:t>Infrastructure costs – only those partners engaged in the given center</a:t>
            </a:r>
          </a:p>
          <a:p>
            <a:r>
              <a:rPr lang="en-US"/>
              <a:t>Additional shared costs – only those partners engaged in the given center who agree to share in costs of career services and/ or any other shared service(s)</a:t>
            </a:r>
          </a:p>
        </p:txBody>
      </p:sp>
      <p:sp>
        <p:nvSpPr>
          <p:cNvPr id="3" name="Slide Number Placeholder 2">
            <a:extLst>
              <a:ext uri="{FF2B5EF4-FFF2-40B4-BE49-F238E27FC236}">
                <a16:creationId xmlns:a16="http://schemas.microsoft.com/office/drawing/2014/main" id="{E024B1A8-B7F7-459D-B539-8ACF064686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37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D8AC-EE51-4E4B-A8C2-4D26575349AF}"/>
              </a:ext>
            </a:extLst>
          </p:cNvPr>
          <p:cNvSpPr>
            <a:spLocks noGrp="1"/>
          </p:cNvSpPr>
          <p:nvPr>
            <p:ph type="title"/>
          </p:nvPr>
        </p:nvSpPr>
        <p:spPr/>
        <p:txBody>
          <a:bodyPr/>
          <a:lstStyle/>
          <a:p>
            <a:r>
              <a:rPr lang="en-US"/>
              <a:t>Iowa’s Definitions for </a:t>
            </a:r>
            <a:r>
              <a:rPr lang="en-US" err="1"/>
              <a:t>Iowa</a:t>
            </a:r>
            <a:r>
              <a:rPr lang="en-US" i="1" err="1"/>
              <a:t>WORKS</a:t>
            </a:r>
            <a:r>
              <a:rPr lang="en-US"/>
              <a:t> One-Stop Centers</a:t>
            </a:r>
          </a:p>
        </p:txBody>
      </p:sp>
      <p:sp>
        <p:nvSpPr>
          <p:cNvPr id="5" name="Content Placeholder 2">
            <a:extLst>
              <a:ext uri="{FF2B5EF4-FFF2-40B4-BE49-F238E27FC236}">
                <a16:creationId xmlns:a16="http://schemas.microsoft.com/office/drawing/2014/main" id="{6902E881-F2A6-44A4-8DED-CB374A2ADCBC}"/>
              </a:ext>
            </a:extLst>
          </p:cNvPr>
          <p:cNvSpPr>
            <a:spLocks noGrp="1"/>
          </p:cNvSpPr>
          <p:nvPr>
            <p:ph idx="1"/>
          </p:nvPr>
        </p:nvSpPr>
        <p:spPr>
          <a:xfrm>
            <a:off x="292100" y="1028700"/>
            <a:ext cx="11607800" cy="4953000"/>
          </a:xfrm>
        </p:spPr>
        <p:txBody>
          <a:bodyPr vert="horz" lIns="91440" tIns="45720" rIns="91440" bIns="45720" rtlCol="0" anchor="t">
            <a:normAutofit lnSpcReduction="10000"/>
          </a:bodyPr>
          <a:lstStyle/>
          <a:p>
            <a:r>
              <a:rPr lang="en-US" sz="2800" b="1"/>
              <a:t>Comprehensive Center:</a:t>
            </a:r>
            <a:r>
              <a:rPr lang="en-US" sz="2800"/>
              <a:t> </a:t>
            </a:r>
            <a:r>
              <a:rPr lang="en-US" sz="2800" b="0" i="0">
                <a:solidFill>
                  <a:srgbClr val="000000"/>
                </a:solidFill>
                <a:effectLst/>
              </a:rPr>
              <a:t>Titles I and III are present full time with one other core partner present at least part time, and center provides access to all programs, services, and activities of partners not located in the center</a:t>
            </a:r>
            <a:r>
              <a:rPr lang="en-US" sz="2800">
                <a:solidFill>
                  <a:srgbClr val="000000"/>
                </a:solidFill>
              </a:rPr>
              <a:t>.</a:t>
            </a:r>
            <a:endParaRPr lang="en-US" sz="2800"/>
          </a:p>
          <a:p>
            <a:r>
              <a:rPr lang="en-US" sz="2800" b="1" i="0">
                <a:solidFill>
                  <a:srgbClr val="000000"/>
                </a:solidFill>
                <a:effectLst/>
                <a:latin typeface="Calibri"/>
                <a:ea typeface="Calibri"/>
                <a:cs typeface="Calibri"/>
              </a:rPr>
              <a:t>Affiliated Center: </a:t>
            </a:r>
            <a:r>
              <a:rPr lang="en-US" sz="2800" b="0" i="0">
                <a:solidFill>
                  <a:srgbClr val="000000"/>
                </a:solidFill>
                <a:effectLst/>
                <a:latin typeface="Calibri"/>
                <a:ea typeface="Calibri"/>
                <a:cs typeface="Calibri"/>
              </a:rPr>
              <a:t>Two or more core partners are present with at least one of the core partners present on a full-time basis. </a:t>
            </a:r>
          </a:p>
          <a:p>
            <a:r>
              <a:rPr lang="en-US" sz="2800" b="1" i="0">
                <a:solidFill>
                  <a:srgbClr val="000000"/>
                </a:solidFill>
                <a:effectLst/>
                <a:latin typeface="Calibri"/>
                <a:ea typeface="Calibri"/>
                <a:cs typeface="Calibri"/>
              </a:rPr>
              <a:t>Satellite Center: </a:t>
            </a:r>
            <a:r>
              <a:rPr lang="en-US" sz="2800" b="0" i="0">
                <a:solidFill>
                  <a:srgbClr val="000000"/>
                </a:solidFill>
                <a:effectLst/>
                <a:latin typeface="Calibri"/>
                <a:ea typeface="Calibri"/>
                <a:cs typeface="Calibri"/>
              </a:rPr>
              <a:t>Any location where one core or required partner is present on a permanent basis. Title I and Title III are not eligible to have stand-alone offices or be satellite centers</a:t>
            </a:r>
            <a:r>
              <a:rPr lang="en-US" sz="2800">
                <a:solidFill>
                  <a:srgbClr val="000000"/>
                </a:solidFill>
                <a:latin typeface="Calibri"/>
                <a:ea typeface="Calibri"/>
                <a:cs typeface="Calibri"/>
              </a:rPr>
              <a:t>.</a:t>
            </a:r>
            <a:endParaRPr lang="en-US" sz="2800" b="0" i="0">
              <a:solidFill>
                <a:srgbClr val="000000"/>
              </a:solidFill>
              <a:effectLst/>
              <a:latin typeface="Calibri" panose="020F0502020204030204" pitchFamily="34" charset="0"/>
              <a:ea typeface="Calibri"/>
              <a:cs typeface="Calibri"/>
            </a:endParaRPr>
          </a:p>
          <a:p>
            <a:pPr marL="0" indent="0">
              <a:buNone/>
            </a:pPr>
            <a:endParaRPr lang="en-US" sz="1600"/>
          </a:p>
          <a:p>
            <a:pPr marL="0" indent="0">
              <a:buNone/>
            </a:pPr>
            <a:r>
              <a:rPr lang="en-US" sz="2400"/>
              <a:t>Definitions adopted by Iowa SWDB &amp; defined in </a:t>
            </a:r>
            <a:r>
              <a:rPr lang="en-US" sz="2400">
                <a:hlinkClick r:id="rId3"/>
              </a:rPr>
              <a:t>Center Certification Process Guidance</a:t>
            </a:r>
            <a:endParaRPr lang="en-US" sz="2400"/>
          </a:p>
          <a:p>
            <a:pPr marL="0" indent="0">
              <a:buNone/>
            </a:pPr>
            <a:endParaRPr lang="en-US" sz="3600"/>
          </a:p>
        </p:txBody>
      </p:sp>
    </p:spTree>
    <p:extLst>
      <p:ext uri="{BB962C8B-B14F-4D97-AF65-F5344CB8AC3E}">
        <p14:creationId xmlns:p14="http://schemas.microsoft.com/office/powerpoint/2010/main" val="310639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A0F24-7CA2-4581-987A-7E3B931BD3E9}"/>
              </a:ext>
            </a:extLst>
          </p:cNvPr>
          <p:cNvSpPr>
            <a:spLocks noGrp="1"/>
          </p:cNvSpPr>
          <p:nvPr>
            <p:ph type="title" idx="4294967295"/>
          </p:nvPr>
        </p:nvSpPr>
        <p:spPr>
          <a:xfrm>
            <a:off x="1193022" y="55199"/>
            <a:ext cx="11607800" cy="686434"/>
          </a:xfrm>
        </p:spPr>
        <p:txBody>
          <a:bodyPr vert="horz" lIns="91440" tIns="45720" rIns="91440" bIns="45720" rtlCol="0" anchor="b">
            <a:normAutofit/>
          </a:bodyPr>
          <a:lstStyle/>
          <a:p>
            <a:r>
              <a:rPr lang="en-US"/>
              <a:t>WIOA IFA Guidance Requirement</a:t>
            </a:r>
          </a:p>
        </p:txBody>
      </p:sp>
      <p:sp>
        <p:nvSpPr>
          <p:cNvPr id="5" name="Text Placeholder 4">
            <a:extLst>
              <a:ext uri="{FF2B5EF4-FFF2-40B4-BE49-F238E27FC236}">
                <a16:creationId xmlns:a16="http://schemas.microsoft.com/office/drawing/2014/main" id="{CD1BFBBE-7328-4CC9-A62E-F6DC265DF013}"/>
              </a:ext>
            </a:extLst>
          </p:cNvPr>
          <p:cNvSpPr>
            <a:spLocks noGrp="1"/>
          </p:cNvSpPr>
          <p:nvPr>
            <p:ph type="body" sz="quarter" idx="10"/>
          </p:nvPr>
        </p:nvSpPr>
        <p:spPr/>
        <p:txBody>
          <a:bodyPr>
            <a:normAutofit/>
          </a:bodyPr>
          <a:lstStyle/>
          <a:p>
            <a:r>
              <a:rPr lang="en-US" sz="2800" b="1" i="1">
                <a:ea typeface="+mn-lt"/>
                <a:cs typeface="+mn-lt"/>
              </a:rPr>
              <a:t>Governors</a:t>
            </a:r>
            <a:r>
              <a:rPr lang="en-US" sz="2800">
                <a:ea typeface="+mn-lt"/>
                <a:cs typeface="+mn-lt"/>
              </a:rPr>
              <a:t> </a:t>
            </a:r>
            <a:r>
              <a:rPr lang="en-US" sz="2800" u="sng">
                <a:ea typeface="+mn-lt"/>
                <a:cs typeface="+mn-lt"/>
              </a:rPr>
              <a:t>must issue guidance</a:t>
            </a:r>
            <a:r>
              <a:rPr lang="en-US" sz="2800">
                <a:ea typeface="+mn-lt"/>
                <a:cs typeface="+mn-lt"/>
              </a:rPr>
              <a:t> regarding the infrastructure funding of the one-stop delivery system after consultation with chief elected officials (CEO), the State workforce development board (WDB) and Local WDBs.</a:t>
            </a:r>
            <a:endParaRPr lang="en-US" sz="2800"/>
          </a:p>
        </p:txBody>
      </p:sp>
      <p:sp>
        <p:nvSpPr>
          <p:cNvPr id="4" name="Text Placeholder 3">
            <a:extLst>
              <a:ext uri="{FF2B5EF4-FFF2-40B4-BE49-F238E27FC236}">
                <a16:creationId xmlns:a16="http://schemas.microsoft.com/office/drawing/2014/main" id="{2AC3585D-B4E9-6046-0205-88EAD0552C91}"/>
              </a:ext>
            </a:extLst>
          </p:cNvPr>
          <p:cNvSpPr>
            <a:spLocks noGrp="1"/>
          </p:cNvSpPr>
          <p:nvPr>
            <p:ph idx="1"/>
          </p:nvPr>
        </p:nvSpPr>
        <p:spPr/>
        <p:txBody>
          <a:bodyPr vert="horz" lIns="91440" tIns="45720" rIns="91440" bIns="45720" rtlCol="0" anchor="t">
            <a:normAutofit/>
          </a:bodyPr>
          <a:lstStyle/>
          <a:p>
            <a:pPr marL="0" indent="0" algn="r">
              <a:buNone/>
            </a:pPr>
            <a:r>
              <a:rPr lang="en-US" sz="2000" u="sng">
                <a:ea typeface="+mn-lt"/>
                <a:cs typeface="+mn-lt"/>
                <a:hlinkClick r:id="rId3"/>
              </a:rPr>
              <a:t>34 CFR 463.705(a);</a:t>
            </a:r>
            <a:r>
              <a:rPr lang="en-US" sz="2000">
                <a:ea typeface="+mn-lt"/>
                <a:cs typeface="+mn-lt"/>
              </a:rPr>
              <a:t> </a:t>
            </a:r>
            <a:r>
              <a:rPr lang="en-US" sz="2000" u="sng">
                <a:ea typeface="+mn-lt"/>
                <a:cs typeface="+mn-lt"/>
                <a:hlinkClick r:id="rId4"/>
              </a:rPr>
              <a:t>20 CFR 678.705(a) </a:t>
            </a:r>
            <a:endParaRPr lang="en-US" sz="2000" u="sng">
              <a:ea typeface="+mn-lt"/>
              <a:cs typeface="+mn-lt"/>
            </a:endParaRPr>
          </a:p>
        </p:txBody>
      </p:sp>
      <p:sp>
        <p:nvSpPr>
          <p:cNvPr id="2" name="Slide Number Placeholder 1">
            <a:extLst>
              <a:ext uri="{FF2B5EF4-FFF2-40B4-BE49-F238E27FC236}">
                <a16:creationId xmlns:a16="http://schemas.microsoft.com/office/drawing/2014/main" id="{19C4AD4C-C0D9-DD13-3C5C-1EB4796FF2E7}"/>
              </a:ext>
            </a:extLst>
          </p:cNvPr>
          <p:cNvSpPr>
            <a:spLocks noGrp="1"/>
          </p:cNvSpPr>
          <p:nvPr>
            <p:ph type="sldNum" sz="quarter" idx="4294967295"/>
          </p:nvPr>
        </p:nvSpPr>
        <p:spPr>
          <a:xfrm>
            <a:off x="11720513" y="6470650"/>
            <a:ext cx="471487" cy="2127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53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E409-1983-E347-7E2B-B1734AE628AF}"/>
              </a:ext>
            </a:extLst>
          </p:cNvPr>
          <p:cNvSpPr>
            <a:spLocks noGrp="1"/>
          </p:cNvSpPr>
          <p:nvPr>
            <p:ph type="title"/>
          </p:nvPr>
        </p:nvSpPr>
        <p:spPr/>
        <p:txBody>
          <a:bodyPr/>
          <a:lstStyle/>
          <a:p>
            <a:r>
              <a:rPr lang="en-US">
                <a:cs typeface="Calibri"/>
              </a:rPr>
              <a:t>Guidance Requirements</a:t>
            </a:r>
          </a:p>
        </p:txBody>
      </p:sp>
      <p:sp>
        <p:nvSpPr>
          <p:cNvPr id="3" name="Content Placeholder 2">
            <a:extLst>
              <a:ext uri="{FF2B5EF4-FFF2-40B4-BE49-F238E27FC236}">
                <a16:creationId xmlns:a16="http://schemas.microsoft.com/office/drawing/2014/main" id="{5749C362-01D2-68C1-6A33-7D306C2E4C9A}"/>
              </a:ext>
            </a:extLst>
          </p:cNvPr>
          <p:cNvSpPr>
            <a:spLocks noGrp="1"/>
          </p:cNvSpPr>
          <p:nvPr>
            <p:ph idx="1"/>
          </p:nvPr>
        </p:nvSpPr>
        <p:spPr/>
        <p:txBody>
          <a:bodyPr vert="horz" lIns="91440" tIns="45720" rIns="91440" bIns="45720" rtlCol="0" anchor="t">
            <a:normAutofit/>
          </a:bodyPr>
          <a:lstStyle/>
          <a:p>
            <a:pPr lvl="1">
              <a:buFont typeface="Wingdings" panose="05040102010807070707" pitchFamily="18" charset="2"/>
              <a:buChar char="§"/>
            </a:pPr>
            <a:r>
              <a:rPr lang="en-US" sz="3200">
                <a:ea typeface="+mn-lt"/>
                <a:cs typeface="+mn-lt"/>
              </a:rPr>
              <a:t>Guidelines for determining partner program contributions to one-stop system </a:t>
            </a:r>
            <a:r>
              <a:rPr lang="en-US" sz="3200" u="sng">
                <a:ea typeface="+mn-lt"/>
                <a:cs typeface="+mn-lt"/>
                <a:hlinkClick r:id="rId3"/>
              </a:rPr>
              <a:t>20 CFR 678.705(a)(1)</a:t>
            </a:r>
            <a:endParaRPr lang="en-US" sz="3200">
              <a:ea typeface="+mn-lt"/>
              <a:cs typeface="+mn-lt"/>
            </a:endParaRPr>
          </a:p>
          <a:p>
            <a:pPr lvl="2">
              <a:buFont typeface="Wingdings" panose="05040102010807070707" pitchFamily="18" charset="2"/>
              <a:buChar char="§"/>
            </a:pPr>
            <a:r>
              <a:rPr lang="en-US" sz="2800">
                <a:ea typeface="+mn-lt"/>
                <a:cs typeface="+mn-lt"/>
              </a:rPr>
              <a:t>Based on proportionate use and relative benefit received</a:t>
            </a:r>
          </a:p>
          <a:p>
            <a:pPr marL="914400" lvl="2" indent="0">
              <a:buNone/>
            </a:pPr>
            <a:endParaRPr lang="en-US" sz="2800">
              <a:ea typeface="+mn-lt"/>
              <a:cs typeface="+mn-lt"/>
            </a:endParaRPr>
          </a:p>
          <a:p>
            <a:pPr lvl="1">
              <a:buFont typeface="Wingdings" panose="05040102010807070707" pitchFamily="18" charset="2"/>
              <a:buChar char="§"/>
            </a:pPr>
            <a:r>
              <a:rPr lang="en-US" sz="3200">
                <a:ea typeface="+mn-lt"/>
                <a:cs typeface="+mn-lt"/>
              </a:rPr>
              <a:t>Guidance to assist Local WDBs, chief elected officials, and one-stop partners in local areas in determining equitable and stable methods of funding the costs of infrastructure at one-stop centers </a:t>
            </a:r>
            <a:r>
              <a:rPr lang="en-US" sz="3200" u="sng">
                <a:ea typeface="+mn-lt"/>
                <a:cs typeface="+mn-lt"/>
                <a:hlinkClick r:id="rId4"/>
              </a:rPr>
              <a:t>20 CFR 678.705(a)(2).</a:t>
            </a:r>
            <a:endParaRPr lang="en-US" sz="3200">
              <a:ea typeface="+mn-lt"/>
              <a:cs typeface="+mn-lt"/>
            </a:endParaRPr>
          </a:p>
          <a:p>
            <a:pPr lvl="2">
              <a:buFont typeface="Wingdings" panose="05040102010807070707" pitchFamily="18" charset="2"/>
              <a:buChar char="§"/>
            </a:pPr>
            <a:r>
              <a:rPr lang="en-US" sz="2800">
                <a:ea typeface="+mn-lt"/>
                <a:cs typeface="+mn-lt"/>
              </a:rPr>
              <a:t>Based on proportionate use and relative benefit received</a:t>
            </a:r>
          </a:p>
        </p:txBody>
      </p:sp>
    </p:spTree>
    <p:extLst>
      <p:ext uri="{BB962C8B-B14F-4D97-AF65-F5344CB8AC3E}">
        <p14:creationId xmlns:p14="http://schemas.microsoft.com/office/powerpoint/2010/main" val="212541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5A25-DD40-4899-A77C-53B845D94BD4}"/>
              </a:ext>
            </a:extLst>
          </p:cNvPr>
          <p:cNvSpPr>
            <a:spLocks noGrp="1"/>
          </p:cNvSpPr>
          <p:nvPr>
            <p:ph type="title"/>
          </p:nvPr>
        </p:nvSpPr>
        <p:spPr/>
        <p:txBody>
          <a:bodyPr/>
          <a:lstStyle/>
          <a:p>
            <a:r>
              <a:rPr lang="en-US"/>
              <a:t>Please share any questions in the chat!</a:t>
            </a:r>
          </a:p>
        </p:txBody>
      </p:sp>
      <p:sp>
        <p:nvSpPr>
          <p:cNvPr id="3" name="Slide Number Placeholder 2">
            <a:extLst>
              <a:ext uri="{FF2B5EF4-FFF2-40B4-BE49-F238E27FC236}">
                <a16:creationId xmlns:a16="http://schemas.microsoft.com/office/drawing/2014/main" id="{DD004745-2198-41BC-A3F5-0970D1D7E8D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12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46C00-24B2-4333-AF19-2A1AF5020D76}"/>
              </a:ext>
            </a:extLst>
          </p:cNvPr>
          <p:cNvSpPr>
            <a:spLocks noGrp="1"/>
          </p:cNvSpPr>
          <p:nvPr>
            <p:ph type="sldNum" sz="quarter" idx="12"/>
          </p:nvPr>
        </p:nvSpPr>
        <p:spPr/>
        <p:txBody>
          <a:bodyPr/>
          <a:lstStyle/>
          <a:p>
            <a:fld id="{D307F087-50E8-4976-AA50-2FC07D62CDFA}" type="slidenum">
              <a:rPr lang="en-US" smtClean="0"/>
              <a:t>18</a:t>
            </a:fld>
            <a:endParaRPr lang="en-US"/>
          </a:p>
        </p:txBody>
      </p:sp>
      <p:sp>
        <p:nvSpPr>
          <p:cNvPr id="3" name="Title 2">
            <a:extLst>
              <a:ext uri="{FF2B5EF4-FFF2-40B4-BE49-F238E27FC236}">
                <a16:creationId xmlns:a16="http://schemas.microsoft.com/office/drawing/2014/main" id="{C855DC59-4D30-49E4-9D71-1DFF2F359AC7}"/>
              </a:ext>
            </a:extLst>
          </p:cNvPr>
          <p:cNvSpPr>
            <a:spLocks noGrp="1"/>
          </p:cNvSpPr>
          <p:nvPr>
            <p:ph type="title"/>
          </p:nvPr>
        </p:nvSpPr>
        <p:spPr/>
        <p:txBody>
          <a:bodyPr/>
          <a:lstStyle/>
          <a:p>
            <a:r>
              <a:rPr lang="en-US"/>
              <a:t>Our Progress to Date</a:t>
            </a:r>
          </a:p>
        </p:txBody>
      </p:sp>
      <p:sp>
        <p:nvSpPr>
          <p:cNvPr id="4" name="Text Placeholder 3">
            <a:extLst>
              <a:ext uri="{FF2B5EF4-FFF2-40B4-BE49-F238E27FC236}">
                <a16:creationId xmlns:a16="http://schemas.microsoft.com/office/drawing/2014/main" id="{E4C309B0-13C5-7876-A4B2-F970E5375D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0100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55EB50-6ADD-4320-98D1-9DC5B26394EB}"/>
              </a:ext>
            </a:extLst>
          </p:cNvPr>
          <p:cNvSpPr>
            <a:spLocks noGrp="1"/>
          </p:cNvSpPr>
          <p:nvPr>
            <p:ph type="title"/>
          </p:nvPr>
        </p:nvSpPr>
        <p:spPr/>
        <p:txBody>
          <a:bodyPr/>
          <a:lstStyle/>
          <a:p>
            <a:r>
              <a:rPr lang="en-US"/>
              <a:t>How we got here…</a:t>
            </a:r>
          </a:p>
        </p:txBody>
      </p:sp>
      <p:sp>
        <p:nvSpPr>
          <p:cNvPr id="6" name="Content Placeholder 5">
            <a:extLst>
              <a:ext uri="{FF2B5EF4-FFF2-40B4-BE49-F238E27FC236}">
                <a16:creationId xmlns:a16="http://schemas.microsoft.com/office/drawing/2014/main" id="{54C9B4D2-0A48-4821-85AD-3D93B43F5E75}"/>
              </a:ext>
            </a:extLst>
          </p:cNvPr>
          <p:cNvSpPr>
            <a:spLocks noGrp="1"/>
          </p:cNvSpPr>
          <p:nvPr>
            <p:ph idx="1"/>
          </p:nvPr>
        </p:nvSpPr>
        <p:spPr/>
        <p:txBody>
          <a:bodyPr vert="horz" lIns="91440" tIns="45720" rIns="91440" bIns="45720" rtlCol="0" anchor="t">
            <a:normAutofit/>
          </a:bodyPr>
          <a:lstStyle/>
          <a:p>
            <a:r>
              <a:rPr lang="en-US"/>
              <a:t>MOU process development</a:t>
            </a:r>
          </a:p>
          <a:p>
            <a:pPr lvl="1"/>
            <a:r>
              <a:rPr lang="en-US"/>
              <a:t>MOU Guide and Template developed March 2021</a:t>
            </a:r>
            <a:endParaRPr lang="en-US">
              <a:cs typeface="Calibri"/>
            </a:endParaRPr>
          </a:p>
          <a:p>
            <a:r>
              <a:rPr lang="en-US"/>
              <a:t>One-Stop Certification Standards and Guidance Development</a:t>
            </a:r>
            <a:endParaRPr lang="en-US">
              <a:cs typeface="Calibri"/>
            </a:endParaRPr>
          </a:p>
          <a:p>
            <a:pPr lvl="1"/>
            <a:r>
              <a:rPr lang="en-US"/>
              <a:t>2021-2022; first round of Center certification to be completed by 9/30/23</a:t>
            </a:r>
            <a:endParaRPr lang="en-US">
              <a:cs typeface="Calibri"/>
            </a:endParaRPr>
          </a:p>
          <a:p>
            <a:r>
              <a:rPr lang="en-US"/>
              <a:t>DOL monitoring</a:t>
            </a:r>
          </a:p>
        </p:txBody>
      </p:sp>
      <p:sp>
        <p:nvSpPr>
          <p:cNvPr id="2" name="Slide Number Placeholder 1">
            <a:extLst>
              <a:ext uri="{FF2B5EF4-FFF2-40B4-BE49-F238E27FC236}">
                <a16:creationId xmlns:a16="http://schemas.microsoft.com/office/drawing/2014/main" id="{F253148B-A570-424E-A51B-6BD8BD23D99C}"/>
              </a:ext>
            </a:extLst>
          </p:cNvPr>
          <p:cNvSpPr>
            <a:spLocks noGrp="1"/>
          </p:cNvSpPr>
          <p:nvPr>
            <p:ph type="sldNum" sz="quarter" idx="4294967295"/>
          </p:nvPr>
        </p:nvSpPr>
        <p:spPr>
          <a:xfrm>
            <a:off x="11720513" y="6470650"/>
            <a:ext cx="471487" cy="2127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0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E62E0-9E85-3611-E1D2-953C6F4AEA67}"/>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nSpc>
                <a:spcPct val="90000"/>
              </a:lnSpc>
            </a:pPr>
            <a:r>
              <a:rPr lang="en-US" kern="1200">
                <a:solidFill>
                  <a:srgbClr val="FFFFFF"/>
                </a:solidFill>
                <a:latin typeface="+mj-lt"/>
                <a:ea typeface="+mj-ea"/>
                <a:cs typeface="+mj-cs"/>
              </a:rPr>
              <a:t>Welcome!</a:t>
            </a:r>
          </a:p>
        </p:txBody>
      </p:sp>
      <p:graphicFrame>
        <p:nvGraphicFramePr>
          <p:cNvPr id="8" name="Table 8">
            <a:extLst>
              <a:ext uri="{FF2B5EF4-FFF2-40B4-BE49-F238E27FC236}">
                <a16:creationId xmlns:a16="http://schemas.microsoft.com/office/drawing/2014/main" id="{F365A192-8F3E-C3D1-9E26-F01A8091DD26}"/>
              </a:ext>
            </a:extLst>
          </p:cNvPr>
          <p:cNvGraphicFramePr>
            <a:graphicFrameLocks noGrp="1"/>
          </p:cNvGraphicFramePr>
          <p:nvPr>
            <p:ph idx="1"/>
            <p:extLst>
              <p:ext uri="{D42A27DB-BD31-4B8C-83A1-F6EECF244321}">
                <p14:modId xmlns:p14="http://schemas.microsoft.com/office/powerpoint/2010/main" val="3207086795"/>
              </p:ext>
            </p:extLst>
          </p:nvPr>
        </p:nvGraphicFramePr>
        <p:xfrm>
          <a:off x="4054415" y="833886"/>
          <a:ext cx="7971008" cy="4759200"/>
        </p:xfrm>
        <a:graphic>
          <a:graphicData uri="http://schemas.openxmlformats.org/drawingml/2006/table">
            <a:tbl>
              <a:tblPr firstRow="1" bandRow="1">
                <a:noFill/>
                <a:tableStyleId>{2D5ABB26-0587-4C30-8999-92F81FD0307C}</a:tableStyleId>
              </a:tblPr>
              <a:tblGrid>
                <a:gridCol w="3943128">
                  <a:extLst>
                    <a:ext uri="{9D8B030D-6E8A-4147-A177-3AD203B41FA5}">
                      <a16:colId xmlns:a16="http://schemas.microsoft.com/office/drawing/2014/main" val="3489846592"/>
                    </a:ext>
                  </a:extLst>
                </a:gridCol>
                <a:gridCol w="4027880">
                  <a:extLst>
                    <a:ext uri="{9D8B030D-6E8A-4147-A177-3AD203B41FA5}">
                      <a16:colId xmlns:a16="http://schemas.microsoft.com/office/drawing/2014/main" val="1308336163"/>
                    </a:ext>
                  </a:extLst>
                </a:gridCol>
              </a:tblGrid>
              <a:tr h="479374">
                <a:tc>
                  <a:txBody>
                    <a:bodyPr/>
                    <a:lstStyle/>
                    <a:p>
                      <a:pPr lvl="0" algn="l">
                        <a:lnSpc>
                          <a:spcPct val="100000"/>
                        </a:lnSpc>
                        <a:spcBef>
                          <a:spcPts val="0"/>
                        </a:spcBef>
                        <a:spcAft>
                          <a:spcPts val="0"/>
                        </a:spcAft>
                        <a:buNone/>
                      </a:pPr>
                      <a:r>
                        <a:rPr lang="en-US" sz="2400" b="1" u="none" strike="noStrike" noProof="0"/>
                        <a:t>Gretchen Sullivan</a:t>
                      </a:r>
                    </a:p>
                  </a:txBody>
                  <a:tcPr marL="195663" marR="97831" marT="97831" marB="97831">
                    <a:lnL w="0">
                      <a:noFill/>
                    </a:lnL>
                    <a:lnR w="0">
                      <a:noFill/>
                    </a:lnR>
                    <a:lnT w="0">
                      <a:noFill/>
                    </a:lnT>
                    <a:lnB w="0">
                      <a:noFill/>
                    </a:lnB>
                  </a:tcPr>
                </a:tc>
                <a:tc>
                  <a:txBody>
                    <a:bodyPr/>
                    <a:lstStyle/>
                    <a:p>
                      <a:pPr lvl="0" algn="l">
                        <a:lnSpc>
                          <a:spcPct val="100000"/>
                        </a:lnSpc>
                        <a:spcBef>
                          <a:spcPts val="0"/>
                        </a:spcBef>
                        <a:spcAft>
                          <a:spcPts val="0"/>
                        </a:spcAft>
                        <a:buNone/>
                      </a:pPr>
                      <a:r>
                        <a:rPr lang="en-US" sz="2400" b="1" u="none" strike="noStrike" noProof="0"/>
                        <a:t>Darcee Simon</a:t>
                      </a:r>
                    </a:p>
                  </a:txBody>
                  <a:tcPr marL="195663" marR="97831" marT="97831" marB="97831">
                    <a:lnL w="0">
                      <a:noFill/>
                    </a:lnL>
                    <a:lnR w="0">
                      <a:noFill/>
                    </a:lnR>
                    <a:lnT w="0">
                      <a:noFill/>
                    </a:lnT>
                    <a:lnB w="0">
                      <a:noFill/>
                    </a:lnB>
                  </a:tcPr>
                </a:tc>
                <a:extLst>
                  <a:ext uri="{0D108BD9-81ED-4DB2-BD59-A6C34878D82A}">
                    <a16:rowId xmlns:a16="http://schemas.microsoft.com/office/drawing/2014/main" val="2965442871"/>
                  </a:ext>
                </a:extLst>
              </a:tr>
              <a:tr h="1878904">
                <a:tc>
                  <a:txBody>
                    <a:bodyPr/>
                    <a:lstStyle/>
                    <a:p>
                      <a:pPr marL="457200" marR="0" lvl="1" indent="0" algn="l">
                        <a:lnSpc>
                          <a:spcPct val="95000"/>
                        </a:lnSpc>
                        <a:spcBef>
                          <a:spcPts val="500"/>
                        </a:spcBef>
                        <a:spcAft>
                          <a:spcPts val="0"/>
                        </a:spcAft>
                        <a:buNone/>
                      </a:pPr>
                      <a:r>
                        <a:rPr lang="en-US" sz="2000" u="none" strike="noStrike" noProof="0"/>
                        <a:t>Senior Technical Assistance Consultant</a:t>
                      </a:r>
                    </a:p>
                    <a:p>
                      <a:pPr marL="457200" marR="0" lvl="2" indent="0" algn="l">
                        <a:lnSpc>
                          <a:spcPct val="90000"/>
                        </a:lnSpc>
                        <a:spcBef>
                          <a:spcPts val="500"/>
                        </a:spcBef>
                        <a:spcAft>
                          <a:spcPts val="0"/>
                        </a:spcAft>
                        <a:buNone/>
                      </a:pPr>
                      <a:r>
                        <a:rPr lang="en-US" sz="2000" u="none" strike="noStrike" noProof="0"/>
                        <a:t>The American Institutes for Research (AIR)</a:t>
                      </a:r>
                    </a:p>
                    <a:p>
                      <a:pPr marL="1108710" marR="0" lvl="3" indent="-285750" algn="l">
                        <a:lnSpc>
                          <a:spcPct val="90000"/>
                        </a:lnSpc>
                        <a:spcBef>
                          <a:spcPts val="1200"/>
                        </a:spcBef>
                        <a:spcAft>
                          <a:spcPts val="0"/>
                        </a:spcAft>
                        <a:buClr>
                          <a:srgbClr val="000000"/>
                        </a:buClr>
                        <a:buFont typeface="Wingdings,Sans-Serif"/>
                        <a:buChar char="*"/>
                      </a:pPr>
                      <a:r>
                        <a:rPr lang="en-US" sz="2000" u="sng" strike="noStrike" noProof="0">
                          <a:solidFill>
                            <a:schemeClr val="accent3">
                              <a:lumMod val="75000"/>
                            </a:schemeClr>
                          </a:solidFill>
                          <a:hlinkClick r:id="rId3">
                            <a:extLst>
                              <a:ext uri="{A12FA001-AC4F-418D-AE19-62706E023703}">
                                <ahyp:hlinkClr xmlns:ahyp="http://schemas.microsoft.com/office/drawing/2018/hyperlinkcolor" val="tx"/>
                              </a:ext>
                            </a:extLst>
                          </a:hlinkClick>
                        </a:rPr>
                        <a:t>gsullivan@air.org</a:t>
                      </a:r>
                      <a:endParaRPr lang="en-US" sz="2000" u="none" strike="noStrike" noProof="0">
                        <a:solidFill>
                          <a:schemeClr val="accent3">
                            <a:lumMod val="75000"/>
                          </a:schemeClr>
                        </a:solidFill>
                      </a:endParaRPr>
                    </a:p>
                  </a:txBody>
                  <a:tcPr marL="195663" marR="97831" marT="97831" marB="97831">
                    <a:lnL w="0">
                      <a:noFill/>
                    </a:lnL>
                    <a:lnR w="0">
                      <a:noFill/>
                    </a:lnR>
                    <a:lnT w="0">
                      <a:noFill/>
                    </a:lnT>
                    <a:lnB w="0">
                      <a:noFill/>
                    </a:lnB>
                  </a:tcPr>
                </a:tc>
                <a:tc>
                  <a:txBody>
                    <a:bodyPr/>
                    <a:lstStyle/>
                    <a:p>
                      <a:pPr marL="457200" marR="0" lvl="1" indent="0" algn="l">
                        <a:lnSpc>
                          <a:spcPct val="95000"/>
                        </a:lnSpc>
                        <a:spcBef>
                          <a:spcPts val="300"/>
                        </a:spcBef>
                        <a:spcAft>
                          <a:spcPts val="0"/>
                        </a:spcAft>
                        <a:buNone/>
                      </a:pPr>
                      <a:r>
                        <a:rPr lang="en-US" sz="2000" u="none" strike="noStrike" noProof="0"/>
                        <a:t>Technical Assistance Consultant</a:t>
                      </a:r>
                      <a:endParaRPr lang="en-US" sz="2000"/>
                    </a:p>
                    <a:p>
                      <a:pPr marL="457200" marR="0" lvl="2" indent="0" algn="l">
                        <a:lnSpc>
                          <a:spcPct val="90000"/>
                        </a:lnSpc>
                        <a:spcBef>
                          <a:spcPts val="300"/>
                        </a:spcBef>
                        <a:spcAft>
                          <a:spcPts val="0"/>
                        </a:spcAft>
                        <a:buNone/>
                      </a:pPr>
                      <a:r>
                        <a:rPr lang="en-US" sz="2000" u="none" strike="noStrike" noProof="0"/>
                        <a:t>The American Institutes for Research (AIR)</a:t>
                      </a:r>
                      <a:endParaRPr lang="en-US" sz="2000"/>
                    </a:p>
                    <a:p>
                      <a:pPr marL="1108710" marR="0" lvl="3" indent="-285750" algn="l">
                        <a:lnSpc>
                          <a:spcPct val="90000"/>
                        </a:lnSpc>
                        <a:spcBef>
                          <a:spcPts val="1200"/>
                        </a:spcBef>
                        <a:spcAft>
                          <a:spcPts val="0"/>
                        </a:spcAft>
                        <a:buClr>
                          <a:srgbClr val="000000"/>
                        </a:buClr>
                        <a:buFont typeface="Wingdings,Sans-Serif"/>
                        <a:buChar char="*"/>
                      </a:pPr>
                      <a:r>
                        <a:rPr lang="en-US" sz="2000" u="sng" strike="noStrike" noProof="0">
                          <a:solidFill>
                            <a:schemeClr val="accent3">
                              <a:lumMod val="75000"/>
                            </a:schemeClr>
                          </a:solidFill>
                          <a:hlinkClick r:id="rId4">
                            <a:extLst>
                              <a:ext uri="{A12FA001-AC4F-418D-AE19-62706E023703}">
                                <ahyp:hlinkClr xmlns:ahyp="http://schemas.microsoft.com/office/drawing/2018/hyperlinkcolor" val="tx"/>
                              </a:ext>
                            </a:extLst>
                          </a:hlinkClick>
                        </a:rPr>
                        <a:t>dsimon@air.org</a:t>
                      </a:r>
                      <a:endParaRPr lang="en-US" sz="2000" u="none" strike="noStrike" noProof="0">
                        <a:solidFill>
                          <a:schemeClr val="accent3">
                            <a:lumMod val="75000"/>
                          </a:schemeClr>
                        </a:solidFill>
                      </a:endParaRPr>
                    </a:p>
                  </a:txBody>
                  <a:tcPr marL="195663" marR="97831" marT="97831" marB="97831">
                    <a:lnL w="0">
                      <a:noFill/>
                    </a:lnL>
                    <a:lnR w="0">
                      <a:noFill/>
                    </a:lnR>
                    <a:lnT w="0">
                      <a:noFill/>
                    </a:lnT>
                    <a:lnB w="0">
                      <a:noFill/>
                    </a:lnB>
                  </a:tcPr>
                </a:tc>
                <a:extLst>
                  <a:ext uri="{0D108BD9-81ED-4DB2-BD59-A6C34878D82A}">
                    <a16:rowId xmlns:a16="http://schemas.microsoft.com/office/drawing/2014/main" val="4209095180"/>
                  </a:ext>
                </a:extLst>
              </a:tr>
              <a:tr h="2318874">
                <a:tc gridSpan="2">
                  <a:txBody>
                    <a:bodyPr/>
                    <a:lstStyle/>
                    <a:p>
                      <a:pPr lvl="0" algn="l">
                        <a:buNone/>
                      </a:pPr>
                      <a:r>
                        <a:rPr lang="en-US" sz="2400" b="1"/>
                        <a:t>Wendy Greenman</a:t>
                      </a:r>
                      <a:endParaRPr lang="en-US"/>
                    </a:p>
                    <a:p>
                      <a:pPr marL="457200" marR="0" lvl="1" indent="0" algn="l">
                        <a:lnSpc>
                          <a:spcPct val="95000"/>
                        </a:lnSpc>
                        <a:spcBef>
                          <a:spcPts val="500"/>
                        </a:spcBef>
                        <a:spcAft>
                          <a:spcPts val="0"/>
                        </a:spcAft>
                        <a:buNone/>
                      </a:pPr>
                      <a:r>
                        <a:rPr lang="en-US" sz="2000" u="none" strike="noStrike" noProof="0"/>
                        <a:t>Bureau Chief WIOA Title I | Trade </a:t>
                      </a:r>
                      <a:endParaRPr lang="en-US" sz="2000"/>
                    </a:p>
                    <a:p>
                      <a:pPr marL="457200" marR="0" lvl="2" indent="0" algn="l">
                        <a:lnSpc>
                          <a:spcPct val="90000"/>
                        </a:lnSpc>
                        <a:spcBef>
                          <a:spcPts val="500"/>
                        </a:spcBef>
                        <a:spcAft>
                          <a:spcPts val="0"/>
                        </a:spcAft>
                        <a:buNone/>
                      </a:pPr>
                      <a:r>
                        <a:rPr lang="en-US" sz="2000" u="none" strike="noStrike" noProof="0"/>
                        <a:t>Iowa Workforce Development (IWD)</a:t>
                      </a:r>
                      <a:endParaRPr lang="en-US" sz="2000"/>
                    </a:p>
                    <a:p>
                      <a:pPr marL="1108710" marR="0" lvl="3" indent="-285750" algn="l">
                        <a:lnSpc>
                          <a:spcPct val="90000"/>
                        </a:lnSpc>
                        <a:spcBef>
                          <a:spcPts val="1200"/>
                        </a:spcBef>
                        <a:spcAft>
                          <a:spcPts val="0"/>
                        </a:spcAft>
                        <a:buClr>
                          <a:srgbClr val="000000"/>
                        </a:buClr>
                        <a:buFont typeface="Wingdings,Sans-Serif"/>
                        <a:buChar char="*"/>
                      </a:pPr>
                      <a:r>
                        <a:rPr lang="en-US" sz="2000" u="none" strike="noStrike" noProof="0">
                          <a:solidFill>
                            <a:schemeClr val="accent3">
                              <a:lumMod val="75000"/>
                            </a:schemeClr>
                          </a:solidFill>
                          <a:hlinkClick r:id="rId5"/>
                        </a:rPr>
                        <a:t>wendy.greenman@iwd.iowa.gov</a:t>
                      </a:r>
                      <a:r>
                        <a:rPr lang="en-US" sz="2000" u="none" strike="noStrike" noProof="0">
                          <a:solidFill>
                            <a:schemeClr val="accent3">
                              <a:lumMod val="75000"/>
                            </a:schemeClr>
                          </a:solidFill>
                        </a:rPr>
                        <a:t> </a:t>
                      </a:r>
                    </a:p>
                  </a:txBody>
                  <a:tcPr marL="195663" marR="97831" marT="97831" marB="97831">
                    <a:lnL w="0">
                      <a:noFill/>
                    </a:lnL>
                    <a:lnR w="0">
                      <a:noFill/>
                    </a:lnR>
                    <a:lnT w="0">
                      <a:noFill/>
                    </a:lnT>
                    <a:lnB w="0">
                      <a:noFill/>
                    </a:lnB>
                  </a:tcPr>
                </a:tc>
                <a:tc hMerge="1">
                  <a:txBody>
                    <a:bodyPr/>
                    <a:lstStyle/>
                    <a:p>
                      <a:endParaRPr lang="en-US" sz="2400" b="1"/>
                    </a:p>
                  </a:txBody>
                  <a:tcPr marL="195663" marR="97831" marT="97831" marB="97831">
                    <a:lnL w="0">
                      <a:noFill/>
                    </a:lnL>
                    <a:lnR w="0">
                      <a:noFill/>
                    </a:lnR>
                    <a:lnT w="0">
                      <a:noFill/>
                    </a:lnT>
                    <a:lnB w="0">
                      <a:noFill/>
                    </a:lnB>
                  </a:tcPr>
                </a:tc>
                <a:extLst>
                  <a:ext uri="{0D108BD9-81ED-4DB2-BD59-A6C34878D82A}">
                    <a16:rowId xmlns:a16="http://schemas.microsoft.com/office/drawing/2014/main" val="688153519"/>
                  </a:ext>
                </a:extLst>
              </a:tr>
            </a:tbl>
          </a:graphicData>
        </a:graphic>
      </p:graphicFrame>
    </p:spTree>
    <p:extLst>
      <p:ext uri="{BB962C8B-B14F-4D97-AF65-F5344CB8AC3E}">
        <p14:creationId xmlns:p14="http://schemas.microsoft.com/office/powerpoint/2010/main" val="3159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martArt timeline&#10;&#10;September – October 2022: Core Partners meet to develop process guidance&#10;November 2022: IWD consultation with SWDB, CLEOs and LWDAs&#10;December 2022: Core Partners finalize IFA guide, OSOB template and IFA policy recommendations&#10;March 2023: SWDB approval of updated policy; guidance and tools released&#10;January – May 2023: IWD and LWDA staff trainings on guidance and supporting tools&#10;July 1, 2023: Local partners meet to develop OSOBs and draft IFAs&#10;December 2023: Target effective date for IFA implementation&#10;">
            <a:extLst>
              <a:ext uri="{FF2B5EF4-FFF2-40B4-BE49-F238E27FC236}">
                <a16:creationId xmlns:a16="http://schemas.microsoft.com/office/drawing/2014/main" id="{463430E4-AAC9-4260-8B25-073BE82AE754}"/>
              </a:ext>
            </a:extLst>
          </p:cNvPr>
          <p:cNvSpPr>
            <a:spLocks noGrp="1"/>
          </p:cNvSpPr>
          <p:nvPr>
            <p:ph type="title"/>
          </p:nvPr>
        </p:nvSpPr>
        <p:spPr/>
        <p:txBody>
          <a:bodyPr/>
          <a:lstStyle/>
          <a:p>
            <a:r>
              <a:rPr lang="en-US"/>
              <a:t>IFA Roadmap</a:t>
            </a:r>
          </a:p>
        </p:txBody>
      </p:sp>
      <p:graphicFrame>
        <p:nvGraphicFramePr>
          <p:cNvPr id="5" name="Diagram 5" descr="SmartArt timeline&#10;&#10;September – October 2022&#10; Core Partners meet to develop process guidance&#10;November 2022&#10; IWD consultation with SWDB, CLEOs and LWDAs&#10;December 2022&#10; Core Partners finalize IFA guide, OSOB template and IFA policy recommendations&#10;March 2023&#10; SWDB approval of updated policy; guidance and tools released&#10;January – May 2023&#10; IWD and LWDA staff trainings on guidance and supporting tools&#10;July 1, 2023&#10; Local partners meet to develop OSOBs and draft IFAs&#10;December 2023&#10; Target effective date for IFA implementation&#10;">
            <a:extLst>
              <a:ext uri="{FF2B5EF4-FFF2-40B4-BE49-F238E27FC236}">
                <a16:creationId xmlns:a16="http://schemas.microsoft.com/office/drawing/2014/main" id="{66A78E4F-946A-63EC-F0DB-C5F2AA3EE165}"/>
              </a:ext>
            </a:extLst>
          </p:cNvPr>
          <p:cNvGraphicFramePr>
            <a:graphicFrameLocks noGrp="1"/>
          </p:cNvGraphicFramePr>
          <p:nvPr>
            <p:ph idx="1"/>
            <p:extLst>
              <p:ext uri="{D42A27DB-BD31-4B8C-83A1-F6EECF244321}">
                <p14:modId xmlns:p14="http://schemas.microsoft.com/office/powerpoint/2010/main" val="4149657633"/>
              </p:ext>
            </p:extLst>
          </p:nvPr>
        </p:nvGraphicFramePr>
        <p:xfrm>
          <a:off x="292100" y="1028700"/>
          <a:ext cx="11607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414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5A25-DD40-4899-A77C-53B845D94BD4}"/>
              </a:ext>
            </a:extLst>
          </p:cNvPr>
          <p:cNvSpPr>
            <a:spLocks noGrp="1"/>
          </p:cNvSpPr>
          <p:nvPr>
            <p:ph type="title"/>
          </p:nvPr>
        </p:nvSpPr>
        <p:spPr/>
        <p:txBody>
          <a:bodyPr/>
          <a:lstStyle/>
          <a:p>
            <a:r>
              <a:rPr lang="en-US"/>
              <a:t>Please share any questions in the chat!</a:t>
            </a:r>
          </a:p>
        </p:txBody>
      </p:sp>
      <p:sp>
        <p:nvSpPr>
          <p:cNvPr id="3" name="Slide Number Placeholder 2">
            <a:extLst>
              <a:ext uri="{FF2B5EF4-FFF2-40B4-BE49-F238E27FC236}">
                <a16:creationId xmlns:a16="http://schemas.microsoft.com/office/drawing/2014/main" id="{DD004745-2198-41BC-A3F5-0970D1D7E8D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92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46C00-24B2-4333-AF19-2A1AF5020D76}"/>
              </a:ext>
            </a:extLst>
          </p:cNvPr>
          <p:cNvSpPr>
            <a:spLocks noGrp="1"/>
          </p:cNvSpPr>
          <p:nvPr>
            <p:ph type="sldNum" sz="quarter" idx="12"/>
          </p:nvPr>
        </p:nvSpPr>
        <p:spPr/>
        <p:txBody>
          <a:bodyPr/>
          <a:lstStyle/>
          <a:p>
            <a:fld id="{D307F087-50E8-4976-AA50-2FC07D62CDFA}" type="slidenum">
              <a:rPr lang="en-US" smtClean="0"/>
              <a:t>22</a:t>
            </a:fld>
            <a:endParaRPr lang="en-US"/>
          </a:p>
        </p:txBody>
      </p:sp>
      <p:sp>
        <p:nvSpPr>
          <p:cNvPr id="3" name="Title 2">
            <a:extLst>
              <a:ext uri="{FF2B5EF4-FFF2-40B4-BE49-F238E27FC236}">
                <a16:creationId xmlns:a16="http://schemas.microsoft.com/office/drawing/2014/main" id="{C855DC59-4D30-49E4-9D71-1DFF2F359AC7}"/>
              </a:ext>
            </a:extLst>
          </p:cNvPr>
          <p:cNvSpPr>
            <a:spLocks noGrp="1"/>
          </p:cNvSpPr>
          <p:nvPr>
            <p:ph type="title"/>
          </p:nvPr>
        </p:nvSpPr>
        <p:spPr/>
        <p:txBody>
          <a:bodyPr>
            <a:normAutofit/>
          </a:bodyPr>
          <a:lstStyle/>
          <a:p>
            <a:r>
              <a:rPr lang="en-US"/>
              <a:t>MOU Policy Update: Recommendations from Core Partner Working Group</a:t>
            </a:r>
            <a:endParaRPr lang="en-US">
              <a:ea typeface="Calibri"/>
              <a:cs typeface="Calibri"/>
            </a:endParaRPr>
          </a:p>
        </p:txBody>
      </p:sp>
    </p:spTree>
    <p:extLst>
      <p:ext uri="{BB962C8B-B14F-4D97-AF65-F5344CB8AC3E}">
        <p14:creationId xmlns:p14="http://schemas.microsoft.com/office/powerpoint/2010/main" val="3188861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BF47-5374-4B47-E94A-C4D7EEC7FC6F}"/>
              </a:ext>
            </a:extLst>
          </p:cNvPr>
          <p:cNvSpPr>
            <a:spLocks noGrp="1"/>
          </p:cNvSpPr>
          <p:nvPr>
            <p:ph type="title"/>
          </p:nvPr>
        </p:nvSpPr>
        <p:spPr/>
        <p:txBody>
          <a:bodyPr/>
          <a:lstStyle/>
          <a:p>
            <a:r>
              <a:rPr lang="en-US">
                <a:ea typeface="Calibri"/>
                <a:cs typeface="Calibri"/>
              </a:rPr>
              <a:t>One-Stop Partner Roles</a:t>
            </a:r>
            <a:endParaRPr lang="en-US"/>
          </a:p>
        </p:txBody>
      </p:sp>
      <p:sp>
        <p:nvSpPr>
          <p:cNvPr id="3" name="Content Placeholder 2">
            <a:extLst>
              <a:ext uri="{FF2B5EF4-FFF2-40B4-BE49-F238E27FC236}">
                <a16:creationId xmlns:a16="http://schemas.microsoft.com/office/drawing/2014/main" id="{AC8CBA71-C97D-D27D-32DD-4FE804C0416D}"/>
              </a:ext>
            </a:extLst>
          </p:cNvPr>
          <p:cNvSpPr>
            <a:spLocks noGrp="1"/>
          </p:cNvSpPr>
          <p:nvPr>
            <p:ph idx="1"/>
          </p:nvPr>
        </p:nvSpPr>
        <p:spPr>
          <a:xfrm>
            <a:off x="292100" y="1028708"/>
            <a:ext cx="11607800" cy="5106621"/>
          </a:xfrm>
        </p:spPr>
        <p:txBody>
          <a:bodyPr vert="horz" lIns="91440" tIns="45720" rIns="91440" bIns="45720" rtlCol="0" anchor="t">
            <a:normAutofit fontScale="92500" lnSpcReduction="10000"/>
          </a:bodyPr>
          <a:lstStyle/>
          <a:p>
            <a:pPr marL="0" indent="0">
              <a:buNone/>
            </a:pPr>
            <a:r>
              <a:rPr lang="en-US" b="1" i="1">
                <a:ea typeface="+mn-lt"/>
                <a:cs typeface="+mn-lt"/>
              </a:rPr>
              <a:t>Current MOU policy – recommendation is to update based on consultation feedback</a:t>
            </a:r>
            <a:endParaRPr lang="en-US">
              <a:ea typeface="+mn-lt"/>
              <a:cs typeface="+mn-lt"/>
            </a:endParaRPr>
          </a:p>
          <a:p>
            <a:r>
              <a:rPr lang="en-US">
                <a:ea typeface="+mn-lt"/>
                <a:cs typeface="+mn-lt"/>
              </a:rPr>
              <a:t>Each required partner must:</a:t>
            </a:r>
            <a:endParaRPr lang="en-US"/>
          </a:p>
          <a:p>
            <a:pPr lvl="1">
              <a:buFont typeface="Wingdings" panose="05040102010807070707" pitchFamily="18" charset="2"/>
              <a:buChar char="§"/>
            </a:pPr>
            <a:r>
              <a:rPr lang="en-US">
                <a:ea typeface="+mn-lt"/>
                <a:cs typeface="+mn-lt"/>
              </a:rPr>
              <a:t>Provide access to its programs or activities through the one-stop delivery system, in addition to any other appropriate locations, to include:</a:t>
            </a:r>
          </a:p>
          <a:p>
            <a:pPr lvl="2">
              <a:buFont typeface="Calibri" panose="05040102010807070707" pitchFamily="18" charset="2"/>
              <a:buChar char="▪"/>
            </a:pPr>
            <a:r>
              <a:rPr lang="en-US">
                <a:ea typeface="+mn-lt"/>
                <a:cs typeface="+mn-lt"/>
              </a:rPr>
              <a:t>Having a program staff member physically present at the One-Stop center; or</a:t>
            </a:r>
          </a:p>
          <a:p>
            <a:pPr lvl="2">
              <a:buFont typeface="Calibri" panose="05040102010807070707" pitchFamily="18" charset="2"/>
              <a:buChar char="▪"/>
            </a:pPr>
            <a:r>
              <a:rPr lang="en-US">
                <a:ea typeface="+mn-lt"/>
                <a:cs typeface="+mn-lt"/>
              </a:rPr>
              <a:t>Having a staff member from a different partner program physically present at the One-Stop center appropriately trained to provide information to customers about the programs, services, and activities available through partner programs; or</a:t>
            </a:r>
          </a:p>
          <a:p>
            <a:pPr lvl="2">
              <a:buFont typeface="Calibri" panose="05040102010807070707" pitchFamily="18" charset="2"/>
              <a:buChar char="▪"/>
            </a:pPr>
            <a:r>
              <a:rPr lang="en-US">
                <a:ea typeface="+mn-lt"/>
                <a:cs typeface="+mn-lt"/>
              </a:rPr>
              <a:t>Making available a direct linkage through technology to program staff who can provide meaningful information or services, which includes:</a:t>
            </a:r>
          </a:p>
          <a:p>
            <a:pPr lvl="3">
              <a:buFont typeface="Calibri" panose="05040102010807070707" pitchFamily="18" charset="2"/>
              <a:buChar char="▫"/>
            </a:pPr>
            <a:r>
              <a:rPr lang="en-US">
                <a:ea typeface="+mn-lt"/>
                <a:cs typeface="+mn-lt"/>
              </a:rPr>
              <a:t>Providing a direct connection at the One-Stop center, within a reasonable time, by phone or through a real-time web-based communication to a program staff member who can provide program information or services to the customer.</a:t>
            </a:r>
          </a:p>
          <a:p>
            <a:pPr lvl="3">
              <a:buFont typeface="Calibri" panose="05040102010807070707" pitchFamily="18" charset="2"/>
              <a:buChar char="▫"/>
            </a:pPr>
            <a:r>
              <a:rPr lang="en-US">
                <a:ea typeface="+mn-lt"/>
                <a:cs typeface="+mn-lt"/>
              </a:rPr>
              <a:t>A direct linkage cannot exclusively be providing a phone number or computer web site or providing information, pamphlets, or materials.</a:t>
            </a:r>
          </a:p>
          <a:p>
            <a:pPr lvl="2">
              <a:buFont typeface="Calibri" panose="05040102010807070707" pitchFamily="18" charset="2"/>
              <a:buChar char="▪"/>
            </a:pPr>
            <a:r>
              <a:rPr lang="en-US">
                <a:ea typeface="+mn-lt"/>
                <a:cs typeface="+mn-lt"/>
              </a:rPr>
              <a:t>Being physically and programmatically accessible to individuals with disabilities.</a:t>
            </a:r>
          </a:p>
        </p:txBody>
      </p:sp>
      <p:graphicFrame>
        <p:nvGraphicFramePr>
          <p:cNvPr id="4" name="Content Placeholder 3">
            <a:extLst>
              <a:ext uri="{FF2B5EF4-FFF2-40B4-BE49-F238E27FC236}">
                <a16:creationId xmlns:a16="http://schemas.microsoft.com/office/drawing/2014/main" id="{83717812-83F9-9012-45C3-624817FB52F4}"/>
              </a:ext>
            </a:extLst>
          </p:cNvPr>
          <p:cNvGraphicFramePr>
            <a:graphicFrameLocks/>
          </p:cNvGraphicFramePr>
          <p:nvPr>
            <p:extLst>
              <p:ext uri="{D42A27DB-BD31-4B8C-83A1-F6EECF244321}">
                <p14:modId xmlns:p14="http://schemas.microsoft.com/office/powerpoint/2010/main" val="2842561068"/>
              </p:ext>
            </p:extLst>
          </p:nvPr>
        </p:nvGraphicFramePr>
        <p:xfrm>
          <a:off x="9512659" y="0"/>
          <a:ext cx="2679341" cy="1018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459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BF47-5374-4B47-E94A-C4D7EEC7FC6F}"/>
              </a:ext>
            </a:extLst>
          </p:cNvPr>
          <p:cNvSpPr>
            <a:spLocks noGrp="1"/>
          </p:cNvSpPr>
          <p:nvPr>
            <p:ph type="title"/>
          </p:nvPr>
        </p:nvSpPr>
        <p:spPr/>
        <p:txBody>
          <a:bodyPr/>
          <a:lstStyle/>
          <a:p>
            <a:r>
              <a:rPr lang="en-US">
                <a:ea typeface="Calibri"/>
                <a:cs typeface="Calibri"/>
              </a:rPr>
              <a:t>One-Stop Partner Roles (continued)</a:t>
            </a:r>
            <a:endParaRPr lang="en-US"/>
          </a:p>
        </p:txBody>
      </p:sp>
      <p:sp>
        <p:nvSpPr>
          <p:cNvPr id="3" name="Content Placeholder 2">
            <a:extLst>
              <a:ext uri="{FF2B5EF4-FFF2-40B4-BE49-F238E27FC236}">
                <a16:creationId xmlns:a16="http://schemas.microsoft.com/office/drawing/2014/main" id="{AC8CBA71-C97D-D27D-32DD-4FE804C0416D}"/>
              </a:ext>
            </a:extLst>
          </p:cNvPr>
          <p:cNvSpPr>
            <a:spLocks noGrp="1"/>
          </p:cNvSpPr>
          <p:nvPr>
            <p:ph idx="1"/>
          </p:nvPr>
        </p:nvSpPr>
        <p:spPr/>
        <p:txBody>
          <a:bodyPr vert="horz" lIns="91440" tIns="45720" rIns="91440" bIns="45720" rtlCol="0" anchor="t">
            <a:normAutofit/>
          </a:bodyPr>
          <a:lstStyle/>
          <a:p>
            <a:r>
              <a:rPr lang="en-US">
                <a:ea typeface="+mn-lt"/>
                <a:cs typeface="+mn-lt"/>
              </a:rPr>
              <a:t>Each required partner must:</a:t>
            </a:r>
          </a:p>
          <a:p>
            <a:pPr lvl="1">
              <a:buFont typeface="Wingdings" panose="05040102010807070707" pitchFamily="18" charset="2"/>
              <a:buChar char="§"/>
            </a:pPr>
            <a:r>
              <a:rPr lang="en-US">
                <a:ea typeface="+mn-lt"/>
                <a:cs typeface="+mn-lt"/>
              </a:rPr>
              <a:t>Use a portion of funds for the IFA and other cost sharing agreements made available to the partner’s program, in accordance to the relative benefit and proportionate use, and in accordance with the partner’s authorizing statutes and regulations.</a:t>
            </a:r>
          </a:p>
          <a:p>
            <a:pPr lvl="1">
              <a:buFont typeface="Wingdings" panose="05040102010807070707" pitchFamily="18" charset="2"/>
              <a:buChar char="§"/>
            </a:pPr>
            <a:r>
              <a:rPr lang="en-US">
                <a:ea typeface="+mn-lt"/>
                <a:cs typeface="+mn-lt"/>
              </a:rPr>
              <a:t>Enter into an MOU with the Local WDB and CLEO relating to the operation of the one-stop delivery system.</a:t>
            </a:r>
          </a:p>
          <a:p>
            <a:pPr lvl="1">
              <a:buFont typeface="Wingdings" panose="05040102010807070707" pitchFamily="18" charset="2"/>
              <a:buChar char="§"/>
            </a:pPr>
            <a:r>
              <a:rPr lang="en-US">
                <a:ea typeface="+mn-lt"/>
                <a:cs typeface="+mn-lt"/>
              </a:rPr>
              <a:t>Participate in the operation of the one-stop delivery system consistent with the terms of the MOU, requirements of the partner’s statutes and regulations, the Federal cost principles, and all other applicable legal requirements.</a:t>
            </a:r>
          </a:p>
          <a:p>
            <a:pPr lvl="1">
              <a:buFont typeface="Wingdings" panose="05040102010807070707" pitchFamily="18" charset="2"/>
              <a:buChar char="§"/>
            </a:pPr>
            <a:r>
              <a:rPr lang="en-US">
                <a:ea typeface="+mn-lt"/>
                <a:cs typeface="+mn-lt"/>
              </a:rPr>
              <a:t>Provide representation on the State and Local WDBs as required by WIOA and participate in board standing committees as needed.</a:t>
            </a:r>
          </a:p>
        </p:txBody>
      </p:sp>
      <p:graphicFrame>
        <p:nvGraphicFramePr>
          <p:cNvPr id="4" name="Content Placeholder 3">
            <a:extLst>
              <a:ext uri="{FF2B5EF4-FFF2-40B4-BE49-F238E27FC236}">
                <a16:creationId xmlns:a16="http://schemas.microsoft.com/office/drawing/2014/main" id="{B56196ED-FF38-10EA-CA90-DF97F989D714}"/>
              </a:ext>
            </a:extLst>
          </p:cNvPr>
          <p:cNvGraphicFramePr>
            <a:graphicFrameLocks/>
          </p:cNvGraphicFramePr>
          <p:nvPr>
            <p:extLst>
              <p:ext uri="{D42A27DB-BD31-4B8C-83A1-F6EECF244321}">
                <p14:modId xmlns:p14="http://schemas.microsoft.com/office/powerpoint/2010/main" val="2236765753"/>
              </p:ext>
            </p:extLst>
          </p:nvPr>
        </p:nvGraphicFramePr>
        <p:xfrm>
          <a:off x="9512659" y="0"/>
          <a:ext cx="2679341" cy="1018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195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352-EF37-C488-4FCF-8D71DDFFE0CD}"/>
              </a:ext>
            </a:extLst>
          </p:cNvPr>
          <p:cNvSpPr>
            <a:spLocks noGrp="1"/>
          </p:cNvSpPr>
          <p:nvPr>
            <p:ph type="title"/>
          </p:nvPr>
        </p:nvSpPr>
        <p:spPr>
          <a:xfrm>
            <a:off x="292100" y="221024"/>
            <a:ext cx="8330790" cy="686434"/>
          </a:xfrm>
        </p:spPr>
        <p:txBody>
          <a:bodyPr/>
          <a:lstStyle/>
          <a:p>
            <a:r>
              <a:rPr lang="en-US">
                <a:ea typeface="Calibri"/>
                <a:cs typeface="Calibri"/>
              </a:rPr>
              <a:t>Local Process for Developing OSOB/IFA</a:t>
            </a:r>
            <a:endParaRPr lang="en-US"/>
          </a:p>
        </p:txBody>
      </p:sp>
      <p:sp>
        <p:nvSpPr>
          <p:cNvPr id="10" name="Content Placeholder 9">
            <a:extLst>
              <a:ext uri="{FF2B5EF4-FFF2-40B4-BE49-F238E27FC236}">
                <a16:creationId xmlns:a16="http://schemas.microsoft.com/office/drawing/2014/main" id="{E2189BB0-A2D7-0226-9DB6-B0D2EBE227CC}"/>
              </a:ext>
            </a:extLst>
          </p:cNvPr>
          <p:cNvSpPr>
            <a:spLocks noGrp="1"/>
          </p:cNvSpPr>
          <p:nvPr>
            <p:ph sz="half" idx="1"/>
          </p:nvPr>
        </p:nvSpPr>
        <p:spPr>
          <a:xfrm>
            <a:off x="292100" y="1130710"/>
            <a:ext cx="11142816" cy="5046253"/>
          </a:xfrm>
        </p:spPr>
        <p:txBody>
          <a:bodyPr>
            <a:normAutofit fontScale="62500" lnSpcReduction="20000"/>
          </a:bodyPr>
          <a:lstStyle/>
          <a:p>
            <a:pPr marL="0" indent="0" algn="l" rtl="0" fontAlgn="base">
              <a:buNone/>
            </a:pPr>
            <a:r>
              <a:rPr lang="en-US" sz="3300" b="1" i="1">
                <a:solidFill>
                  <a:srgbClr val="0070C0"/>
                </a:solidFill>
                <a:effectLst/>
                <a:latin typeface="Calibri" panose="020F0502020204030204" pitchFamily="34" charset="0"/>
              </a:rPr>
              <a:t>Infrastructure Funding and Other Cost-sharing Agreements</a:t>
            </a:r>
            <a:r>
              <a:rPr lang="en-US" sz="3300" b="0" i="0">
                <a:solidFill>
                  <a:srgbClr val="0070C0"/>
                </a:solidFill>
                <a:effectLst/>
                <a:latin typeface="Calibri" panose="020F0502020204030204" pitchFamily="34" charset="0"/>
              </a:rPr>
              <a:t> </a:t>
            </a:r>
            <a:endParaRPr lang="en-US" sz="5100" b="0" i="0">
              <a:solidFill>
                <a:srgbClr val="000000"/>
              </a:solidFill>
              <a:effectLst/>
              <a:latin typeface="Segoe UI" panose="020B0502040204020203" pitchFamily="34" charset="0"/>
            </a:endParaRPr>
          </a:p>
          <a:p>
            <a:pPr algn="l" rtl="0" fontAlgn="base"/>
            <a:r>
              <a:rPr lang="en-US" sz="3300" b="0" i="0">
                <a:solidFill>
                  <a:srgbClr val="333333"/>
                </a:solidFill>
                <a:effectLst/>
                <a:latin typeface="Calibri" panose="020F0502020204030204" pitchFamily="34" charset="0"/>
              </a:rPr>
              <a:t>The IFA must use a cost allocation methodology that demonstrates how costs are charged to each partner in accordance with the relative benefit and proportionate use, and in accordance with the partner’s authorizing statutes and regulations. </a:t>
            </a:r>
            <a:r>
              <a:rPr lang="en-US" sz="3300" b="1" i="1">
                <a:solidFill>
                  <a:srgbClr val="0070C0"/>
                </a:solidFill>
                <a:effectLst/>
                <a:latin typeface="Calibri" panose="020F0502020204030204" pitchFamily="34" charset="0"/>
              </a:rPr>
              <a:t>Examples of cost allocation methodology include number of customers served, square footage used or number of full-time equivalent staff (FTEs).</a:t>
            </a:r>
            <a:r>
              <a:rPr lang="en-US" sz="3300" b="0" i="0">
                <a:solidFill>
                  <a:srgbClr val="0070C0"/>
                </a:solidFill>
                <a:effectLst/>
                <a:latin typeface="Calibri" panose="020F0502020204030204" pitchFamily="34" charset="0"/>
              </a:rPr>
              <a:t>  </a:t>
            </a:r>
            <a:endParaRPr lang="en-US" sz="5100" b="0" i="0">
              <a:solidFill>
                <a:srgbClr val="000000"/>
              </a:solidFill>
              <a:effectLst/>
              <a:latin typeface="Segoe UI" panose="020B0502040204020203" pitchFamily="34" charset="0"/>
            </a:endParaRPr>
          </a:p>
          <a:p>
            <a:pPr algn="l" rtl="0" fontAlgn="base"/>
            <a:r>
              <a:rPr lang="en-US" sz="3300" b="0" i="0">
                <a:solidFill>
                  <a:srgbClr val="333333"/>
                </a:solidFill>
                <a:effectLst/>
                <a:latin typeface="Calibri" panose="020F0502020204030204" pitchFamily="34" charset="0"/>
              </a:rPr>
              <a:t>In addition to jointly funding infrastructure costs, One-Stop partners must use a portion of funds made available under their programs’ authorizing Federal law to pay the additional costs relating to the operation of the one-stop delivery system. These other costs must include applicable career services and may include other costs, including shared services. Shared costs must be allocated according to the proportion of benefit received by each of the partners, consistent with the Federal law authorizing the partner's program, and consistent with all other applicable legal requirements, including Federal cost principles requiring that costs are allowable, reasonable, necessary, and allocable.</a:t>
            </a:r>
          </a:p>
          <a:p>
            <a:pPr marL="0" indent="0" algn="r" rtl="0" fontAlgn="base">
              <a:buNone/>
            </a:pPr>
            <a:r>
              <a:rPr lang="en-US" sz="3300" b="0" i="0">
                <a:solidFill>
                  <a:srgbClr val="333333"/>
                </a:solidFill>
                <a:effectLst/>
                <a:latin typeface="Calibri" panose="020F0502020204030204" pitchFamily="34" charset="0"/>
              </a:rPr>
              <a:t> </a:t>
            </a:r>
            <a:r>
              <a:rPr lang="en-US" sz="2800" b="1" i="1">
                <a:solidFill>
                  <a:srgbClr val="0070C0"/>
                </a:solidFill>
                <a:effectLst/>
                <a:latin typeface="Calibri" panose="020F0502020204030204" pitchFamily="34" charset="0"/>
              </a:rPr>
              <a:t>Blue italicized text reflects recommended language to add to current policy.</a:t>
            </a:r>
            <a:endParaRPr lang="en-US"/>
          </a:p>
        </p:txBody>
      </p:sp>
      <p:graphicFrame>
        <p:nvGraphicFramePr>
          <p:cNvPr id="13" name="Content Placeholder 3">
            <a:extLst>
              <a:ext uri="{FF2B5EF4-FFF2-40B4-BE49-F238E27FC236}">
                <a16:creationId xmlns:a16="http://schemas.microsoft.com/office/drawing/2014/main" id="{F8B890AB-E889-AD3A-9304-B436D4C90510}"/>
              </a:ext>
            </a:extLst>
          </p:cNvPr>
          <p:cNvGraphicFramePr>
            <a:graphicFrameLocks noGrp="1"/>
          </p:cNvGraphicFramePr>
          <p:nvPr>
            <p:ph sz="half" idx="2"/>
            <p:extLst>
              <p:ext uri="{D42A27DB-BD31-4B8C-83A1-F6EECF244321}">
                <p14:modId xmlns:p14="http://schemas.microsoft.com/office/powerpoint/2010/main" val="549143913"/>
              </p:ext>
            </p:extLst>
          </p:nvPr>
        </p:nvGraphicFramePr>
        <p:xfrm>
          <a:off x="9237356" y="107694"/>
          <a:ext cx="2816993" cy="1146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13">
            <a:extLst>
              <a:ext uri="{FF2B5EF4-FFF2-40B4-BE49-F238E27FC236}">
                <a16:creationId xmlns:a16="http://schemas.microsoft.com/office/drawing/2014/main" id="{28FE41ED-9738-9703-E4A1-26477B3D7C27}"/>
              </a:ext>
            </a:extLst>
          </p:cNvPr>
          <p:cNvSpPr>
            <a:spLocks noGrp="1"/>
          </p:cNvSpPr>
          <p:nvPr>
            <p:ph type="sldNum" sz="quarter" idx="12"/>
          </p:nvPr>
        </p:nvSpPr>
        <p:spPr/>
        <p:txBody>
          <a:bodyPr/>
          <a:lstStyle/>
          <a:p>
            <a:fld id="{D307F087-50E8-4976-AA50-2FC07D62CDFA}" type="slidenum">
              <a:rPr lang="en-US" smtClean="0"/>
              <a:t>25</a:t>
            </a:fld>
            <a:endParaRPr lang="en-US"/>
          </a:p>
        </p:txBody>
      </p:sp>
    </p:spTree>
    <p:extLst>
      <p:ext uri="{BB962C8B-B14F-4D97-AF65-F5344CB8AC3E}">
        <p14:creationId xmlns:p14="http://schemas.microsoft.com/office/powerpoint/2010/main" val="101965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352-EF37-C488-4FCF-8D71DDFFE0CD}"/>
              </a:ext>
            </a:extLst>
          </p:cNvPr>
          <p:cNvSpPr>
            <a:spLocks noGrp="1"/>
          </p:cNvSpPr>
          <p:nvPr>
            <p:ph type="title"/>
          </p:nvPr>
        </p:nvSpPr>
        <p:spPr/>
        <p:txBody>
          <a:bodyPr/>
          <a:lstStyle/>
          <a:p>
            <a:r>
              <a:rPr lang="en-US">
                <a:ea typeface="Calibri"/>
                <a:cs typeface="Calibri"/>
              </a:rPr>
              <a:t>Local Process for Developing OSOB/IFA continued</a:t>
            </a:r>
            <a:endParaRPr lang="en-US"/>
          </a:p>
        </p:txBody>
      </p:sp>
      <p:sp>
        <p:nvSpPr>
          <p:cNvPr id="8" name="Content Placeholder 7">
            <a:extLst>
              <a:ext uri="{FF2B5EF4-FFF2-40B4-BE49-F238E27FC236}">
                <a16:creationId xmlns:a16="http://schemas.microsoft.com/office/drawing/2014/main" id="{9EA8BBCB-1365-4AF6-D66B-3D1CDC515FC6}"/>
              </a:ext>
            </a:extLst>
          </p:cNvPr>
          <p:cNvSpPr>
            <a:spLocks noGrp="1"/>
          </p:cNvSpPr>
          <p:nvPr>
            <p:ph sz="half" idx="2"/>
          </p:nvPr>
        </p:nvSpPr>
        <p:spPr>
          <a:xfrm>
            <a:off x="305302" y="1161093"/>
            <a:ext cx="11526804" cy="5006924"/>
          </a:xfrm>
        </p:spPr>
        <p:txBody>
          <a:bodyPr>
            <a:noAutofit/>
          </a:bodyPr>
          <a:lstStyle/>
          <a:p>
            <a:pPr marL="0" indent="0" fontAlgn="base">
              <a:buNone/>
            </a:pPr>
            <a:r>
              <a:rPr lang="en-US" sz="2000" b="1" i="1">
                <a:solidFill>
                  <a:srgbClr val="0070C0"/>
                </a:solidFill>
                <a:effectLst/>
                <a:latin typeface="Calibri" panose="020F0502020204030204" pitchFamily="34" charset="0"/>
              </a:rPr>
              <a:t>For Infrastructure Funding and other cost-sharing agreements, the MOU must contain the following:</a:t>
            </a:r>
            <a:r>
              <a:rPr lang="en-US" sz="2000" b="0" i="0">
                <a:solidFill>
                  <a:srgbClr val="0070C0"/>
                </a:solidFill>
                <a:effectLst/>
                <a:latin typeface="Calibri" panose="020F0502020204030204" pitchFamily="34" charset="0"/>
              </a:rPr>
              <a:t> </a:t>
            </a:r>
            <a:endParaRPr lang="en-US" sz="2000" b="0" i="0">
              <a:solidFill>
                <a:srgbClr val="000000"/>
              </a:solidFill>
              <a:effectLst/>
              <a:latin typeface="Segoe UI" panose="020B0502040204020203" pitchFamily="34" charset="0"/>
            </a:endParaRPr>
          </a:p>
          <a:p>
            <a:pPr lvl="1" fontAlgn="base"/>
            <a:r>
              <a:rPr lang="en-US" sz="1800" b="0" i="0">
                <a:solidFill>
                  <a:srgbClr val="333333"/>
                </a:solidFill>
                <a:effectLst/>
                <a:latin typeface="Calibri" panose="020F0502020204030204" pitchFamily="34" charset="0"/>
              </a:rPr>
              <a:t>The period of time in which the IFA is effective.  This may be a different time period than the duration of the MOU; </a:t>
            </a:r>
            <a:endParaRPr lang="en-US" sz="1800" b="0" i="0">
              <a:solidFill>
                <a:srgbClr val="000000"/>
              </a:solidFill>
              <a:effectLst/>
              <a:latin typeface="Calibri" panose="020F0502020204030204" pitchFamily="34" charset="0"/>
            </a:endParaRPr>
          </a:p>
          <a:p>
            <a:pPr lvl="1" fontAlgn="base"/>
            <a:r>
              <a:rPr lang="en-US" sz="1800" b="0" i="0">
                <a:solidFill>
                  <a:srgbClr val="333333"/>
                </a:solidFill>
                <a:effectLst/>
                <a:latin typeface="Calibri" panose="020F0502020204030204" pitchFamily="34" charset="0"/>
              </a:rPr>
              <a:t>Identification of an infrastructure and shared services budget that will be periodically reconciled against actual costs incurred and adjusted accordingly to ensure that it reflects a cost allocation methodology that demonstrates how infrastructure costs are charged to each partner in proportion to its use of the one-stop center and relative benefit received, and that complies with 2 CFR part 200 (or any corresponding similar regulation or ruling); </a:t>
            </a:r>
            <a:endParaRPr lang="en-US" sz="1800" b="0" i="0">
              <a:solidFill>
                <a:srgbClr val="000000"/>
              </a:solidFill>
              <a:effectLst/>
              <a:latin typeface="Calibri" panose="020F0502020204030204" pitchFamily="34" charset="0"/>
            </a:endParaRPr>
          </a:p>
          <a:p>
            <a:pPr lvl="1" fontAlgn="base"/>
            <a:r>
              <a:rPr lang="en-US" sz="1800" b="0" i="0">
                <a:solidFill>
                  <a:srgbClr val="333333"/>
                </a:solidFill>
                <a:effectLst/>
                <a:latin typeface="Calibri" panose="020F0502020204030204" pitchFamily="34" charset="0"/>
              </a:rPr>
              <a:t>Identification of all one-stop partners, Chief Elected Officials (CEOs), and Local Workforce Development Board (WDB) participating in the IFA; </a:t>
            </a:r>
            <a:endParaRPr lang="en-US" sz="1800" b="0" i="0">
              <a:solidFill>
                <a:srgbClr val="000000"/>
              </a:solidFill>
              <a:effectLst/>
              <a:latin typeface="Calibri" panose="020F0502020204030204" pitchFamily="34" charset="0"/>
            </a:endParaRPr>
          </a:p>
          <a:p>
            <a:pPr lvl="1" fontAlgn="base"/>
            <a:r>
              <a:rPr lang="en-US" sz="1800" b="0" i="0">
                <a:solidFill>
                  <a:srgbClr val="333333"/>
                </a:solidFill>
                <a:effectLst/>
                <a:latin typeface="Calibri" panose="020F0502020204030204" pitchFamily="34" charset="0"/>
              </a:rPr>
              <a:t>Steps the Local WDB, CEOs, and one-stop partners used to reach consensus or an assurance that the local area followed the guidance for the State funding process; </a:t>
            </a:r>
            <a:endParaRPr lang="en-US" sz="1800" b="0" i="0">
              <a:solidFill>
                <a:srgbClr val="000000"/>
              </a:solidFill>
              <a:effectLst/>
              <a:latin typeface="Calibri" panose="020F0502020204030204" pitchFamily="34" charset="0"/>
            </a:endParaRPr>
          </a:p>
          <a:p>
            <a:pPr lvl="1" fontAlgn="base"/>
            <a:r>
              <a:rPr lang="en-US" sz="1800" b="0" i="0">
                <a:solidFill>
                  <a:srgbClr val="333333"/>
                </a:solidFill>
                <a:effectLst/>
                <a:latin typeface="Calibri" panose="020F0502020204030204" pitchFamily="34" charset="0"/>
              </a:rPr>
              <a:t>A description of the process to be used among partners to resolve issues during the MOU duration period when consensus cannot be reached; and </a:t>
            </a:r>
            <a:endParaRPr lang="en-US" sz="1800" b="0" i="0">
              <a:solidFill>
                <a:srgbClr val="000000"/>
              </a:solidFill>
              <a:effectLst/>
              <a:latin typeface="Calibri" panose="020F0502020204030204" pitchFamily="34" charset="0"/>
            </a:endParaRPr>
          </a:p>
          <a:p>
            <a:pPr lvl="1" fontAlgn="base"/>
            <a:r>
              <a:rPr lang="en-US" sz="1800" b="0" i="0">
                <a:solidFill>
                  <a:srgbClr val="333333"/>
                </a:solidFill>
                <a:effectLst/>
                <a:latin typeface="Calibri" panose="020F0502020204030204" pitchFamily="34" charset="0"/>
              </a:rPr>
              <a:t>A description of the periodic modification and review process to ensure equitable benefit among one-stop partners. </a:t>
            </a:r>
            <a:endParaRPr lang="en-US" sz="1800" b="0" i="0">
              <a:solidFill>
                <a:srgbClr val="000000"/>
              </a:solidFill>
              <a:effectLst/>
              <a:latin typeface="Calibri" panose="020F0502020204030204" pitchFamily="34" charset="0"/>
            </a:endParaRPr>
          </a:p>
          <a:p>
            <a:pPr lvl="1" fontAlgn="base"/>
            <a:r>
              <a:rPr lang="en-US" sz="1800" b="0" i="0">
                <a:solidFill>
                  <a:srgbClr val="333333"/>
                </a:solidFill>
                <a:effectLst/>
                <a:latin typeface="Calibri" panose="020F0502020204030204" pitchFamily="34" charset="0"/>
              </a:rPr>
              <a:t>Any other provisions agreed to by the parties that are consistent with the authorizing statutes and regulations of One-Stop partner programs and the WIOA regulations. </a:t>
            </a:r>
          </a:p>
        </p:txBody>
      </p:sp>
      <p:graphicFrame>
        <p:nvGraphicFramePr>
          <p:cNvPr id="6" name="Content Placeholder 3">
            <a:extLst>
              <a:ext uri="{FF2B5EF4-FFF2-40B4-BE49-F238E27FC236}">
                <a16:creationId xmlns:a16="http://schemas.microsoft.com/office/drawing/2014/main" id="{8331092D-4D6F-E3A3-56EA-C959FCF5AA23}"/>
              </a:ext>
            </a:extLst>
          </p:cNvPr>
          <p:cNvGraphicFramePr>
            <a:graphicFrameLocks/>
          </p:cNvGraphicFramePr>
          <p:nvPr>
            <p:extLst>
              <p:ext uri="{D42A27DB-BD31-4B8C-83A1-F6EECF244321}">
                <p14:modId xmlns:p14="http://schemas.microsoft.com/office/powerpoint/2010/main" val="456665188"/>
              </p:ext>
            </p:extLst>
          </p:nvPr>
        </p:nvGraphicFramePr>
        <p:xfrm>
          <a:off x="9237356" y="107694"/>
          <a:ext cx="2816993" cy="1146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1C509F50-325C-F6E6-91FA-AAD8E0C704D1}"/>
              </a:ext>
            </a:extLst>
          </p:cNvPr>
          <p:cNvSpPr>
            <a:spLocks noGrp="1"/>
          </p:cNvSpPr>
          <p:nvPr>
            <p:ph type="sldNum" sz="quarter" idx="12"/>
          </p:nvPr>
        </p:nvSpPr>
        <p:spPr/>
        <p:txBody>
          <a:bodyPr/>
          <a:lstStyle/>
          <a:p>
            <a:fld id="{D307F087-50E8-4976-AA50-2FC07D62CDFA}" type="slidenum">
              <a:rPr lang="en-US" smtClean="0"/>
              <a:t>26</a:t>
            </a:fld>
            <a:endParaRPr lang="en-US"/>
          </a:p>
        </p:txBody>
      </p:sp>
    </p:spTree>
    <p:extLst>
      <p:ext uri="{BB962C8B-B14F-4D97-AF65-F5344CB8AC3E}">
        <p14:creationId xmlns:p14="http://schemas.microsoft.com/office/powerpoint/2010/main" val="673312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352-EF37-C488-4FCF-8D71DDFFE0CD}"/>
              </a:ext>
            </a:extLst>
          </p:cNvPr>
          <p:cNvSpPr>
            <a:spLocks noGrp="1"/>
          </p:cNvSpPr>
          <p:nvPr>
            <p:ph type="title"/>
          </p:nvPr>
        </p:nvSpPr>
        <p:spPr/>
        <p:txBody>
          <a:bodyPr/>
          <a:lstStyle/>
          <a:p>
            <a:r>
              <a:rPr lang="en-US">
                <a:ea typeface="Calibri"/>
                <a:cs typeface="Calibri"/>
              </a:rPr>
              <a:t>Key Definitions</a:t>
            </a:r>
            <a:endParaRPr lang="en-US"/>
          </a:p>
        </p:txBody>
      </p:sp>
      <p:sp>
        <p:nvSpPr>
          <p:cNvPr id="4" name="Text Placeholder 3">
            <a:extLst>
              <a:ext uri="{FF2B5EF4-FFF2-40B4-BE49-F238E27FC236}">
                <a16:creationId xmlns:a16="http://schemas.microsoft.com/office/drawing/2014/main" id="{76CC6DB5-24E0-4006-0FCD-76DA0ACD00E7}"/>
              </a:ext>
            </a:extLst>
          </p:cNvPr>
          <p:cNvSpPr>
            <a:spLocks noGrp="1"/>
          </p:cNvSpPr>
          <p:nvPr>
            <p:ph type="body" idx="1"/>
          </p:nvPr>
        </p:nvSpPr>
        <p:spPr/>
        <p:txBody>
          <a:bodyPr/>
          <a:lstStyle/>
          <a:p>
            <a:r>
              <a:rPr lang="en-US">
                <a:ea typeface="Calibri"/>
                <a:cs typeface="Calibri"/>
              </a:rPr>
              <a:t>Current MOU policy</a:t>
            </a:r>
            <a:endParaRPr lang="en-US"/>
          </a:p>
        </p:txBody>
      </p:sp>
      <p:sp>
        <p:nvSpPr>
          <p:cNvPr id="3" name="Content Placeholder 2">
            <a:extLst>
              <a:ext uri="{FF2B5EF4-FFF2-40B4-BE49-F238E27FC236}">
                <a16:creationId xmlns:a16="http://schemas.microsoft.com/office/drawing/2014/main" id="{94F74A3F-79AB-2A18-01C0-549BEBC81C86}"/>
              </a:ext>
            </a:extLst>
          </p:cNvPr>
          <p:cNvSpPr>
            <a:spLocks noGrp="1"/>
          </p:cNvSpPr>
          <p:nvPr>
            <p:ph sz="half" idx="2"/>
          </p:nvPr>
        </p:nvSpPr>
        <p:spPr/>
        <p:txBody>
          <a:bodyPr vert="horz" lIns="91440" tIns="45720" rIns="91440" bIns="45720" rtlCol="0" anchor="t">
            <a:normAutofit/>
          </a:bodyPr>
          <a:lstStyle/>
          <a:p>
            <a:r>
              <a:rPr lang="en-US" b="1">
                <a:ea typeface="+mn-lt"/>
                <a:cs typeface="+mn-lt"/>
              </a:rPr>
              <a:t>Substantial change:</a:t>
            </a:r>
            <a:r>
              <a:rPr lang="en-US">
                <a:ea typeface="+mn-lt"/>
                <a:cs typeface="+mn-lt"/>
              </a:rPr>
              <a:t> A more than 5%-10% deviation of any allocation percentages within the Infrastructure Funding Agreement (IFA)</a:t>
            </a:r>
            <a:endParaRPr lang="en-US"/>
          </a:p>
          <a:p>
            <a:endParaRPr lang="en-US">
              <a:ea typeface="+mn-lt"/>
              <a:cs typeface="+mn-lt"/>
            </a:endParaRPr>
          </a:p>
          <a:p>
            <a:endParaRPr lang="en-US">
              <a:solidFill>
                <a:srgbClr val="000000"/>
              </a:solidFill>
              <a:ea typeface="+mn-lt"/>
              <a:cs typeface="+mn-lt"/>
            </a:endParaRPr>
          </a:p>
        </p:txBody>
      </p:sp>
      <p:sp>
        <p:nvSpPr>
          <p:cNvPr id="5" name="Text Placeholder 4">
            <a:extLst>
              <a:ext uri="{FF2B5EF4-FFF2-40B4-BE49-F238E27FC236}">
                <a16:creationId xmlns:a16="http://schemas.microsoft.com/office/drawing/2014/main" id="{14D21E64-2DD7-E74E-FCF0-7FA40B252020}"/>
              </a:ext>
            </a:extLst>
          </p:cNvPr>
          <p:cNvSpPr>
            <a:spLocks noGrp="1"/>
          </p:cNvSpPr>
          <p:nvPr>
            <p:ph type="body" sz="quarter" idx="3"/>
          </p:nvPr>
        </p:nvSpPr>
        <p:spPr/>
        <p:txBody>
          <a:bodyPr/>
          <a:lstStyle/>
          <a:p>
            <a:r>
              <a:rPr lang="en-US">
                <a:ea typeface="Calibri"/>
                <a:cs typeface="Calibri"/>
              </a:rPr>
              <a:t>Recommended Update</a:t>
            </a:r>
            <a:endParaRPr lang="en-US"/>
          </a:p>
        </p:txBody>
      </p:sp>
      <p:sp>
        <p:nvSpPr>
          <p:cNvPr id="6" name="Content Placeholder 5">
            <a:extLst>
              <a:ext uri="{FF2B5EF4-FFF2-40B4-BE49-F238E27FC236}">
                <a16:creationId xmlns:a16="http://schemas.microsoft.com/office/drawing/2014/main" id="{6E65486C-4A63-DB67-C03C-B4B0A9D47C2D}"/>
              </a:ext>
            </a:extLst>
          </p:cNvPr>
          <p:cNvSpPr>
            <a:spLocks noGrp="1"/>
          </p:cNvSpPr>
          <p:nvPr>
            <p:ph sz="quarter" idx="4"/>
          </p:nvPr>
        </p:nvSpPr>
        <p:spPr/>
        <p:txBody>
          <a:bodyPr vert="horz" lIns="91440" tIns="45720" rIns="91440" bIns="45720" rtlCol="0" anchor="t">
            <a:normAutofit/>
          </a:bodyPr>
          <a:lstStyle/>
          <a:p>
            <a:r>
              <a:rPr lang="en-US" i="1" u="sng">
                <a:ea typeface="Calibri"/>
                <a:cs typeface="Calibri"/>
              </a:rPr>
              <a:t>Remove</a:t>
            </a:r>
            <a:r>
              <a:rPr lang="en-US">
                <a:ea typeface="Calibri"/>
                <a:cs typeface="Calibri"/>
              </a:rPr>
              <a:t>: Substantial change definition from current MOU policy</a:t>
            </a:r>
            <a:endParaRPr lang="en-US">
              <a:ea typeface="+mn-lt"/>
              <a:cs typeface="+mn-lt"/>
            </a:endParaRPr>
          </a:p>
          <a:p>
            <a:pPr lvl="1">
              <a:buFont typeface="Wingdings,Sans-Serif" panose="05040102010807070707" pitchFamily="18" charset="2"/>
              <a:buChar char="§"/>
            </a:pPr>
            <a:r>
              <a:rPr lang="en-US">
                <a:ea typeface="Calibri"/>
                <a:cs typeface="Calibri"/>
              </a:rPr>
              <a:t>Key terms will be explained in policy and defined/explained in supporting guide</a:t>
            </a:r>
            <a:endParaRPr lang="en-US"/>
          </a:p>
        </p:txBody>
      </p:sp>
      <p:graphicFrame>
        <p:nvGraphicFramePr>
          <p:cNvPr id="7" name="Content Placeholder 3">
            <a:extLst>
              <a:ext uri="{FF2B5EF4-FFF2-40B4-BE49-F238E27FC236}">
                <a16:creationId xmlns:a16="http://schemas.microsoft.com/office/drawing/2014/main" id="{FB17058B-28D8-056F-6F4B-8711BC7880C6}"/>
              </a:ext>
            </a:extLst>
          </p:cNvPr>
          <p:cNvGraphicFramePr>
            <a:graphicFrameLocks/>
          </p:cNvGraphicFramePr>
          <p:nvPr>
            <p:extLst>
              <p:ext uri="{D42A27DB-BD31-4B8C-83A1-F6EECF244321}">
                <p14:modId xmlns:p14="http://schemas.microsoft.com/office/powerpoint/2010/main" val="3522066297"/>
              </p:ext>
            </p:extLst>
          </p:nvPr>
        </p:nvGraphicFramePr>
        <p:xfrm>
          <a:off x="9247188" y="56413"/>
          <a:ext cx="2944812" cy="97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BC155B0E-98EA-9FF7-4FA7-21964CBAFB46}"/>
              </a:ext>
            </a:extLst>
          </p:cNvPr>
          <p:cNvSpPr>
            <a:spLocks noGrp="1"/>
          </p:cNvSpPr>
          <p:nvPr>
            <p:ph type="sldNum" sz="quarter" idx="12"/>
          </p:nvPr>
        </p:nvSpPr>
        <p:spPr/>
        <p:txBody>
          <a:bodyPr/>
          <a:lstStyle/>
          <a:p>
            <a:fld id="{D307F087-50E8-4976-AA50-2FC07D62CDFA}" type="slidenum">
              <a:rPr lang="en-US" smtClean="0"/>
              <a:t>27</a:t>
            </a:fld>
            <a:endParaRPr lang="en-US"/>
          </a:p>
        </p:txBody>
      </p:sp>
    </p:spTree>
    <p:extLst>
      <p:ext uri="{BB962C8B-B14F-4D97-AF65-F5344CB8AC3E}">
        <p14:creationId xmlns:p14="http://schemas.microsoft.com/office/powerpoint/2010/main" val="1272265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352-EF37-C488-4FCF-8D71DDFFE0CD}"/>
              </a:ext>
            </a:extLst>
          </p:cNvPr>
          <p:cNvSpPr>
            <a:spLocks noGrp="1"/>
          </p:cNvSpPr>
          <p:nvPr>
            <p:ph type="title"/>
          </p:nvPr>
        </p:nvSpPr>
        <p:spPr>
          <a:xfrm>
            <a:off x="292100" y="221024"/>
            <a:ext cx="8684752" cy="686434"/>
          </a:xfrm>
        </p:spPr>
        <p:txBody>
          <a:bodyPr/>
          <a:lstStyle/>
          <a:p>
            <a:r>
              <a:rPr lang="en-US">
                <a:ea typeface="Calibri"/>
                <a:cs typeface="Calibri"/>
              </a:rPr>
              <a:t>Reconciliation</a:t>
            </a:r>
            <a:endParaRPr lang="en-US"/>
          </a:p>
        </p:txBody>
      </p:sp>
      <p:sp>
        <p:nvSpPr>
          <p:cNvPr id="4" name="Text Placeholder 3">
            <a:extLst>
              <a:ext uri="{FF2B5EF4-FFF2-40B4-BE49-F238E27FC236}">
                <a16:creationId xmlns:a16="http://schemas.microsoft.com/office/drawing/2014/main" id="{76CC6DB5-24E0-4006-0FCD-76DA0ACD00E7}"/>
              </a:ext>
            </a:extLst>
          </p:cNvPr>
          <p:cNvSpPr>
            <a:spLocks noGrp="1"/>
          </p:cNvSpPr>
          <p:nvPr>
            <p:ph type="body" idx="1"/>
          </p:nvPr>
        </p:nvSpPr>
        <p:spPr/>
        <p:txBody>
          <a:bodyPr/>
          <a:lstStyle/>
          <a:p>
            <a:r>
              <a:rPr lang="en-US">
                <a:ea typeface="Calibri"/>
                <a:cs typeface="Calibri"/>
              </a:rPr>
              <a:t>Current MOU policy</a:t>
            </a:r>
            <a:endParaRPr lang="en-US"/>
          </a:p>
        </p:txBody>
      </p:sp>
      <p:sp>
        <p:nvSpPr>
          <p:cNvPr id="3" name="Content Placeholder 2">
            <a:extLst>
              <a:ext uri="{FF2B5EF4-FFF2-40B4-BE49-F238E27FC236}">
                <a16:creationId xmlns:a16="http://schemas.microsoft.com/office/drawing/2014/main" id="{94F74A3F-79AB-2A18-01C0-549BEBC81C86}"/>
              </a:ext>
            </a:extLst>
          </p:cNvPr>
          <p:cNvSpPr>
            <a:spLocks noGrp="1"/>
          </p:cNvSpPr>
          <p:nvPr>
            <p:ph sz="half" idx="2"/>
          </p:nvPr>
        </p:nvSpPr>
        <p:spPr/>
        <p:txBody>
          <a:bodyPr vert="horz" lIns="91440" tIns="45720" rIns="91440" bIns="45720" rtlCol="0" anchor="t">
            <a:normAutofit fontScale="25000" lnSpcReduction="20000"/>
          </a:bodyPr>
          <a:lstStyle/>
          <a:p>
            <a:r>
              <a:rPr lang="en-US" sz="6400">
                <a:ea typeface="+mn-lt"/>
                <a:cs typeface="+mn-lt"/>
              </a:rPr>
              <a:t>The reconciliation of the budget and IFA will not require an amendment to the MOU, but it may require an adjustment to the IFA if there is a substantial change.  An amendment to the IFA will not require an amendment to the MOU. However, an IFA amendment will require signatures of the Local WDB chair, CLEO, and all local required partners.</a:t>
            </a:r>
          </a:p>
          <a:p>
            <a:r>
              <a:rPr lang="en-US" sz="6400">
                <a:ea typeface="+mn-lt"/>
                <a:cs typeface="+mn-lt"/>
              </a:rPr>
              <a:t>During reconciliation, the data for all IFAs will be generated and reviewed for statistical fluctuations. Data will be shared with local partners. If there is a substantial change, local partners can request that the IFA be amended to more accurately reflect the actual allocation of infrastructure costs in the location. Examples of how this could happen include but are not limited to: a number of staff either enter or exit the location; the size of the leased space decreases or increases; many computers that use the internet are installed at the location.</a:t>
            </a:r>
          </a:p>
          <a:p>
            <a:endParaRPr lang="en-US">
              <a:ea typeface="Calibri"/>
              <a:cs typeface="Calibri"/>
            </a:endParaRPr>
          </a:p>
          <a:p>
            <a:endParaRPr lang="en-US">
              <a:ea typeface="+mn-lt"/>
              <a:cs typeface="+mn-lt"/>
            </a:endParaRPr>
          </a:p>
        </p:txBody>
      </p:sp>
      <p:sp>
        <p:nvSpPr>
          <p:cNvPr id="5" name="Text Placeholder 4">
            <a:extLst>
              <a:ext uri="{FF2B5EF4-FFF2-40B4-BE49-F238E27FC236}">
                <a16:creationId xmlns:a16="http://schemas.microsoft.com/office/drawing/2014/main" id="{14D21E64-2DD7-E74E-FCF0-7FA40B252020}"/>
              </a:ext>
            </a:extLst>
          </p:cNvPr>
          <p:cNvSpPr>
            <a:spLocks noGrp="1"/>
          </p:cNvSpPr>
          <p:nvPr>
            <p:ph type="body" sz="quarter" idx="3"/>
          </p:nvPr>
        </p:nvSpPr>
        <p:spPr/>
        <p:txBody>
          <a:bodyPr/>
          <a:lstStyle/>
          <a:p>
            <a:r>
              <a:rPr lang="en-US">
                <a:ea typeface="Calibri"/>
                <a:cs typeface="Calibri"/>
              </a:rPr>
              <a:t>Recommended Update</a:t>
            </a:r>
            <a:endParaRPr lang="en-US"/>
          </a:p>
        </p:txBody>
      </p:sp>
      <p:sp>
        <p:nvSpPr>
          <p:cNvPr id="6" name="Content Placeholder 5">
            <a:extLst>
              <a:ext uri="{FF2B5EF4-FFF2-40B4-BE49-F238E27FC236}">
                <a16:creationId xmlns:a16="http://schemas.microsoft.com/office/drawing/2014/main" id="{6E65486C-4A63-DB67-C03C-B4B0A9D47C2D}"/>
              </a:ext>
            </a:extLst>
          </p:cNvPr>
          <p:cNvSpPr>
            <a:spLocks noGrp="1"/>
          </p:cNvSpPr>
          <p:nvPr>
            <p:ph sz="quarter" idx="4"/>
          </p:nvPr>
        </p:nvSpPr>
        <p:spPr/>
        <p:txBody>
          <a:bodyPr vert="horz" lIns="91440" tIns="45720" rIns="91440" bIns="45720" rtlCol="0" anchor="t">
            <a:normAutofit fontScale="85000" lnSpcReduction="10000"/>
          </a:bodyPr>
          <a:lstStyle/>
          <a:p>
            <a:r>
              <a:rPr lang="en-US">
                <a:ea typeface="+mn-lt"/>
                <a:cs typeface="+mn-lt"/>
              </a:rPr>
              <a:t>The one-stop operating budget must be periodically reconciled against actual costs incurred and adjusted accordingly. As part of the MOU development process, local areas need to develop a process for periodic review and reconciliation of the one-stop operating budget against actual costs incurred (ex. monthly or quarterly). The budget must be adjusted accordingly through an amendment, modification, or renewal based on the nature of the adjustment. Local areas must ensure that a current MOU is submitted to IWD for permanent file when changes are made.</a:t>
            </a:r>
          </a:p>
        </p:txBody>
      </p:sp>
      <p:graphicFrame>
        <p:nvGraphicFramePr>
          <p:cNvPr id="7" name="Content Placeholder 3">
            <a:extLst>
              <a:ext uri="{FF2B5EF4-FFF2-40B4-BE49-F238E27FC236}">
                <a16:creationId xmlns:a16="http://schemas.microsoft.com/office/drawing/2014/main" id="{BEC233D0-6A67-A8E1-25C9-247396274048}"/>
              </a:ext>
            </a:extLst>
          </p:cNvPr>
          <p:cNvGraphicFramePr>
            <a:graphicFrameLocks/>
          </p:cNvGraphicFramePr>
          <p:nvPr>
            <p:extLst>
              <p:ext uri="{D42A27DB-BD31-4B8C-83A1-F6EECF244321}">
                <p14:modId xmlns:p14="http://schemas.microsoft.com/office/powerpoint/2010/main" val="1165091563"/>
              </p:ext>
            </p:extLst>
          </p:nvPr>
        </p:nvGraphicFramePr>
        <p:xfrm>
          <a:off x="9247188" y="56413"/>
          <a:ext cx="2944812" cy="97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10D9F553-E3CB-C6F1-44DD-EEFB4D557988}"/>
              </a:ext>
            </a:extLst>
          </p:cNvPr>
          <p:cNvSpPr>
            <a:spLocks noGrp="1"/>
          </p:cNvSpPr>
          <p:nvPr>
            <p:ph type="sldNum" sz="quarter" idx="12"/>
          </p:nvPr>
        </p:nvSpPr>
        <p:spPr/>
        <p:txBody>
          <a:bodyPr/>
          <a:lstStyle/>
          <a:p>
            <a:fld id="{D307F087-50E8-4976-AA50-2FC07D62CDFA}" type="slidenum">
              <a:rPr lang="en-US" smtClean="0"/>
              <a:t>28</a:t>
            </a:fld>
            <a:endParaRPr lang="en-US"/>
          </a:p>
        </p:txBody>
      </p:sp>
    </p:spTree>
    <p:extLst>
      <p:ext uri="{BB962C8B-B14F-4D97-AF65-F5344CB8AC3E}">
        <p14:creationId xmlns:p14="http://schemas.microsoft.com/office/powerpoint/2010/main" val="427607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2932-9B7F-4013-86AF-B4CFEFB5E477}"/>
              </a:ext>
            </a:extLst>
          </p:cNvPr>
          <p:cNvSpPr>
            <a:spLocks noGrp="1"/>
          </p:cNvSpPr>
          <p:nvPr>
            <p:ph type="title"/>
          </p:nvPr>
        </p:nvSpPr>
        <p:spPr/>
        <p:txBody>
          <a:bodyPr/>
          <a:lstStyle/>
          <a:p>
            <a:r>
              <a:rPr lang="en-US"/>
              <a:t>MOU Change Process</a:t>
            </a:r>
          </a:p>
        </p:txBody>
      </p:sp>
      <p:graphicFrame>
        <p:nvGraphicFramePr>
          <p:cNvPr id="4" name="Content Placeholder 3" descr="SmartArt - horizontal process map depicting change types and triggers.&#10;&#10;1. Required annual review of MOU by May 31&#10;2. If renegotiation is not required and changes are not-substantial, the type of change is a modification.&#10;3. If renegotiation is not required and changes are substantial, the type of change is an amendment.&#10;4. If renegotiation is required (due to substantial changes that require), the type of change is a renewal and IWD must be notified.&#10;">
            <a:extLst>
              <a:ext uri="{FF2B5EF4-FFF2-40B4-BE49-F238E27FC236}">
                <a16:creationId xmlns:a16="http://schemas.microsoft.com/office/drawing/2014/main" id="{0B228236-69C4-4001-AF9C-CC92AEB4B930}"/>
              </a:ext>
            </a:extLst>
          </p:cNvPr>
          <p:cNvGraphicFramePr>
            <a:graphicFrameLocks noGrp="1"/>
          </p:cNvGraphicFramePr>
          <p:nvPr>
            <p:ph idx="1"/>
            <p:extLst>
              <p:ext uri="{D42A27DB-BD31-4B8C-83A1-F6EECF244321}">
                <p14:modId xmlns:p14="http://schemas.microsoft.com/office/powerpoint/2010/main" val="3144457622"/>
              </p:ext>
            </p:extLst>
          </p:nvPr>
        </p:nvGraphicFramePr>
        <p:xfrm>
          <a:off x="3025469" y="775861"/>
          <a:ext cx="8792906" cy="4939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05392982-2792-70B0-6294-8ED2E76FC34B}"/>
              </a:ext>
            </a:extLst>
          </p:cNvPr>
          <p:cNvGraphicFramePr/>
          <p:nvPr>
            <p:extLst>
              <p:ext uri="{D42A27DB-BD31-4B8C-83A1-F6EECF244321}">
                <p14:modId xmlns:p14="http://schemas.microsoft.com/office/powerpoint/2010/main" val="3029492051"/>
              </p:ext>
            </p:extLst>
          </p:nvPr>
        </p:nvGraphicFramePr>
        <p:xfrm>
          <a:off x="469081" y="1415846"/>
          <a:ext cx="2224958" cy="38149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3">
            <a:extLst>
              <a:ext uri="{FF2B5EF4-FFF2-40B4-BE49-F238E27FC236}">
                <a16:creationId xmlns:a16="http://schemas.microsoft.com/office/drawing/2014/main" id="{67C73146-80EA-8FA7-45F6-3DD005606665}"/>
              </a:ext>
            </a:extLst>
          </p:cNvPr>
          <p:cNvGraphicFramePr>
            <a:graphicFrameLocks/>
          </p:cNvGraphicFramePr>
          <p:nvPr>
            <p:extLst>
              <p:ext uri="{D42A27DB-BD31-4B8C-83A1-F6EECF244321}">
                <p14:modId xmlns:p14="http://schemas.microsoft.com/office/powerpoint/2010/main" val="2164715231"/>
              </p:ext>
            </p:extLst>
          </p:nvPr>
        </p:nvGraphicFramePr>
        <p:xfrm>
          <a:off x="9247188" y="56413"/>
          <a:ext cx="2944812" cy="9732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3895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479C-E0EB-4044-8E52-F716F08B78EB}"/>
              </a:ext>
            </a:extLst>
          </p:cNvPr>
          <p:cNvSpPr>
            <a:spLocks noGrp="1"/>
          </p:cNvSpPr>
          <p:nvPr>
            <p:ph type="title"/>
          </p:nvPr>
        </p:nvSpPr>
        <p:spPr/>
        <p:txBody>
          <a:bodyPr/>
          <a:lstStyle/>
          <a:p>
            <a:r>
              <a:rPr lang="en-US"/>
              <a:t>Recording Notice</a:t>
            </a:r>
          </a:p>
        </p:txBody>
      </p:sp>
      <p:sp>
        <p:nvSpPr>
          <p:cNvPr id="3" name="Content Placeholder 2">
            <a:extLst>
              <a:ext uri="{FF2B5EF4-FFF2-40B4-BE49-F238E27FC236}">
                <a16:creationId xmlns:a16="http://schemas.microsoft.com/office/drawing/2014/main" id="{57D93424-312E-450C-A258-FF80781A04C7}"/>
              </a:ext>
            </a:extLst>
          </p:cNvPr>
          <p:cNvSpPr>
            <a:spLocks noGrp="1"/>
          </p:cNvSpPr>
          <p:nvPr>
            <p:ph idx="1"/>
          </p:nvPr>
        </p:nvSpPr>
        <p:spPr/>
        <p:txBody>
          <a:bodyPr/>
          <a:lstStyle/>
          <a:p>
            <a:pPr marL="0" indent="0">
              <a:buNone/>
            </a:pPr>
            <a:r>
              <a:rPr lang="en-US"/>
              <a:t>The American Institutes for Research® (AIR®) allows for the recording of audio, visuals, participants, and other information sent, verbalized, or utilized during business related meetings. By joining a meeting, you automatically consent to such recordings. Any participant who prefers to participate via audio only should disable their video camera so only their audio will be captured. Video and/or audio recordings of any AIR session shall not be transmitted to an external third party without the permission of AIR.</a:t>
            </a:r>
          </a:p>
        </p:txBody>
      </p:sp>
    </p:spTree>
    <p:extLst>
      <p:ext uri="{BB962C8B-B14F-4D97-AF65-F5344CB8AC3E}">
        <p14:creationId xmlns:p14="http://schemas.microsoft.com/office/powerpoint/2010/main" val="3991531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352-EF37-C488-4FCF-8D71DDFFE0CD}"/>
              </a:ext>
            </a:extLst>
          </p:cNvPr>
          <p:cNvSpPr>
            <a:spLocks noGrp="1"/>
          </p:cNvSpPr>
          <p:nvPr>
            <p:ph type="title"/>
          </p:nvPr>
        </p:nvSpPr>
        <p:spPr/>
        <p:txBody>
          <a:bodyPr/>
          <a:lstStyle/>
          <a:p>
            <a:r>
              <a:rPr lang="en-US">
                <a:ea typeface="Calibri"/>
                <a:cs typeface="Calibri"/>
              </a:rPr>
              <a:t>Changing the MOU</a:t>
            </a:r>
            <a:endParaRPr lang="en-US"/>
          </a:p>
        </p:txBody>
      </p:sp>
      <p:sp>
        <p:nvSpPr>
          <p:cNvPr id="3" name="Content Placeholder 2">
            <a:extLst>
              <a:ext uri="{FF2B5EF4-FFF2-40B4-BE49-F238E27FC236}">
                <a16:creationId xmlns:a16="http://schemas.microsoft.com/office/drawing/2014/main" id="{94F74A3F-79AB-2A18-01C0-549BEBC81C86}"/>
              </a:ext>
            </a:extLst>
          </p:cNvPr>
          <p:cNvSpPr>
            <a:spLocks noGrp="1"/>
          </p:cNvSpPr>
          <p:nvPr>
            <p:ph idx="1"/>
          </p:nvPr>
        </p:nvSpPr>
        <p:spPr/>
        <p:txBody>
          <a:bodyPr vert="horz" lIns="91440" tIns="45720" rIns="91440" bIns="45720" rtlCol="0" anchor="t">
            <a:normAutofit lnSpcReduction="10000"/>
          </a:bodyPr>
          <a:lstStyle/>
          <a:p>
            <a:pPr marL="0" indent="0" algn="l" rtl="0" fontAlgn="base">
              <a:buNone/>
            </a:pPr>
            <a:r>
              <a:rPr lang="en-US" sz="2400" b="1" i="1">
                <a:solidFill>
                  <a:srgbClr val="0C3140"/>
                </a:solidFill>
                <a:effectLst/>
                <a:latin typeface="Calibri" panose="020F0502020204030204" pitchFamily="34" charset="0"/>
              </a:rPr>
              <a:t>Proposed Revision </a:t>
            </a:r>
            <a:endParaRPr lang="en-US" sz="3200" b="1" i="1">
              <a:solidFill>
                <a:srgbClr val="0C3140"/>
              </a:solidFill>
              <a:effectLst/>
              <a:latin typeface="Calibri" panose="020F0502020204030204" pitchFamily="34" charset="0"/>
            </a:endParaRPr>
          </a:p>
          <a:p>
            <a:pPr algn="l" rtl="0" fontAlgn="base"/>
            <a:r>
              <a:rPr lang="en-US" sz="2400" b="0" i="0">
                <a:solidFill>
                  <a:srgbClr val="000000"/>
                </a:solidFill>
                <a:effectLst/>
                <a:latin typeface="Calibri" panose="020F0502020204030204" pitchFamily="34" charset="0"/>
              </a:rPr>
              <a:t>The MOU must include description of the periodic modification and review process to ensure equitable benefit among one-stop partners. The MOU may be changed through processes of modification, amendment, or renewal.  Triggers for these types of change may include the annual review, periodic reconciliation or request from one of the signatories.  </a:t>
            </a:r>
            <a:endParaRPr lang="en-US" sz="3200" b="0" i="0">
              <a:solidFill>
                <a:srgbClr val="000000"/>
              </a:solidFill>
              <a:effectLst/>
              <a:latin typeface="Calibri" panose="020F0502020204030204" pitchFamily="34" charset="0"/>
            </a:endParaRPr>
          </a:p>
          <a:p>
            <a:pPr lvl="1" fontAlgn="base">
              <a:buFont typeface="Arial" panose="020B0604020202020204" pitchFamily="34" charset="0"/>
              <a:buChar char="•"/>
            </a:pPr>
            <a:r>
              <a:rPr lang="en-US" sz="2000" b="1" i="0">
                <a:solidFill>
                  <a:srgbClr val="000000"/>
                </a:solidFill>
                <a:effectLst/>
                <a:latin typeface="Calibri" panose="020F0502020204030204" pitchFamily="34" charset="0"/>
              </a:rPr>
              <a:t>Amendment</a:t>
            </a:r>
            <a:r>
              <a:rPr lang="en-US" sz="2000" b="0" i="0">
                <a:solidFill>
                  <a:srgbClr val="000000"/>
                </a:solidFill>
                <a:effectLst/>
                <a:latin typeface="Calibri" panose="020F0502020204030204" pitchFamily="34" charset="0"/>
              </a:rPr>
              <a:t>: Amendments are for adding, deleting, or editing terms and provisions that improve the contract on behalf of the parties and change the spirit of the agreement. All parties will need to review and agree to the elements of the MOU that have been changed and re-sign the MOU.   </a:t>
            </a:r>
          </a:p>
          <a:p>
            <a:pPr lvl="1" fontAlgn="base">
              <a:buFont typeface="Arial" panose="020B0604020202020204" pitchFamily="34" charset="0"/>
              <a:buChar char="•"/>
            </a:pPr>
            <a:r>
              <a:rPr lang="en-US" sz="2000" b="1" i="0">
                <a:solidFill>
                  <a:srgbClr val="000000"/>
                </a:solidFill>
                <a:effectLst/>
                <a:latin typeface="Calibri" panose="020F0502020204030204" pitchFamily="34" charset="0"/>
              </a:rPr>
              <a:t>Modification</a:t>
            </a:r>
            <a:r>
              <a:rPr lang="en-US" sz="2000" b="0" i="0">
                <a:solidFill>
                  <a:srgbClr val="000000"/>
                </a:solidFill>
                <a:effectLst/>
                <a:latin typeface="Calibri" panose="020F0502020204030204" pitchFamily="34" charset="0"/>
              </a:rPr>
              <a:t>: A modification is a change that does not alter the overall meaning or substance of the provisions in the agreement. A modification will require parties to review and agree to the elements that change but does not require new signatures of the MOU. </a:t>
            </a:r>
          </a:p>
          <a:p>
            <a:pPr lvl="1" fontAlgn="base">
              <a:buFont typeface="Arial" panose="020B0604020202020204" pitchFamily="34" charset="0"/>
              <a:buChar char="•"/>
            </a:pPr>
            <a:r>
              <a:rPr lang="en-US" sz="2000" b="1" i="0">
                <a:solidFill>
                  <a:srgbClr val="000000"/>
                </a:solidFill>
                <a:effectLst/>
                <a:latin typeface="Calibri" panose="020F0502020204030204" pitchFamily="34" charset="0"/>
              </a:rPr>
              <a:t>Renewal</a:t>
            </a:r>
            <a:r>
              <a:rPr lang="en-US" sz="2000" b="0" i="0">
                <a:solidFill>
                  <a:srgbClr val="000000"/>
                </a:solidFill>
                <a:effectLst/>
                <a:latin typeface="Calibri" panose="020F0502020204030204" pitchFamily="34" charset="0"/>
              </a:rPr>
              <a:t>: If renegotiation will be required from all partners, the MOU must follow the process for renewal. Renewal requires all parties to review and agree to all elements of the MOU and re-sign the MOU.  </a:t>
            </a:r>
          </a:p>
          <a:p>
            <a:pPr marL="0" indent="0">
              <a:buNone/>
            </a:pPr>
            <a:endParaRPr lang="en-US">
              <a:ea typeface="Calibri"/>
              <a:cs typeface="Calibri"/>
            </a:endParaRPr>
          </a:p>
        </p:txBody>
      </p:sp>
      <p:graphicFrame>
        <p:nvGraphicFramePr>
          <p:cNvPr id="7" name="Content Placeholder 3">
            <a:extLst>
              <a:ext uri="{FF2B5EF4-FFF2-40B4-BE49-F238E27FC236}">
                <a16:creationId xmlns:a16="http://schemas.microsoft.com/office/drawing/2014/main" id="{EBB1EF04-DB43-FA6C-1997-58F08C9CFE68}"/>
              </a:ext>
            </a:extLst>
          </p:cNvPr>
          <p:cNvGraphicFramePr>
            <a:graphicFrameLocks/>
          </p:cNvGraphicFramePr>
          <p:nvPr>
            <p:extLst>
              <p:ext uri="{D42A27DB-BD31-4B8C-83A1-F6EECF244321}">
                <p14:modId xmlns:p14="http://schemas.microsoft.com/office/powerpoint/2010/main" val="906279670"/>
              </p:ext>
            </p:extLst>
          </p:nvPr>
        </p:nvGraphicFramePr>
        <p:xfrm>
          <a:off x="9247188" y="56413"/>
          <a:ext cx="2944812" cy="97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948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352-EF37-C488-4FCF-8D71DDFFE0CD}"/>
              </a:ext>
            </a:extLst>
          </p:cNvPr>
          <p:cNvSpPr>
            <a:spLocks noGrp="1"/>
          </p:cNvSpPr>
          <p:nvPr>
            <p:ph type="title"/>
          </p:nvPr>
        </p:nvSpPr>
        <p:spPr/>
        <p:txBody>
          <a:bodyPr/>
          <a:lstStyle/>
          <a:p>
            <a:r>
              <a:rPr lang="en-US">
                <a:ea typeface="Calibri"/>
                <a:cs typeface="Calibri"/>
              </a:rPr>
              <a:t>Changing the MOU (2)</a:t>
            </a:r>
            <a:endParaRPr lang="en-US"/>
          </a:p>
        </p:txBody>
      </p:sp>
      <p:sp>
        <p:nvSpPr>
          <p:cNvPr id="3" name="Content Placeholder 2">
            <a:extLst>
              <a:ext uri="{FF2B5EF4-FFF2-40B4-BE49-F238E27FC236}">
                <a16:creationId xmlns:a16="http://schemas.microsoft.com/office/drawing/2014/main" id="{94F74A3F-79AB-2A18-01C0-549BEBC81C86}"/>
              </a:ext>
            </a:extLst>
          </p:cNvPr>
          <p:cNvSpPr>
            <a:spLocks noGrp="1"/>
          </p:cNvSpPr>
          <p:nvPr>
            <p:ph idx="1"/>
          </p:nvPr>
        </p:nvSpPr>
        <p:spPr/>
        <p:txBody>
          <a:bodyPr vert="horz" lIns="91440" tIns="45720" rIns="91440" bIns="45720" rtlCol="0" anchor="t">
            <a:normAutofit/>
          </a:bodyPr>
          <a:lstStyle/>
          <a:p>
            <a:pPr marL="0" indent="0" algn="l" rtl="0" fontAlgn="base">
              <a:buNone/>
            </a:pPr>
            <a:r>
              <a:rPr lang="en-US" sz="2400" b="1" i="0">
                <a:solidFill>
                  <a:srgbClr val="333333"/>
                </a:solidFill>
                <a:effectLst/>
                <a:latin typeface="Calibri"/>
                <a:ea typeface="Calibri"/>
                <a:cs typeface="Calibri"/>
              </a:rPr>
              <a:t>MOU Amendment and Modification</a:t>
            </a:r>
            <a:r>
              <a:rPr lang="en-US" sz="2400" b="0" i="0">
                <a:solidFill>
                  <a:srgbClr val="333333"/>
                </a:solidFill>
                <a:effectLst/>
                <a:latin typeface="Calibri"/>
                <a:ea typeface="Calibri"/>
                <a:cs typeface="Calibri"/>
              </a:rPr>
              <a:t> </a:t>
            </a:r>
            <a:endParaRPr lang="en-US" sz="2000" b="0" i="0">
              <a:solidFill>
                <a:srgbClr val="000000"/>
              </a:solidFill>
              <a:effectLst/>
              <a:latin typeface="Calibri"/>
              <a:ea typeface="Calibri"/>
              <a:cs typeface="Calibri"/>
            </a:endParaRPr>
          </a:p>
          <a:p>
            <a:pPr marL="0" indent="0" algn="l" rtl="0" fontAlgn="base">
              <a:buNone/>
            </a:pPr>
            <a:r>
              <a:rPr lang="en-US" sz="1800" b="1" i="1">
                <a:solidFill>
                  <a:srgbClr val="0070C0"/>
                </a:solidFill>
                <a:effectLst/>
                <a:latin typeface="Calibri"/>
                <a:ea typeface="Calibri"/>
                <a:cs typeface="Calibri"/>
              </a:rPr>
              <a:t>Annual review and periodic reconciliation may result in the identification of changes to be made to the MOU including the IFA or One-Stop Operating Budget. In developing the process for periodic modification and review, the Local WDB and partners may agree to circumstances that will prompt the amendment process. An amendment is triggered by a substantial change that requires renegotiation. This might include adding or removing a shared cost or service from the one-stop operating budget or a change in a partner’s engagement in a center.</a:t>
            </a:r>
            <a:r>
              <a:rPr lang="en-US" sz="1800" b="0" i="1">
                <a:solidFill>
                  <a:srgbClr val="0070C0"/>
                </a:solidFill>
                <a:effectLst/>
                <a:latin typeface="Calibri"/>
                <a:ea typeface="Calibri"/>
                <a:cs typeface="Calibri"/>
              </a:rPr>
              <a:t> </a:t>
            </a:r>
            <a:endParaRPr lang="en-US" sz="1600" b="0" i="1">
              <a:solidFill>
                <a:srgbClr val="000000"/>
              </a:solidFill>
              <a:effectLst/>
              <a:latin typeface="Calibri"/>
              <a:ea typeface="Calibri"/>
              <a:cs typeface="Calibri"/>
            </a:endParaRPr>
          </a:p>
          <a:p>
            <a:pPr marL="0" indent="0" algn="l" rtl="0" fontAlgn="base">
              <a:buNone/>
            </a:pPr>
            <a:r>
              <a:rPr lang="en-US" sz="1800" b="0" i="0">
                <a:solidFill>
                  <a:srgbClr val="333333"/>
                </a:solidFill>
                <a:effectLst/>
                <a:latin typeface="Calibri"/>
                <a:ea typeface="Calibri"/>
                <a:cs typeface="Calibri"/>
              </a:rPr>
              <a:t>The MOU should include a process to ensure that all parties receive advance notice of the amendment and are provided the opportunity to comment. The MOU should also include a provision to ensure that each party receive a copy of each executed MOU amendment and updated budget and/or IFA, as applicable, within a timely manner, </a:t>
            </a:r>
            <a:r>
              <a:rPr lang="en-US" sz="1800" b="1" i="1">
                <a:solidFill>
                  <a:srgbClr val="0070C0"/>
                </a:solidFill>
                <a:effectLst/>
                <a:latin typeface="Calibri"/>
                <a:ea typeface="Calibri"/>
                <a:cs typeface="Calibri"/>
              </a:rPr>
              <a:t>as established in the local process for periodic modification.</a:t>
            </a:r>
            <a:r>
              <a:rPr lang="en-US" sz="1800" b="0" i="1">
                <a:solidFill>
                  <a:srgbClr val="0070C0"/>
                </a:solidFill>
                <a:effectLst/>
                <a:latin typeface="Calibri"/>
                <a:ea typeface="Calibri"/>
                <a:cs typeface="Calibri"/>
              </a:rPr>
              <a:t> </a:t>
            </a:r>
            <a:endParaRPr lang="en-US" sz="1600" b="0" i="1">
              <a:solidFill>
                <a:srgbClr val="000000"/>
              </a:solidFill>
              <a:effectLst/>
              <a:latin typeface="Calibri"/>
              <a:ea typeface="Calibri"/>
              <a:cs typeface="Calibri"/>
            </a:endParaRPr>
          </a:p>
          <a:p>
            <a:pPr marL="0" indent="0" algn="l" rtl="0" fontAlgn="base">
              <a:buNone/>
            </a:pPr>
            <a:r>
              <a:rPr lang="en-US" sz="1800" b="1" i="1">
                <a:solidFill>
                  <a:srgbClr val="0070C0"/>
                </a:solidFill>
                <a:effectLst/>
                <a:latin typeface="Calibri"/>
                <a:ea typeface="Calibri"/>
                <a:cs typeface="Calibri"/>
              </a:rPr>
              <a:t>If a non-substantial change is identified and renegotiation is not required, a modification may be made to the MOU. All signatories should be made aware of the modification, as established in the local process for periodic modification. The MOU will not need to be re-signed for a modification.</a:t>
            </a:r>
            <a:r>
              <a:rPr lang="en-US" sz="1800" b="0" i="1">
                <a:solidFill>
                  <a:srgbClr val="0070C0"/>
                </a:solidFill>
                <a:effectLst/>
                <a:latin typeface="Calibri"/>
                <a:ea typeface="Calibri"/>
                <a:cs typeface="Calibri"/>
              </a:rPr>
              <a:t> </a:t>
            </a:r>
            <a:endParaRPr lang="en-US" sz="1600" b="0" i="1">
              <a:solidFill>
                <a:srgbClr val="000000"/>
              </a:solidFill>
              <a:effectLst/>
              <a:latin typeface="Calibri"/>
              <a:ea typeface="Calibri"/>
              <a:cs typeface="Calibri"/>
            </a:endParaRPr>
          </a:p>
          <a:p>
            <a:pPr marL="0" indent="0">
              <a:buNone/>
            </a:pPr>
            <a:endParaRPr lang="en-US">
              <a:ea typeface="Calibri"/>
              <a:cs typeface="Calibri"/>
            </a:endParaRPr>
          </a:p>
        </p:txBody>
      </p:sp>
      <p:graphicFrame>
        <p:nvGraphicFramePr>
          <p:cNvPr id="4" name="Content Placeholder 3">
            <a:extLst>
              <a:ext uri="{FF2B5EF4-FFF2-40B4-BE49-F238E27FC236}">
                <a16:creationId xmlns:a16="http://schemas.microsoft.com/office/drawing/2014/main" id="{3CD41008-7AD7-800F-B09C-F0BD47445F82}"/>
              </a:ext>
            </a:extLst>
          </p:cNvPr>
          <p:cNvGraphicFramePr>
            <a:graphicFrameLocks/>
          </p:cNvGraphicFramePr>
          <p:nvPr>
            <p:extLst>
              <p:ext uri="{D42A27DB-BD31-4B8C-83A1-F6EECF244321}">
                <p14:modId xmlns:p14="http://schemas.microsoft.com/office/powerpoint/2010/main" val="4016995747"/>
              </p:ext>
            </p:extLst>
          </p:nvPr>
        </p:nvGraphicFramePr>
        <p:xfrm>
          <a:off x="9247188" y="56413"/>
          <a:ext cx="2944812" cy="97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313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352-EF37-C488-4FCF-8D71DDFFE0CD}"/>
              </a:ext>
            </a:extLst>
          </p:cNvPr>
          <p:cNvSpPr>
            <a:spLocks noGrp="1"/>
          </p:cNvSpPr>
          <p:nvPr>
            <p:ph type="title"/>
          </p:nvPr>
        </p:nvSpPr>
        <p:spPr/>
        <p:txBody>
          <a:bodyPr/>
          <a:lstStyle/>
          <a:p>
            <a:r>
              <a:rPr lang="en-US">
                <a:ea typeface="Calibri"/>
                <a:cs typeface="Calibri"/>
              </a:rPr>
              <a:t>Changing the MOU (3)</a:t>
            </a:r>
            <a:endParaRPr lang="en-US"/>
          </a:p>
        </p:txBody>
      </p:sp>
      <p:sp>
        <p:nvSpPr>
          <p:cNvPr id="3" name="Content Placeholder 2">
            <a:extLst>
              <a:ext uri="{FF2B5EF4-FFF2-40B4-BE49-F238E27FC236}">
                <a16:creationId xmlns:a16="http://schemas.microsoft.com/office/drawing/2014/main" id="{94F74A3F-79AB-2A18-01C0-549BEBC81C86}"/>
              </a:ext>
            </a:extLst>
          </p:cNvPr>
          <p:cNvSpPr>
            <a:spLocks noGrp="1"/>
          </p:cNvSpPr>
          <p:nvPr>
            <p:ph idx="1"/>
          </p:nvPr>
        </p:nvSpPr>
        <p:spPr>
          <a:xfrm>
            <a:off x="292100" y="1028708"/>
            <a:ext cx="11607800" cy="5254105"/>
          </a:xfrm>
        </p:spPr>
        <p:txBody>
          <a:bodyPr vert="horz" lIns="91440" tIns="45720" rIns="91440" bIns="45720" rtlCol="0" anchor="t">
            <a:normAutofit fontScale="92500" lnSpcReduction="20000"/>
          </a:bodyPr>
          <a:lstStyle/>
          <a:p>
            <a:pPr marL="0" indent="0" algn="l" rtl="0" fontAlgn="base">
              <a:buNone/>
            </a:pPr>
            <a:r>
              <a:rPr lang="en-US" sz="2400" b="1" i="0">
                <a:solidFill>
                  <a:srgbClr val="333333"/>
                </a:solidFill>
                <a:effectLst/>
                <a:latin typeface="Calibri"/>
                <a:ea typeface="Calibri"/>
                <a:cs typeface="Calibri"/>
              </a:rPr>
              <a:t>MOU Renewal</a:t>
            </a:r>
            <a:r>
              <a:rPr lang="en-US" sz="2400" b="0" i="0">
                <a:solidFill>
                  <a:srgbClr val="333333"/>
                </a:solidFill>
                <a:effectLst/>
                <a:latin typeface="Calibri"/>
                <a:ea typeface="Calibri"/>
                <a:cs typeface="Calibri"/>
              </a:rPr>
              <a:t> </a:t>
            </a:r>
            <a:endParaRPr lang="en-US" sz="2000" b="0" i="0">
              <a:solidFill>
                <a:srgbClr val="000000"/>
              </a:solidFill>
              <a:effectLst/>
              <a:latin typeface="Calibri"/>
              <a:ea typeface="Calibri"/>
              <a:cs typeface="Calibri"/>
            </a:endParaRPr>
          </a:p>
          <a:p>
            <a:pPr marL="411480" lvl="1" indent="0" fontAlgn="base">
              <a:buNone/>
            </a:pPr>
            <a:r>
              <a:rPr lang="en-US" sz="1800" b="0" i="0">
                <a:solidFill>
                  <a:srgbClr val="333333"/>
                </a:solidFill>
                <a:effectLst/>
                <a:latin typeface="Calibri"/>
                <a:ea typeface="Calibri"/>
                <a:cs typeface="Calibri"/>
              </a:rPr>
              <a:t>WIOA requires that the MOU contain provisions that specify when the process and timeframe for renewal of the MOU during the conclusion of each MOU period.  MOUs are required to be renewed no less than every three (3) years by all Local WDBs and partners. </a:t>
            </a:r>
            <a:r>
              <a:rPr lang="en-US" sz="1800" b="1" i="1">
                <a:solidFill>
                  <a:srgbClr val="0070C0"/>
                </a:solidFill>
                <a:effectLst/>
                <a:latin typeface="Calibri"/>
                <a:ea typeface="Calibri"/>
                <a:cs typeface="Calibri"/>
              </a:rPr>
              <a:t>Renewal will also be required when there are substantial changes to the MOU that must be renegotiated by all partners.</a:t>
            </a:r>
            <a:r>
              <a:rPr lang="en-US" sz="1800" b="0" i="0">
                <a:solidFill>
                  <a:srgbClr val="333333"/>
                </a:solidFill>
                <a:effectLst/>
                <a:latin typeface="Calibri"/>
                <a:ea typeface="Calibri"/>
                <a:cs typeface="Calibri"/>
              </a:rPr>
              <a:t> </a:t>
            </a:r>
            <a:r>
              <a:rPr lang="en-US" sz="1800" b="1" i="1">
                <a:solidFill>
                  <a:srgbClr val="0070C0"/>
                </a:solidFill>
                <a:effectLst/>
                <a:latin typeface="Calibri"/>
                <a:ea typeface="Calibri"/>
                <a:cs typeface="Calibri"/>
              </a:rPr>
              <a:t>Substantial changes that require renewal of the MOU include addition or removal of one-stop partner programs and the election of a new chief elected official. Renewal requires all parties to review and agree to all elements of the MOU and re-sign the MOU.</a:t>
            </a:r>
            <a:r>
              <a:rPr lang="en-US" sz="1800" b="0" i="0">
                <a:solidFill>
                  <a:srgbClr val="0070C0"/>
                </a:solidFill>
                <a:effectLst/>
                <a:latin typeface="Calibri"/>
                <a:ea typeface="Calibri"/>
                <a:cs typeface="Calibri"/>
              </a:rPr>
              <a:t> </a:t>
            </a:r>
            <a:endParaRPr lang="en-US" sz="1600" b="0" i="0">
              <a:solidFill>
                <a:srgbClr val="000000"/>
              </a:solidFill>
              <a:effectLst/>
              <a:latin typeface="Calibri"/>
              <a:ea typeface="Calibri"/>
              <a:cs typeface="Calibri"/>
            </a:endParaRPr>
          </a:p>
          <a:p>
            <a:pPr marL="411480" lvl="1" indent="0" fontAlgn="base">
              <a:buNone/>
            </a:pPr>
            <a:endParaRPr lang="en-US" sz="1800" b="0" i="0">
              <a:solidFill>
                <a:srgbClr val="333333"/>
              </a:solidFill>
              <a:effectLst/>
              <a:latin typeface="Calibri" panose="020F0502020204030204" pitchFamily="34" charset="0"/>
            </a:endParaRPr>
          </a:p>
          <a:p>
            <a:pPr marL="411480" lvl="1" indent="0" fontAlgn="base">
              <a:buNone/>
            </a:pPr>
            <a:r>
              <a:rPr lang="en-US" sz="1800" b="0" i="0">
                <a:solidFill>
                  <a:srgbClr val="333333"/>
                </a:solidFill>
                <a:effectLst/>
                <a:latin typeface="Calibri"/>
                <a:ea typeface="Calibri"/>
                <a:cs typeface="Calibri"/>
              </a:rPr>
              <a:t>All parties must meet at least once annually, to review the current MOU, budget, and IFA to determine if re-negotiation of terms and/or costs is necessary. </a:t>
            </a:r>
            <a:r>
              <a:rPr lang="en-US" sz="1800" b="1" i="1">
                <a:solidFill>
                  <a:srgbClr val="0070C0"/>
                </a:solidFill>
                <a:effectLst/>
                <a:latin typeface="Calibri"/>
                <a:ea typeface="Calibri"/>
                <a:cs typeface="Calibri"/>
              </a:rPr>
              <a:t>At the annual review, the MOU may be changed through processes of modification, amendment, or renewal.  </a:t>
            </a:r>
            <a:r>
              <a:rPr lang="en-US" sz="1800" b="0" i="0">
                <a:solidFill>
                  <a:srgbClr val="0070C0"/>
                </a:solidFill>
                <a:effectLst/>
                <a:latin typeface="Calibri"/>
                <a:ea typeface="Calibri"/>
                <a:cs typeface="Calibri"/>
              </a:rPr>
              <a:t> </a:t>
            </a:r>
            <a:endParaRPr lang="en-US" sz="1600" b="0" i="0">
              <a:solidFill>
                <a:srgbClr val="000000"/>
              </a:solidFill>
              <a:effectLst/>
              <a:latin typeface="Calibri"/>
              <a:ea typeface="Calibri"/>
              <a:cs typeface="Calibri"/>
            </a:endParaRPr>
          </a:p>
          <a:p>
            <a:pPr marL="411480" lvl="1" indent="0" fontAlgn="base">
              <a:buNone/>
            </a:pPr>
            <a:endParaRPr lang="en-US" sz="1800" b="0" i="0">
              <a:solidFill>
                <a:srgbClr val="333333"/>
              </a:solidFill>
              <a:effectLst/>
              <a:latin typeface="Calibri" panose="020F0502020204030204" pitchFamily="34" charset="0"/>
            </a:endParaRPr>
          </a:p>
          <a:p>
            <a:pPr marL="411480" lvl="1" indent="0" fontAlgn="base">
              <a:buNone/>
            </a:pPr>
            <a:r>
              <a:rPr lang="en-US" sz="1800" b="0" i="0">
                <a:solidFill>
                  <a:srgbClr val="333333"/>
                </a:solidFill>
                <a:effectLst/>
                <a:latin typeface="Calibri"/>
                <a:ea typeface="Calibri"/>
                <a:cs typeface="Calibri"/>
              </a:rPr>
              <a:t>For the renewal MOU period, the IFA must be negotiated and executed concurrently with the MOU.  If the IFA cannot be submitted as finalized by the due date, the existing IFA may remain in place for (one) 1 quarter. </a:t>
            </a:r>
            <a:endParaRPr lang="en-US" sz="1600" b="0" i="0">
              <a:solidFill>
                <a:srgbClr val="000000"/>
              </a:solidFill>
              <a:effectLst/>
              <a:latin typeface="Calibri"/>
              <a:ea typeface="Calibri"/>
              <a:cs typeface="Calibri"/>
            </a:endParaRPr>
          </a:p>
          <a:p>
            <a:pPr marL="411480" lvl="1" indent="0" fontAlgn="base">
              <a:buNone/>
            </a:pPr>
            <a:endParaRPr lang="en-US" sz="1800" b="0" i="0">
              <a:solidFill>
                <a:srgbClr val="333333"/>
              </a:solidFill>
              <a:effectLst/>
              <a:latin typeface="Calibri" panose="020F0502020204030204" pitchFamily="34" charset="0"/>
            </a:endParaRPr>
          </a:p>
          <a:p>
            <a:pPr marL="411480" lvl="1" indent="0" fontAlgn="base">
              <a:buNone/>
            </a:pPr>
            <a:r>
              <a:rPr lang="en-US" sz="1800" b="0" i="0">
                <a:solidFill>
                  <a:srgbClr val="333333"/>
                </a:solidFill>
                <a:effectLst/>
                <a:latin typeface="Calibri"/>
                <a:ea typeface="Calibri"/>
                <a:cs typeface="Calibri"/>
              </a:rPr>
              <a:t>All renewal MOUs must be executed by May 31 of the state fiscal year immediately preceding the state fiscal year in which it will take effect. If an MOU is in process, but all signatures will not be acquired by the May 31 deadline, Local WDBs designee must provide written notice electronically to </a:t>
            </a:r>
            <a:r>
              <a:rPr lang="en-US" sz="1800" b="0" i="0" u="sng" strike="noStrike">
                <a:solidFill>
                  <a:srgbClr val="367879"/>
                </a:solidFill>
                <a:effectLst/>
                <a:latin typeface="Calibri"/>
                <a:ea typeface="Calibri"/>
                <a:cs typeface="Calibri"/>
                <a:hlinkClick r:id="rId3"/>
              </a:rPr>
              <a:t>WIOAgovernance@iwd.iowa.gov</a:t>
            </a:r>
            <a:r>
              <a:rPr lang="en-US" sz="1800" b="0" i="0">
                <a:solidFill>
                  <a:srgbClr val="333333"/>
                </a:solidFill>
                <a:effectLst/>
                <a:latin typeface="Calibri"/>
                <a:ea typeface="Calibri"/>
                <a:cs typeface="Calibri"/>
              </a:rPr>
              <a:t> that signatures are forthcoming and provide an estimated date of submission. </a:t>
            </a:r>
            <a:endParaRPr lang="en-US" sz="1600" b="0" i="0">
              <a:solidFill>
                <a:srgbClr val="000000"/>
              </a:solidFill>
              <a:effectLst/>
              <a:latin typeface="Calibri"/>
              <a:ea typeface="Calibri"/>
              <a:cs typeface="Calibri"/>
            </a:endParaRPr>
          </a:p>
          <a:p>
            <a:pPr marL="411480" lvl="1" indent="0" fontAlgn="base">
              <a:buNone/>
            </a:pPr>
            <a:endParaRPr lang="en-US" sz="1800" b="0" i="0">
              <a:solidFill>
                <a:srgbClr val="333333"/>
              </a:solidFill>
              <a:effectLst/>
              <a:latin typeface="Calibri" panose="020F0502020204030204" pitchFamily="34" charset="0"/>
            </a:endParaRPr>
          </a:p>
          <a:p>
            <a:pPr marL="411480" lvl="1" indent="0" fontAlgn="base">
              <a:buNone/>
            </a:pPr>
            <a:r>
              <a:rPr lang="en-US" sz="1800" b="0" i="0">
                <a:solidFill>
                  <a:srgbClr val="333333"/>
                </a:solidFill>
                <a:effectLst/>
                <a:latin typeface="Calibri"/>
                <a:ea typeface="Calibri"/>
                <a:cs typeface="Calibri"/>
              </a:rPr>
              <a:t>If the MOU is not submitted and finalized in a timely manner as described above, the existing MOU with the IFA may remain in place for </a:t>
            </a:r>
            <a:r>
              <a:rPr lang="en-US" sz="1800" b="1" i="1">
                <a:solidFill>
                  <a:srgbClr val="0070C0"/>
                </a:solidFill>
                <a:effectLst/>
                <a:latin typeface="Calibri"/>
                <a:ea typeface="Calibri"/>
                <a:cs typeface="Calibri"/>
              </a:rPr>
              <a:t>up to</a:t>
            </a:r>
            <a:r>
              <a:rPr lang="en-US" sz="1800" b="0" i="0">
                <a:solidFill>
                  <a:srgbClr val="0070C0"/>
                </a:solidFill>
                <a:effectLst/>
                <a:latin typeface="Calibri"/>
                <a:ea typeface="Calibri"/>
                <a:cs typeface="Calibri"/>
              </a:rPr>
              <a:t> </a:t>
            </a:r>
            <a:r>
              <a:rPr lang="en-US" sz="1800" b="0" i="0">
                <a:solidFill>
                  <a:srgbClr val="333333"/>
                </a:solidFill>
                <a:effectLst/>
                <a:latin typeface="Calibri"/>
                <a:ea typeface="Calibri"/>
                <a:cs typeface="Calibri"/>
              </a:rPr>
              <a:t>(one) 1 quarter. </a:t>
            </a:r>
            <a:r>
              <a:rPr lang="en-US" sz="1800" b="1" i="1">
                <a:solidFill>
                  <a:srgbClr val="0070C0"/>
                </a:solidFill>
                <a:effectLst/>
                <a:latin typeface="Calibri"/>
                <a:ea typeface="Calibri"/>
                <a:cs typeface="Calibri"/>
              </a:rPr>
              <a:t>If the local board reports</a:t>
            </a:r>
            <a:r>
              <a:rPr lang="en-US" sz="1800" b="1" i="1">
                <a:solidFill>
                  <a:srgbClr val="0070C0"/>
                </a:solidFill>
                <a:latin typeface="Calibri"/>
                <a:ea typeface="Calibri"/>
                <a:cs typeface="Calibri"/>
              </a:rPr>
              <a:t> </a:t>
            </a:r>
            <a:r>
              <a:rPr lang="en-US" sz="1800" b="1" i="1">
                <a:solidFill>
                  <a:srgbClr val="0070C0"/>
                </a:solidFill>
                <a:effectLst/>
                <a:latin typeface="Calibri"/>
                <a:ea typeface="Calibri"/>
                <a:cs typeface="Calibri"/>
              </a:rPr>
              <a:t>an impasse in infrastructure funding negotiations, the State Funding Mechanism (SFM) may be triggered.</a:t>
            </a:r>
            <a:endParaRPr lang="en-US" sz="1600" b="0" i="0">
              <a:solidFill>
                <a:srgbClr val="000000"/>
              </a:solidFill>
              <a:effectLst/>
              <a:latin typeface="Calibri"/>
              <a:ea typeface="Calibri"/>
              <a:cs typeface="Calibri"/>
            </a:endParaRPr>
          </a:p>
        </p:txBody>
      </p:sp>
      <p:graphicFrame>
        <p:nvGraphicFramePr>
          <p:cNvPr id="4" name="Content Placeholder 3">
            <a:extLst>
              <a:ext uri="{FF2B5EF4-FFF2-40B4-BE49-F238E27FC236}">
                <a16:creationId xmlns:a16="http://schemas.microsoft.com/office/drawing/2014/main" id="{79ED225A-43B6-B93B-35C6-81CDC6018835}"/>
              </a:ext>
            </a:extLst>
          </p:cNvPr>
          <p:cNvGraphicFramePr>
            <a:graphicFrameLocks/>
          </p:cNvGraphicFramePr>
          <p:nvPr>
            <p:extLst>
              <p:ext uri="{D42A27DB-BD31-4B8C-83A1-F6EECF244321}">
                <p14:modId xmlns:p14="http://schemas.microsoft.com/office/powerpoint/2010/main" val="135318043"/>
              </p:ext>
            </p:extLst>
          </p:nvPr>
        </p:nvGraphicFramePr>
        <p:xfrm>
          <a:off x="9247188" y="56413"/>
          <a:ext cx="2944812" cy="973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331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352-EF37-C488-4FCF-8D71DDFFE0CD}"/>
              </a:ext>
            </a:extLst>
          </p:cNvPr>
          <p:cNvSpPr>
            <a:spLocks noGrp="1"/>
          </p:cNvSpPr>
          <p:nvPr>
            <p:ph type="title"/>
          </p:nvPr>
        </p:nvSpPr>
        <p:spPr/>
        <p:txBody>
          <a:bodyPr/>
          <a:lstStyle/>
          <a:p>
            <a:r>
              <a:rPr lang="en-US">
                <a:ea typeface="Calibri"/>
                <a:cs typeface="Calibri"/>
              </a:rPr>
              <a:t>Expectations for Local Negotiation</a:t>
            </a:r>
            <a:endParaRPr lang="en-US"/>
          </a:p>
        </p:txBody>
      </p:sp>
      <p:sp>
        <p:nvSpPr>
          <p:cNvPr id="3" name="Content Placeholder 2">
            <a:extLst>
              <a:ext uri="{FF2B5EF4-FFF2-40B4-BE49-F238E27FC236}">
                <a16:creationId xmlns:a16="http://schemas.microsoft.com/office/drawing/2014/main" id="{94F74A3F-79AB-2A18-01C0-549BEBC81C86}"/>
              </a:ext>
            </a:extLst>
          </p:cNvPr>
          <p:cNvSpPr>
            <a:spLocks noGrp="1"/>
          </p:cNvSpPr>
          <p:nvPr>
            <p:ph idx="1"/>
          </p:nvPr>
        </p:nvSpPr>
        <p:spPr>
          <a:xfrm>
            <a:off x="292100" y="1028708"/>
            <a:ext cx="11607800" cy="5254105"/>
          </a:xfrm>
        </p:spPr>
        <p:txBody>
          <a:bodyPr vert="horz" lIns="91440" tIns="45720" rIns="91440" bIns="45720" rtlCol="0" anchor="t">
            <a:normAutofit/>
          </a:bodyPr>
          <a:lstStyle/>
          <a:p>
            <a:pPr marL="0" indent="0" algn="l" rtl="0" fontAlgn="base">
              <a:buNone/>
            </a:pPr>
            <a:r>
              <a:rPr lang="en-US" sz="2400" b="1" i="0">
                <a:solidFill>
                  <a:srgbClr val="333333"/>
                </a:solidFill>
                <a:effectLst/>
                <a:latin typeface="Calibri" panose="020F0502020204030204" pitchFamily="34" charset="0"/>
              </a:rPr>
              <a:t>Negotiating MOUs</a:t>
            </a:r>
            <a:r>
              <a:rPr lang="en-US" sz="2400" b="0" i="0">
                <a:solidFill>
                  <a:srgbClr val="333333"/>
                </a:solidFill>
                <a:effectLst/>
                <a:latin typeface="Calibri" panose="020F0502020204030204" pitchFamily="34" charset="0"/>
              </a:rPr>
              <a:t> </a:t>
            </a:r>
            <a:endParaRPr lang="en-US" sz="2000" b="0" i="0">
              <a:solidFill>
                <a:srgbClr val="000000"/>
              </a:solidFill>
              <a:effectLst/>
              <a:latin typeface="Segoe UI" panose="020B0502040204020203" pitchFamily="34" charset="0"/>
            </a:endParaRPr>
          </a:p>
          <a:p>
            <a:pPr marL="0" indent="0" algn="l" rtl="0" fontAlgn="base">
              <a:buNone/>
            </a:pPr>
            <a:r>
              <a:rPr lang="en-US" sz="1800" b="0" i="0">
                <a:solidFill>
                  <a:srgbClr val="333333"/>
                </a:solidFill>
                <a:effectLst/>
                <a:latin typeface="Calibri" panose="020F0502020204030204" pitchFamily="34" charset="0"/>
              </a:rPr>
              <a:t>WIOA emphasizes full and effective partnerships between Local WDBs, CEOs, and One-Stop partners. Local WDBs and partners must enter into good-faith negotiations. Local WDBs, CEOs, and One-Stop partners may also request assistance from a State agency responsible for administering the partner program, the Governor, State WDB, or other appropriate parties on other aspects of the MOU. </a:t>
            </a:r>
            <a:r>
              <a:rPr lang="en-US" sz="1800" b="1" i="1">
                <a:solidFill>
                  <a:srgbClr val="0070C0"/>
                </a:solidFill>
                <a:effectLst/>
                <a:latin typeface="Calibri" panose="020F0502020204030204" pitchFamily="34" charset="0"/>
              </a:rPr>
              <a:t>If a local negotiation impasse persists, assistance may be requested from the US Department of Labor Region V office to preserve the local funding mechanism.</a:t>
            </a:r>
            <a:r>
              <a:rPr lang="en-US" sz="1800" b="0" i="0">
                <a:solidFill>
                  <a:srgbClr val="0070C0"/>
                </a:solidFill>
                <a:effectLst/>
                <a:latin typeface="Calibri" panose="020F0502020204030204" pitchFamily="34" charset="0"/>
              </a:rPr>
              <a:t> </a:t>
            </a:r>
            <a:endParaRPr lang="en-US" sz="1600" b="0" i="0">
              <a:solidFill>
                <a:srgbClr val="000000"/>
              </a:solidFill>
              <a:effectLst/>
              <a:latin typeface="Segoe UI" panose="020B0502040204020203" pitchFamily="34" charset="0"/>
            </a:endParaRPr>
          </a:p>
          <a:p>
            <a:pPr marL="0" indent="0" algn="l" rtl="0" fontAlgn="base">
              <a:buNone/>
            </a:pPr>
            <a:r>
              <a:rPr lang="en-US" sz="1800" b="0" i="0">
                <a:solidFill>
                  <a:srgbClr val="333333"/>
                </a:solidFill>
                <a:effectLst/>
                <a:latin typeface="Calibri" panose="020F0502020204030204" pitchFamily="34" charset="0"/>
              </a:rPr>
              <a:t>The Local WDB must report to the State WDB, Governor, and relevant State agency when MOU negotiations with One-Stop partners have reached an impasse. </a:t>
            </a:r>
            <a:endParaRPr lang="en-US" sz="1600" b="0" i="0">
              <a:solidFill>
                <a:srgbClr val="000000"/>
              </a:solidFill>
              <a:effectLst/>
              <a:latin typeface="Segoe UI" panose="020B0502040204020203" pitchFamily="34" charset="0"/>
            </a:endParaRPr>
          </a:p>
          <a:p>
            <a:pPr lvl="1" fontAlgn="base">
              <a:buFont typeface="Arial" panose="020B0604020202020204" pitchFamily="34" charset="0"/>
              <a:buChar char="•"/>
            </a:pPr>
            <a:r>
              <a:rPr lang="en-US" sz="1600" b="0" i="0">
                <a:solidFill>
                  <a:srgbClr val="333333"/>
                </a:solidFill>
                <a:effectLst/>
                <a:latin typeface="Calibri" panose="020F0502020204030204" pitchFamily="34" charset="0"/>
              </a:rPr>
              <a:t>The Local WDB and partners must document the negotiations and efforts that have taken place in the MOU. The State WDB, One-Stop partner programs, and the Governor may consult with the appropriate Federal agencies to address impasse situations related to issues other than infrastructure funding after attempting to address the impasse. Impasses related to infrastructure cost funding must be resolved using the </a:t>
            </a:r>
            <a:r>
              <a:rPr lang="en-US" sz="1600" b="1" i="1">
                <a:solidFill>
                  <a:srgbClr val="0070C0"/>
                </a:solidFill>
                <a:effectLst/>
                <a:latin typeface="Calibri" panose="020F0502020204030204" pitchFamily="34" charset="0"/>
              </a:rPr>
              <a:t>State funding mechanism (SFM) for infrastructure cost funding</a:t>
            </a:r>
            <a:r>
              <a:rPr lang="en-US" sz="1600" b="1" i="1">
                <a:solidFill>
                  <a:srgbClr val="333333"/>
                </a:solidFill>
                <a:effectLst/>
                <a:latin typeface="Calibri" panose="020F0502020204030204" pitchFamily="34" charset="0"/>
              </a:rPr>
              <a:t>.</a:t>
            </a:r>
            <a:r>
              <a:rPr lang="en-US" sz="1600" b="0" i="0">
                <a:solidFill>
                  <a:srgbClr val="333333"/>
                </a:solidFill>
                <a:effectLst/>
                <a:latin typeface="Calibri" panose="020F0502020204030204" pitchFamily="34" charset="0"/>
              </a:rPr>
              <a:t> </a:t>
            </a:r>
            <a:endParaRPr lang="en-US" sz="1600" b="0" i="0">
              <a:solidFill>
                <a:srgbClr val="000000"/>
              </a:solidFill>
              <a:effectLst/>
              <a:latin typeface="Calibri" panose="020F0502020204030204" pitchFamily="34" charset="0"/>
            </a:endParaRPr>
          </a:p>
          <a:p>
            <a:pPr lvl="1" fontAlgn="base">
              <a:buFont typeface="Arial" panose="020B0604020202020204" pitchFamily="34" charset="0"/>
              <a:buChar char="•"/>
            </a:pPr>
            <a:r>
              <a:rPr lang="en-US" sz="1600" b="0" i="0">
                <a:solidFill>
                  <a:srgbClr val="333333"/>
                </a:solidFill>
                <a:effectLst/>
                <a:latin typeface="Calibri" panose="020F0502020204030204" pitchFamily="34" charset="0"/>
              </a:rPr>
              <a:t>The Local WDB must report failure to execute an MOU with a required partner to the Governor, State WDB, and the State agency responsible for administering the partner’s program. Additionally, if the State cannot assist the Local WDB in resolving the impasse, the Governor or the State WDB must report the failure to the Secretary of Labor and to the head of any other Federal agency with responsibility for oversight of a partner's program. </a:t>
            </a:r>
            <a:endParaRPr lang="en-US" sz="1600" b="0" i="0">
              <a:solidFill>
                <a:srgbClr val="000000"/>
              </a:solidFill>
              <a:effectLst/>
              <a:latin typeface="Calibri" panose="020F0502020204030204" pitchFamily="34" charset="0"/>
            </a:endParaRPr>
          </a:p>
        </p:txBody>
      </p:sp>
      <p:graphicFrame>
        <p:nvGraphicFramePr>
          <p:cNvPr id="5" name="Content Placeholder 3">
            <a:extLst>
              <a:ext uri="{FF2B5EF4-FFF2-40B4-BE49-F238E27FC236}">
                <a16:creationId xmlns:a16="http://schemas.microsoft.com/office/drawing/2014/main" id="{DAA4BF2B-FFCE-CB36-6F0F-60E0D078A1A1}"/>
              </a:ext>
            </a:extLst>
          </p:cNvPr>
          <p:cNvGraphicFramePr>
            <a:graphicFrameLocks/>
          </p:cNvGraphicFramePr>
          <p:nvPr>
            <p:extLst>
              <p:ext uri="{D42A27DB-BD31-4B8C-83A1-F6EECF244321}">
                <p14:modId xmlns:p14="http://schemas.microsoft.com/office/powerpoint/2010/main" val="3875158470"/>
              </p:ext>
            </p:extLst>
          </p:nvPr>
        </p:nvGraphicFramePr>
        <p:xfrm>
          <a:off x="8696581" y="0"/>
          <a:ext cx="3603573" cy="1356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678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9352-EF37-C488-4FCF-8D71DDFFE0CD}"/>
              </a:ext>
            </a:extLst>
          </p:cNvPr>
          <p:cNvSpPr>
            <a:spLocks noGrp="1"/>
          </p:cNvSpPr>
          <p:nvPr>
            <p:ph type="title"/>
          </p:nvPr>
        </p:nvSpPr>
        <p:spPr/>
        <p:txBody>
          <a:bodyPr>
            <a:normAutofit/>
          </a:bodyPr>
          <a:lstStyle/>
          <a:p>
            <a:r>
              <a:rPr lang="en-US" sz="2800">
                <a:ea typeface="Calibri"/>
                <a:cs typeface="Calibri"/>
              </a:rPr>
              <a:t>Implementation Support Resources &amp; Technical Assistance</a:t>
            </a:r>
          </a:p>
        </p:txBody>
      </p:sp>
      <p:sp>
        <p:nvSpPr>
          <p:cNvPr id="4" name="Text Placeholder 3">
            <a:extLst>
              <a:ext uri="{FF2B5EF4-FFF2-40B4-BE49-F238E27FC236}">
                <a16:creationId xmlns:a16="http://schemas.microsoft.com/office/drawing/2014/main" id="{76CC6DB5-24E0-4006-0FCD-76DA0ACD00E7}"/>
              </a:ext>
            </a:extLst>
          </p:cNvPr>
          <p:cNvSpPr>
            <a:spLocks noGrp="1"/>
          </p:cNvSpPr>
          <p:nvPr>
            <p:ph type="body" idx="1"/>
          </p:nvPr>
        </p:nvSpPr>
        <p:spPr/>
        <p:txBody>
          <a:bodyPr/>
          <a:lstStyle/>
          <a:p>
            <a:r>
              <a:rPr lang="en-US">
                <a:ea typeface="Calibri"/>
                <a:cs typeface="Calibri"/>
              </a:rPr>
              <a:t>Current MOU Support Resources</a:t>
            </a:r>
            <a:endParaRPr lang="en-US"/>
          </a:p>
        </p:txBody>
      </p:sp>
      <p:sp>
        <p:nvSpPr>
          <p:cNvPr id="3" name="Content Placeholder 2">
            <a:extLst>
              <a:ext uri="{FF2B5EF4-FFF2-40B4-BE49-F238E27FC236}">
                <a16:creationId xmlns:a16="http://schemas.microsoft.com/office/drawing/2014/main" id="{94F74A3F-79AB-2A18-01C0-549BEBC81C86}"/>
              </a:ext>
            </a:extLst>
          </p:cNvPr>
          <p:cNvSpPr>
            <a:spLocks noGrp="1"/>
          </p:cNvSpPr>
          <p:nvPr>
            <p:ph sz="half" idx="2"/>
          </p:nvPr>
        </p:nvSpPr>
        <p:spPr/>
        <p:txBody>
          <a:bodyPr vert="horz" lIns="91440" tIns="45720" rIns="91440" bIns="45720" rtlCol="0" anchor="t">
            <a:normAutofit/>
          </a:bodyPr>
          <a:lstStyle/>
          <a:p>
            <a:r>
              <a:rPr lang="en-US">
                <a:ea typeface="+mn-lt"/>
                <a:cs typeface="+mn-lt"/>
              </a:rPr>
              <a:t>MOU Template and Guidance</a:t>
            </a:r>
          </a:p>
          <a:p>
            <a:r>
              <a:rPr lang="en-US">
                <a:ea typeface="Calibri"/>
                <a:cs typeface="Calibri"/>
              </a:rPr>
              <a:t>MOU Q&amp;A Session Recording</a:t>
            </a:r>
          </a:p>
          <a:p>
            <a:r>
              <a:rPr lang="en-US">
                <a:ea typeface="+mn-lt"/>
                <a:cs typeface="+mn-lt"/>
              </a:rPr>
              <a:t>Q&amp;A PDF</a:t>
            </a:r>
          </a:p>
          <a:p>
            <a:pPr marL="0" indent="0">
              <a:buNone/>
            </a:pPr>
            <a:r>
              <a:rPr lang="en-US">
                <a:ea typeface="+mn-lt"/>
                <a:cs typeface="+mn-lt"/>
              </a:rPr>
              <a:t>Available on Iowa State Board website</a:t>
            </a:r>
          </a:p>
          <a:p>
            <a:pPr marL="0" indent="0">
              <a:buNone/>
            </a:pPr>
            <a:r>
              <a:rPr lang="en-US">
                <a:ea typeface="+mn-lt"/>
                <a:cs typeface="+mn-lt"/>
                <a:hlinkClick r:id="rId3"/>
              </a:rPr>
              <a:t>https://www.iowawdb.gov/lwdb-information</a:t>
            </a:r>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
        <p:nvSpPr>
          <p:cNvPr id="5" name="Text Placeholder 4">
            <a:extLst>
              <a:ext uri="{FF2B5EF4-FFF2-40B4-BE49-F238E27FC236}">
                <a16:creationId xmlns:a16="http://schemas.microsoft.com/office/drawing/2014/main" id="{14D21E64-2DD7-E74E-FCF0-7FA40B252020}"/>
              </a:ext>
            </a:extLst>
          </p:cNvPr>
          <p:cNvSpPr>
            <a:spLocks noGrp="1"/>
          </p:cNvSpPr>
          <p:nvPr>
            <p:ph type="body" sz="quarter" idx="3"/>
          </p:nvPr>
        </p:nvSpPr>
        <p:spPr/>
        <p:txBody>
          <a:bodyPr/>
          <a:lstStyle/>
          <a:p>
            <a:r>
              <a:rPr lang="en-US">
                <a:ea typeface="Calibri" panose="020F0502020204030204"/>
                <a:cs typeface="Calibri" panose="020F0502020204030204"/>
              </a:rPr>
              <a:t>Planned TA Resources</a:t>
            </a:r>
          </a:p>
        </p:txBody>
      </p:sp>
      <p:sp>
        <p:nvSpPr>
          <p:cNvPr id="6" name="Content Placeholder 5">
            <a:extLst>
              <a:ext uri="{FF2B5EF4-FFF2-40B4-BE49-F238E27FC236}">
                <a16:creationId xmlns:a16="http://schemas.microsoft.com/office/drawing/2014/main" id="{6E65486C-4A63-DB67-C03C-B4B0A9D47C2D}"/>
              </a:ext>
            </a:extLst>
          </p:cNvPr>
          <p:cNvSpPr>
            <a:spLocks noGrp="1"/>
          </p:cNvSpPr>
          <p:nvPr>
            <p:ph sz="quarter" idx="4"/>
          </p:nvPr>
        </p:nvSpPr>
        <p:spPr/>
        <p:txBody>
          <a:bodyPr vert="horz" lIns="91440" tIns="45720" rIns="91440" bIns="45720" rtlCol="0" anchor="t">
            <a:normAutofit/>
          </a:bodyPr>
          <a:lstStyle/>
          <a:p>
            <a:r>
              <a:rPr lang="en-US">
                <a:ea typeface="+mn-lt"/>
                <a:cs typeface="+mn-lt"/>
              </a:rPr>
              <a:t>MOU Guidance to include development of One-Stop Operating Budget and Infrastructure Funding Agreement</a:t>
            </a:r>
          </a:p>
          <a:p>
            <a:r>
              <a:rPr lang="en-US">
                <a:ea typeface="+mn-lt"/>
                <a:cs typeface="+mn-lt"/>
              </a:rPr>
              <a:t>OSOB Workbook Template</a:t>
            </a:r>
          </a:p>
          <a:p>
            <a:r>
              <a:rPr lang="en-US">
                <a:ea typeface="+mn-lt"/>
                <a:cs typeface="+mn-lt"/>
              </a:rPr>
              <a:t>Recorded Training Session on OSOB and IFA development</a:t>
            </a:r>
          </a:p>
        </p:txBody>
      </p:sp>
      <p:graphicFrame>
        <p:nvGraphicFramePr>
          <p:cNvPr id="7" name="Content Placeholder 3">
            <a:extLst>
              <a:ext uri="{FF2B5EF4-FFF2-40B4-BE49-F238E27FC236}">
                <a16:creationId xmlns:a16="http://schemas.microsoft.com/office/drawing/2014/main" id="{25763C9B-102B-29E7-D6D5-45AA048C85BB}"/>
              </a:ext>
            </a:extLst>
          </p:cNvPr>
          <p:cNvGraphicFramePr>
            <a:graphicFrameLocks/>
          </p:cNvGraphicFramePr>
          <p:nvPr>
            <p:extLst>
              <p:ext uri="{D42A27DB-BD31-4B8C-83A1-F6EECF244321}">
                <p14:modId xmlns:p14="http://schemas.microsoft.com/office/powerpoint/2010/main" val="2320350879"/>
              </p:ext>
            </p:extLst>
          </p:nvPr>
        </p:nvGraphicFramePr>
        <p:xfrm>
          <a:off x="9512659" y="76012"/>
          <a:ext cx="2679341" cy="831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7">
            <a:extLst>
              <a:ext uri="{FF2B5EF4-FFF2-40B4-BE49-F238E27FC236}">
                <a16:creationId xmlns:a16="http://schemas.microsoft.com/office/drawing/2014/main" id="{6BA452C1-B4A2-011F-BC12-73CC5056FA7C}"/>
              </a:ext>
            </a:extLst>
          </p:cNvPr>
          <p:cNvSpPr>
            <a:spLocks noGrp="1"/>
          </p:cNvSpPr>
          <p:nvPr>
            <p:ph type="sldNum" sz="quarter" idx="12"/>
          </p:nvPr>
        </p:nvSpPr>
        <p:spPr/>
        <p:txBody>
          <a:bodyPr/>
          <a:lstStyle/>
          <a:p>
            <a:fld id="{D307F087-50E8-4976-AA50-2FC07D62CDFA}" type="slidenum">
              <a:rPr lang="en-US" smtClean="0"/>
              <a:t>34</a:t>
            </a:fld>
            <a:endParaRPr lang="en-US"/>
          </a:p>
        </p:txBody>
      </p:sp>
    </p:spTree>
    <p:extLst>
      <p:ext uri="{BB962C8B-B14F-4D97-AF65-F5344CB8AC3E}">
        <p14:creationId xmlns:p14="http://schemas.microsoft.com/office/powerpoint/2010/main" val="1708012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C6A0-0131-41AC-93FB-1D2298487F94}"/>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nSpc>
                <a:spcPct val="90000"/>
              </a:lnSpc>
            </a:pPr>
            <a:r>
              <a:rPr lang="en-US" sz="3100">
                <a:solidFill>
                  <a:schemeClr val="tx1"/>
                </a:solidFill>
                <a:ea typeface="+mj-lt"/>
                <a:cs typeface="+mj-lt"/>
              </a:rPr>
              <a:t>Updates to </a:t>
            </a:r>
            <a:r>
              <a:rPr lang="en-US" sz="3100">
                <a:solidFill>
                  <a:schemeClr val="tx1"/>
                </a:solidFill>
              </a:rPr>
              <a:t>Iowa’s Memorandum of Understanding Template Guidance</a:t>
            </a:r>
            <a:endParaRPr lang="en-US">
              <a:solidFill>
                <a:schemeClr val="tx1"/>
              </a:solidFill>
            </a:endParaRPr>
          </a:p>
        </p:txBody>
      </p:sp>
      <p:sp>
        <p:nvSpPr>
          <p:cNvPr id="14" name="Content Placeholder 9">
            <a:extLst>
              <a:ext uri="{FF2B5EF4-FFF2-40B4-BE49-F238E27FC236}">
                <a16:creationId xmlns:a16="http://schemas.microsoft.com/office/drawing/2014/main" id="{34B109FE-78CB-7C84-392C-1A4A5BFFB4B1}"/>
              </a:ext>
            </a:extLst>
          </p:cNvPr>
          <p:cNvSpPr>
            <a:spLocks noGrp="1"/>
          </p:cNvSpPr>
          <p:nvPr>
            <p:ph idx="1"/>
          </p:nvPr>
        </p:nvSpPr>
        <p:spPr>
          <a:xfrm>
            <a:off x="4965431" y="2438400"/>
            <a:ext cx="6586489" cy="3785419"/>
          </a:xfrm>
        </p:spPr>
        <p:txBody>
          <a:bodyPr vert="horz" lIns="91440" tIns="45720" rIns="91440" bIns="45720" rtlCol="0">
            <a:normAutofit fontScale="92500" lnSpcReduction="20000"/>
          </a:bodyPr>
          <a:lstStyle/>
          <a:p>
            <a:pPr indent="-228600">
              <a:lnSpc>
                <a:spcPct val="90000"/>
              </a:lnSpc>
              <a:buFont typeface="Arial" panose="020B0604020202020204" pitchFamily="34" charset="0"/>
              <a:buChar char="•"/>
            </a:pPr>
            <a:r>
              <a:rPr lang="en-US" sz="3100">
                <a:ea typeface="Calibri"/>
                <a:cs typeface="Calibri"/>
              </a:rPr>
              <a:t>Overview of Infrastructure Funding Agreement Components and Considerations</a:t>
            </a:r>
          </a:p>
          <a:p>
            <a:pPr indent="-228600">
              <a:lnSpc>
                <a:spcPct val="90000"/>
              </a:lnSpc>
              <a:buFont typeface="Arial" panose="020B0604020202020204" pitchFamily="34" charset="0"/>
              <a:buChar char="•"/>
            </a:pPr>
            <a:r>
              <a:rPr lang="en-US" sz="3100">
                <a:ea typeface="Calibri"/>
                <a:cs typeface="Calibri"/>
              </a:rPr>
              <a:t>Iowa’s MOU Shared Cost Framework including a case study example for each step</a:t>
            </a:r>
          </a:p>
          <a:p>
            <a:pPr indent="-228600">
              <a:lnSpc>
                <a:spcPct val="90000"/>
              </a:lnSpc>
              <a:buFont typeface="Arial" panose="020B0604020202020204" pitchFamily="34" charset="0"/>
              <a:buChar char="•"/>
            </a:pPr>
            <a:r>
              <a:rPr lang="en-US" sz="3100">
                <a:ea typeface="Calibri"/>
                <a:cs typeface="Calibri"/>
              </a:rPr>
              <a:t>One-Stop Operating Budget Workbook Instructions</a:t>
            </a:r>
          </a:p>
          <a:p>
            <a:pPr indent="-228600">
              <a:lnSpc>
                <a:spcPct val="90000"/>
              </a:lnSpc>
              <a:buFont typeface="Arial" panose="020B0604020202020204" pitchFamily="34" charset="0"/>
              <a:buChar char="•"/>
            </a:pPr>
            <a:r>
              <a:rPr lang="en-US" sz="3100">
                <a:ea typeface="Calibri"/>
                <a:cs typeface="Calibri"/>
              </a:rPr>
              <a:t>Glossary of Key Terms</a:t>
            </a:r>
            <a:endParaRPr lang="en-US" sz="3100"/>
          </a:p>
        </p:txBody>
      </p:sp>
      <p:pic>
        <p:nvPicPr>
          <p:cNvPr id="6" name="Picture 6" descr="Graphical user interface&#10;&#10;Description automatically generated">
            <a:hlinkClick r:id="rId3"/>
            <a:extLst>
              <a:ext uri="{FF2B5EF4-FFF2-40B4-BE49-F238E27FC236}">
                <a16:creationId xmlns:a16="http://schemas.microsoft.com/office/drawing/2014/main" id="{C6419B98-343B-3249-728B-46693244E287}"/>
              </a:ext>
            </a:extLst>
          </p:cNvPr>
          <p:cNvPicPr>
            <a:picLocks noChangeAspect="1"/>
          </p:cNvPicPr>
          <p:nvPr/>
        </p:nvPicPr>
        <p:blipFill rotWithShape="1">
          <a:blip r:embed="rId4"/>
          <a:srcRect l="6687" r="6096"/>
          <a:stretch/>
        </p:blipFill>
        <p:spPr>
          <a:xfrm>
            <a:off x="20" y="10"/>
            <a:ext cx="4635571" cy="6857990"/>
          </a:xfrm>
          <a:prstGeom prst="rect">
            <a:avLst/>
          </a:prstGeom>
          <a:effectLst/>
        </p:spPr>
      </p:pic>
      <p:cxnSp>
        <p:nvCxnSpPr>
          <p:cNvPr id="16"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C8D4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0B07661-0AC2-4C89-8C40-1AF2CAAD8F4C}"/>
              </a:ext>
              <a:ext uri="{C183D7F6-B498-43B3-948B-1728B52AA6E4}">
                <adec:decorative xmlns:adec="http://schemas.microsoft.com/office/drawing/2017/decorative" val="0"/>
              </a:ext>
            </a:extLst>
          </p:cNvPr>
          <p:cNvSpPr>
            <a:spLocks noGrp="1"/>
          </p:cNvSpPr>
          <p:nvPr>
            <p:ph type="sldNum" sz="quarter" idx="12"/>
          </p:nvPr>
        </p:nvSpPr>
        <p:spPr/>
        <p:txBody>
          <a:bodyPr/>
          <a:lstStyle/>
          <a:p>
            <a:fld id="{D307F087-50E8-4976-AA50-2FC07D62CDFA}" type="slidenum">
              <a:rPr lang="en-US" smtClean="0"/>
              <a:t>35</a:t>
            </a:fld>
            <a:endParaRPr lang="en-US"/>
          </a:p>
        </p:txBody>
      </p:sp>
      <p:graphicFrame>
        <p:nvGraphicFramePr>
          <p:cNvPr id="4" name="Content Placeholder 3">
            <a:extLst>
              <a:ext uri="{FF2B5EF4-FFF2-40B4-BE49-F238E27FC236}">
                <a16:creationId xmlns:a16="http://schemas.microsoft.com/office/drawing/2014/main" id="{FDCE6D7D-C580-9D54-8A9E-A9B7D8D13529}"/>
              </a:ext>
            </a:extLst>
          </p:cNvPr>
          <p:cNvGraphicFramePr>
            <a:graphicFrameLocks/>
          </p:cNvGraphicFramePr>
          <p:nvPr>
            <p:extLst>
              <p:ext uri="{D42A27DB-BD31-4B8C-83A1-F6EECF244321}">
                <p14:modId xmlns:p14="http://schemas.microsoft.com/office/powerpoint/2010/main" val="3138617023"/>
              </p:ext>
            </p:extLst>
          </p:nvPr>
        </p:nvGraphicFramePr>
        <p:xfrm>
          <a:off x="9512659" y="76012"/>
          <a:ext cx="2679341" cy="8314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73037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F80D-9CFA-4449-8EF9-851C74D41AEE}"/>
              </a:ext>
            </a:extLst>
          </p:cNvPr>
          <p:cNvSpPr>
            <a:spLocks noGrp="1"/>
          </p:cNvSpPr>
          <p:nvPr>
            <p:ph type="title"/>
          </p:nvPr>
        </p:nvSpPr>
        <p:spPr/>
        <p:txBody>
          <a:bodyPr/>
          <a:lstStyle/>
          <a:p>
            <a:r>
              <a:rPr lang="en-US"/>
              <a:t>MOU to IFA</a:t>
            </a:r>
          </a:p>
        </p:txBody>
      </p:sp>
      <p:graphicFrame>
        <p:nvGraphicFramePr>
          <p:cNvPr id="5" name="Content Placeholder 5" descr="flow chart showing the process from MOU to IFA">
            <a:extLst>
              <a:ext uri="{FF2B5EF4-FFF2-40B4-BE49-F238E27FC236}">
                <a16:creationId xmlns:a16="http://schemas.microsoft.com/office/drawing/2014/main" id="{467A6EA1-15A8-4D66-8891-B8671B0D413F}"/>
              </a:ext>
            </a:extLst>
          </p:cNvPr>
          <p:cNvGraphicFramePr>
            <a:graphicFrameLocks/>
          </p:cNvGraphicFramePr>
          <p:nvPr/>
        </p:nvGraphicFramePr>
        <p:xfrm>
          <a:off x="918773" y="1004552"/>
          <a:ext cx="10354453" cy="5075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a:extLst>
              <a:ext uri="{FF2B5EF4-FFF2-40B4-BE49-F238E27FC236}">
                <a16:creationId xmlns:a16="http://schemas.microsoft.com/office/drawing/2014/main" id="{42F25031-2707-B599-DBEF-823B398D838D}"/>
              </a:ext>
            </a:extLst>
          </p:cNvPr>
          <p:cNvGraphicFramePr>
            <a:graphicFrameLocks/>
          </p:cNvGraphicFramePr>
          <p:nvPr>
            <p:extLst>
              <p:ext uri="{D42A27DB-BD31-4B8C-83A1-F6EECF244321}">
                <p14:modId xmlns:p14="http://schemas.microsoft.com/office/powerpoint/2010/main" val="3138617023"/>
              </p:ext>
            </p:extLst>
          </p:nvPr>
        </p:nvGraphicFramePr>
        <p:xfrm>
          <a:off x="9512659" y="76012"/>
          <a:ext cx="2679341" cy="8314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63464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5A25-DD40-4899-A77C-53B845D94BD4}"/>
              </a:ext>
            </a:extLst>
          </p:cNvPr>
          <p:cNvSpPr>
            <a:spLocks noGrp="1"/>
          </p:cNvSpPr>
          <p:nvPr>
            <p:ph type="title"/>
          </p:nvPr>
        </p:nvSpPr>
        <p:spPr/>
        <p:txBody>
          <a:bodyPr/>
          <a:lstStyle/>
          <a:p>
            <a:r>
              <a:rPr lang="en-US"/>
              <a:t>Please share any questions in the chat!</a:t>
            </a:r>
          </a:p>
        </p:txBody>
      </p:sp>
      <p:sp>
        <p:nvSpPr>
          <p:cNvPr id="3" name="Slide Number Placeholder 2">
            <a:extLst>
              <a:ext uri="{FF2B5EF4-FFF2-40B4-BE49-F238E27FC236}">
                <a16:creationId xmlns:a16="http://schemas.microsoft.com/office/drawing/2014/main" id="{DD004745-2198-41BC-A3F5-0970D1D7E8D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597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CD60CD-E08F-5F9A-1EE2-E9F06BD00C10}"/>
              </a:ext>
            </a:extLst>
          </p:cNvPr>
          <p:cNvSpPr>
            <a:spLocks noGrp="1"/>
          </p:cNvSpPr>
          <p:nvPr>
            <p:ph type="sldNum" sz="quarter" idx="12"/>
          </p:nvPr>
        </p:nvSpPr>
        <p:spPr/>
        <p:txBody>
          <a:bodyPr/>
          <a:lstStyle/>
          <a:p>
            <a:fld id="{D307F087-50E8-4976-AA50-2FC07D62CDFA}" type="slidenum">
              <a:rPr lang="en-US" smtClean="0"/>
              <a:t>38</a:t>
            </a:fld>
            <a:endParaRPr lang="en-US"/>
          </a:p>
        </p:txBody>
      </p:sp>
      <p:sp>
        <p:nvSpPr>
          <p:cNvPr id="3" name="Title 2">
            <a:extLst>
              <a:ext uri="{FF2B5EF4-FFF2-40B4-BE49-F238E27FC236}">
                <a16:creationId xmlns:a16="http://schemas.microsoft.com/office/drawing/2014/main" id="{4427201D-F017-04BC-0DA7-0B0AC45524F9}"/>
              </a:ext>
            </a:extLst>
          </p:cNvPr>
          <p:cNvSpPr>
            <a:spLocks noGrp="1"/>
          </p:cNvSpPr>
          <p:nvPr>
            <p:ph type="title"/>
          </p:nvPr>
        </p:nvSpPr>
        <p:spPr/>
        <p:txBody>
          <a:bodyPr/>
          <a:lstStyle/>
          <a:p>
            <a:r>
              <a:rPr lang="en-US"/>
              <a:t>Questions, Feedback, and Discussion</a:t>
            </a:r>
          </a:p>
        </p:txBody>
      </p:sp>
      <p:sp>
        <p:nvSpPr>
          <p:cNvPr id="4" name="Text Placeholder 3">
            <a:extLst>
              <a:ext uri="{FF2B5EF4-FFF2-40B4-BE49-F238E27FC236}">
                <a16:creationId xmlns:a16="http://schemas.microsoft.com/office/drawing/2014/main" id="{C6A6E80C-884D-2B5A-2E43-68D54CB0B5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4262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BC9593-57C3-5D17-C296-3EA54FB80C8E}"/>
              </a:ext>
            </a:extLst>
          </p:cNvPr>
          <p:cNvSpPr>
            <a:spLocks noGrp="1"/>
          </p:cNvSpPr>
          <p:nvPr>
            <p:ph type="title"/>
          </p:nvPr>
        </p:nvSpPr>
        <p:spPr>
          <a:xfrm>
            <a:off x="292100" y="242796"/>
            <a:ext cx="11607800" cy="686434"/>
          </a:xfrm>
        </p:spPr>
        <p:txBody>
          <a:bodyPr/>
          <a:lstStyle/>
          <a:p>
            <a:r>
              <a:rPr lang="en-US"/>
              <a:t>Questions for Feedback and Discussion</a:t>
            </a:r>
          </a:p>
        </p:txBody>
      </p:sp>
      <p:sp>
        <p:nvSpPr>
          <p:cNvPr id="6" name="Content Placeholder 5">
            <a:extLst>
              <a:ext uri="{FF2B5EF4-FFF2-40B4-BE49-F238E27FC236}">
                <a16:creationId xmlns:a16="http://schemas.microsoft.com/office/drawing/2014/main" id="{6556A724-80A5-8F5A-9E92-1D8E8EFDB464}"/>
              </a:ext>
            </a:extLst>
          </p:cNvPr>
          <p:cNvSpPr>
            <a:spLocks noGrp="1"/>
          </p:cNvSpPr>
          <p:nvPr>
            <p:ph idx="1"/>
          </p:nvPr>
        </p:nvSpPr>
        <p:spPr/>
        <p:txBody>
          <a:bodyPr>
            <a:normAutofit fontScale="92500" lnSpcReduction="20000"/>
          </a:bodyPr>
          <a:lstStyle/>
          <a:p>
            <a:r>
              <a:rPr lang="en-US"/>
              <a:t>Let’s start by reviewing and responding to comments and questions from the chat.</a:t>
            </a:r>
          </a:p>
          <a:p>
            <a:r>
              <a:rPr lang="en-US"/>
              <a:t>What overarching questions and comments do you have?</a:t>
            </a:r>
          </a:p>
          <a:p>
            <a:r>
              <a:rPr lang="en-US"/>
              <a:t>Are there lessons learned from the MOU development process that we can bring into the IFA work?</a:t>
            </a:r>
          </a:p>
          <a:p>
            <a:r>
              <a:rPr lang="en-US"/>
              <a:t>Do you anticipate any specific potential challenges or concerns? If so, what are those?</a:t>
            </a:r>
          </a:p>
          <a:p>
            <a:r>
              <a:rPr lang="en-US"/>
              <a:t>What are the ways in which your state WIOA core partners can best support and assist you and your local partners in IFA development?</a:t>
            </a:r>
          </a:p>
          <a:p>
            <a:r>
              <a:rPr lang="en-US"/>
              <a:t>Are there areas in which you or your local partners might need additional policy information on IFA requirements, processes, timelines, or other topics?</a:t>
            </a:r>
          </a:p>
          <a:p>
            <a:r>
              <a:rPr lang="en-US"/>
              <a:t>Do you have or anticipate any training or technical assistance needs in addition to those already planned?</a:t>
            </a:r>
          </a:p>
          <a:p>
            <a:endParaRPr lang="en-US"/>
          </a:p>
        </p:txBody>
      </p:sp>
      <p:sp>
        <p:nvSpPr>
          <p:cNvPr id="2" name="Slide Number Placeholder 1">
            <a:extLst>
              <a:ext uri="{FF2B5EF4-FFF2-40B4-BE49-F238E27FC236}">
                <a16:creationId xmlns:a16="http://schemas.microsoft.com/office/drawing/2014/main" id="{ACDAD705-F2A3-ECDD-BAF8-818825D0C0BA}"/>
              </a:ext>
            </a:extLst>
          </p:cNvPr>
          <p:cNvSpPr>
            <a:spLocks noGrp="1"/>
          </p:cNvSpPr>
          <p:nvPr>
            <p:ph type="sldNum" sz="quarter" idx="4294967295"/>
          </p:nvPr>
        </p:nvSpPr>
        <p:spPr>
          <a:xfrm>
            <a:off x="11720513" y="6470650"/>
            <a:ext cx="471487" cy="212725"/>
          </a:xfrm>
        </p:spPr>
        <p:txBody>
          <a:bodyPr/>
          <a:lstStyle/>
          <a:p>
            <a:fld id="{D307F087-50E8-4976-AA50-2FC07D62CDFA}" type="slidenum">
              <a:rPr lang="en-US" smtClean="0"/>
              <a:t>39</a:t>
            </a:fld>
            <a:endParaRPr lang="en-US"/>
          </a:p>
        </p:txBody>
      </p:sp>
    </p:spTree>
    <p:extLst>
      <p:ext uri="{BB962C8B-B14F-4D97-AF65-F5344CB8AC3E}">
        <p14:creationId xmlns:p14="http://schemas.microsoft.com/office/powerpoint/2010/main" val="32972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278F04-E7F1-4E9E-AF04-F7CFD5F8BA99}"/>
              </a:ext>
            </a:extLst>
          </p:cNvPr>
          <p:cNvSpPr>
            <a:spLocks noGrp="1"/>
          </p:cNvSpPr>
          <p:nvPr>
            <p:ph type="title"/>
          </p:nvPr>
        </p:nvSpPr>
        <p:spPr/>
        <p:txBody>
          <a:bodyPr/>
          <a:lstStyle/>
          <a:p>
            <a:r>
              <a:rPr lang="en-US"/>
              <a:t>Meeting Objectives</a:t>
            </a:r>
          </a:p>
        </p:txBody>
      </p:sp>
      <p:sp>
        <p:nvSpPr>
          <p:cNvPr id="10" name="Content Placeholder 9">
            <a:extLst>
              <a:ext uri="{FF2B5EF4-FFF2-40B4-BE49-F238E27FC236}">
                <a16:creationId xmlns:a16="http://schemas.microsoft.com/office/drawing/2014/main" id="{84CB32BA-C003-40CA-88DE-7326310F5831}"/>
              </a:ext>
            </a:extLst>
          </p:cNvPr>
          <p:cNvSpPr>
            <a:spLocks noGrp="1"/>
          </p:cNvSpPr>
          <p:nvPr>
            <p:ph idx="1"/>
          </p:nvPr>
        </p:nvSpPr>
        <p:spPr/>
        <p:txBody>
          <a:bodyPr vert="horz" lIns="91440" tIns="45720" rIns="91440" bIns="45720" rtlCol="0" anchor="t">
            <a:normAutofit/>
          </a:bodyPr>
          <a:lstStyle/>
          <a:p>
            <a:r>
              <a:rPr lang="en-US"/>
              <a:t>Consult with WIOA required partners on proposed Memorandum of Understanding Policy updates and support needs for the development of Infrastructure Funding Agreements and One-Stop Operating Budgets</a:t>
            </a:r>
          </a:p>
        </p:txBody>
      </p:sp>
    </p:spTree>
    <p:extLst>
      <p:ext uri="{BB962C8B-B14F-4D97-AF65-F5344CB8AC3E}">
        <p14:creationId xmlns:p14="http://schemas.microsoft.com/office/powerpoint/2010/main" val="4082508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2C5EFE-DD33-65D6-9490-3B5A7EFE4D55}"/>
              </a:ext>
            </a:extLst>
          </p:cNvPr>
          <p:cNvSpPr>
            <a:spLocks noGrp="1"/>
          </p:cNvSpPr>
          <p:nvPr>
            <p:ph type="sldNum" sz="quarter" idx="12"/>
          </p:nvPr>
        </p:nvSpPr>
        <p:spPr/>
        <p:txBody>
          <a:bodyPr/>
          <a:lstStyle/>
          <a:p>
            <a:fld id="{D307F087-50E8-4976-AA50-2FC07D62CDFA}" type="slidenum">
              <a:rPr lang="en-US" smtClean="0"/>
              <a:t>40</a:t>
            </a:fld>
            <a:endParaRPr lang="en-US"/>
          </a:p>
        </p:txBody>
      </p:sp>
      <p:sp>
        <p:nvSpPr>
          <p:cNvPr id="3" name="Title 2">
            <a:extLst>
              <a:ext uri="{FF2B5EF4-FFF2-40B4-BE49-F238E27FC236}">
                <a16:creationId xmlns:a16="http://schemas.microsoft.com/office/drawing/2014/main" id="{698D3D46-338C-C696-9BA2-A24612CE2ABC}"/>
              </a:ext>
            </a:extLst>
          </p:cNvPr>
          <p:cNvSpPr>
            <a:spLocks noGrp="1"/>
          </p:cNvSpPr>
          <p:nvPr>
            <p:ph type="title"/>
          </p:nvPr>
        </p:nvSpPr>
        <p:spPr/>
        <p:txBody>
          <a:bodyPr/>
          <a:lstStyle/>
          <a:p>
            <a:r>
              <a:rPr lang="en-US"/>
              <a:t>Looking Ahead</a:t>
            </a:r>
          </a:p>
        </p:txBody>
      </p:sp>
      <p:sp>
        <p:nvSpPr>
          <p:cNvPr id="4" name="Text Placeholder 3">
            <a:extLst>
              <a:ext uri="{FF2B5EF4-FFF2-40B4-BE49-F238E27FC236}">
                <a16:creationId xmlns:a16="http://schemas.microsoft.com/office/drawing/2014/main" id="{DF7F3539-4C3F-826C-8FB3-CDCCC7F09A07}"/>
              </a:ext>
            </a:extLst>
          </p:cNvPr>
          <p:cNvSpPr>
            <a:spLocks noGrp="1"/>
          </p:cNvSpPr>
          <p:nvPr>
            <p:ph type="body" idx="1"/>
          </p:nvPr>
        </p:nvSpPr>
        <p:spPr/>
        <p:txBody>
          <a:bodyPr/>
          <a:lstStyle/>
          <a:p>
            <a:r>
              <a:rPr lang="en-US"/>
              <a:t>Next Steps and Resource Development</a:t>
            </a:r>
          </a:p>
        </p:txBody>
      </p:sp>
    </p:spTree>
    <p:extLst>
      <p:ext uri="{BB962C8B-B14F-4D97-AF65-F5344CB8AC3E}">
        <p14:creationId xmlns:p14="http://schemas.microsoft.com/office/powerpoint/2010/main" val="3292679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1F8A-AF4F-1ABA-21AA-2EED82D83077}"/>
              </a:ext>
            </a:extLst>
          </p:cNvPr>
          <p:cNvSpPr>
            <a:spLocks noGrp="1"/>
          </p:cNvSpPr>
          <p:nvPr>
            <p:ph type="title"/>
          </p:nvPr>
        </p:nvSpPr>
        <p:spPr/>
        <p:txBody>
          <a:bodyPr/>
          <a:lstStyle/>
          <a:p>
            <a:r>
              <a:rPr lang="en-US"/>
              <a:t>Policy and Supporting Resources</a:t>
            </a:r>
          </a:p>
        </p:txBody>
      </p:sp>
      <p:sp>
        <p:nvSpPr>
          <p:cNvPr id="3" name="Content Placeholder 2">
            <a:extLst>
              <a:ext uri="{FF2B5EF4-FFF2-40B4-BE49-F238E27FC236}">
                <a16:creationId xmlns:a16="http://schemas.microsoft.com/office/drawing/2014/main" id="{F0B57B60-D0C9-9F2E-8C27-B30809B503FC}"/>
              </a:ext>
            </a:extLst>
          </p:cNvPr>
          <p:cNvSpPr>
            <a:spLocks noGrp="1"/>
          </p:cNvSpPr>
          <p:nvPr>
            <p:ph idx="1"/>
          </p:nvPr>
        </p:nvSpPr>
        <p:spPr>
          <a:xfrm>
            <a:off x="292100" y="1028708"/>
            <a:ext cx="7596306" cy="4952555"/>
          </a:xfrm>
        </p:spPr>
        <p:txBody>
          <a:bodyPr/>
          <a:lstStyle/>
          <a:p>
            <a:r>
              <a:rPr lang="en-US" dirty="0"/>
              <a:t>Refining and finalizing policy for SWDB review and approval in May 2023</a:t>
            </a:r>
            <a:endParaRPr lang="en-US" dirty="0">
              <a:highlight>
                <a:srgbClr val="FFFF00"/>
              </a:highlight>
            </a:endParaRPr>
          </a:p>
          <a:p>
            <a:r>
              <a:rPr lang="en-US" dirty="0"/>
              <a:t>Ongoing work to finalize the combined MOU/IFA guide and create the recorded training with support resources released Summer 2023</a:t>
            </a:r>
          </a:p>
          <a:p>
            <a:pPr lvl="1"/>
            <a:r>
              <a:rPr lang="en-US" dirty="0"/>
              <a:t>Submit any feedback on draft guide to </a:t>
            </a:r>
            <a:r>
              <a:rPr lang="en-US" dirty="0">
                <a:hlinkClick r:id="rId3"/>
              </a:rPr>
              <a:t>WIOAgovernance@iwd.iowa.gov</a:t>
            </a:r>
            <a:r>
              <a:rPr lang="en-US" dirty="0"/>
              <a:t> by April 1, 2023</a:t>
            </a:r>
          </a:p>
        </p:txBody>
      </p:sp>
      <p:sp>
        <p:nvSpPr>
          <p:cNvPr id="5" name="Content Placeholder 2">
            <a:extLst>
              <a:ext uri="{FF2B5EF4-FFF2-40B4-BE49-F238E27FC236}">
                <a16:creationId xmlns:a16="http://schemas.microsoft.com/office/drawing/2014/main" id="{37C02AFD-685F-85C7-4674-D4DA9B889745}"/>
              </a:ext>
            </a:extLst>
          </p:cNvPr>
          <p:cNvSpPr txBox="1">
            <a:spLocks/>
          </p:cNvSpPr>
          <p:nvPr/>
        </p:nvSpPr>
        <p:spPr>
          <a:xfrm>
            <a:off x="8426164" y="471366"/>
            <a:ext cx="3310910" cy="5777992"/>
          </a:xfrm>
          <a:prstGeom prst="rect">
            <a:avLst/>
          </a:prstGeom>
        </p:spPr>
        <p:txBody>
          <a:bodyPr>
            <a:normAutofit fontScale="92500" lnSpcReduction="10000"/>
          </a:bodyPr>
          <a:lst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b="1" i="1"/>
              <a:t>Upcoming IFA Consultation Sessions</a:t>
            </a:r>
          </a:p>
          <a:p>
            <a:r>
              <a:rPr lang="en-US"/>
              <a:t>Thursday, February 23, 10:00-11:00 AM CT: Chief Elected Officials</a:t>
            </a:r>
          </a:p>
          <a:p>
            <a:r>
              <a:rPr lang="en-US"/>
              <a:t>Thursday, March 2, 10:00-11:00 AM CT: Local Workforce Development Boards</a:t>
            </a:r>
          </a:p>
          <a:p>
            <a:r>
              <a:rPr lang="en-US"/>
              <a:t>Wednesday, March 8, 11:00 AM-1:00 PM CT: State Workforce Development Board</a:t>
            </a:r>
          </a:p>
          <a:p>
            <a:endParaRPr lang="en-US"/>
          </a:p>
        </p:txBody>
      </p:sp>
    </p:spTree>
    <p:extLst>
      <p:ext uri="{BB962C8B-B14F-4D97-AF65-F5344CB8AC3E}">
        <p14:creationId xmlns:p14="http://schemas.microsoft.com/office/powerpoint/2010/main" val="2073685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237EBC-4019-4927-BEDA-DA3AAA3E86F2}"/>
              </a:ext>
            </a:extLst>
          </p:cNvPr>
          <p:cNvSpPr>
            <a:spLocks noGrp="1"/>
          </p:cNvSpPr>
          <p:nvPr>
            <p:ph type="title"/>
          </p:nvPr>
        </p:nvSpPr>
        <p:spPr/>
        <p:txBody>
          <a:bodyPr>
            <a:normAutofit fontScale="90000"/>
          </a:bodyPr>
          <a:lstStyle/>
          <a:p>
            <a:r>
              <a:rPr lang="en-US"/>
              <a:t>How Can Partners Support Local Area Information Needs in OSOB/IFA Development Process? </a:t>
            </a:r>
          </a:p>
        </p:txBody>
      </p:sp>
      <p:sp>
        <p:nvSpPr>
          <p:cNvPr id="3" name="Content Placeholder 2">
            <a:extLst>
              <a:ext uri="{FF2B5EF4-FFF2-40B4-BE49-F238E27FC236}">
                <a16:creationId xmlns:a16="http://schemas.microsoft.com/office/drawing/2014/main" id="{2EFEDD83-8CBC-4DC1-88A4-91AF5CB9D7BC}"/>
              </a:ext>
            </a:extLst>
          </p:cNvPr>
          <p:cNvSpPr>
            <a:spLocks noGrp="1"/>
          </p:cNvSpPr>
          <p:nvPr>
            <p:ph sz="half" idx="1"/>
          </p:nvPr>
        </p:nvSpPr>
        <p:spPr/>
        <p:txBody>
          <a:bodyPr/>
          <a:lstStyle/>
          <a:p>
            <a:r>
              <a:rPr lang="en-US"/>
              <a:t>Provide information and data needed to complete the OSOB and IFA </a:t>
            </a:r>
          </a:p>
          <a:p>
            <a:pPr lvl="1"/>
            <a:r>
              <a:rPr lang="en-US"/>
              <a:t>Internal processes for providing needed information per center or local area </a:t>
            </a:r>
          </a:p>
          <a:p>
            <a:r>
              <a:rPr lang="en-US"/>
              <a:t>Ensure participation in the local development process</a:t>
            </a:r>
          </a:p>
          <a:p>
            <a:pPr lvl="1"/>
            <a:r>
              <a:rPr lang="en-US"/>
              <a:t>Staff should be knowledgeable and able to make decisions</a:t>
            </a:r>
          </a:p>
          <a:p>
            <a:pPr lvl="1"/>
            <a:r>
              <a:rPr lang="en-US"/>
              <a:t>Prepare staff who will be participating</a:t>
            </a:r>
          </a:p>
        </p:txBody>
      </p:sp>
      <p:sp>
        <p:nvSpPr>
          <p:cNvPr id="4" name="Content Placeholder 3">
            <a:extLst>
              <a:ext uri="{FF2B5EF4-FFF2-40B4-BE49-F238E27FC236}">
                <a16:creationId xmlns:a16="http://schemas.microsoft.com/office/drawing/2014/main" id="{B9D8DE40-3F04-4DBD-8F22-59D44390AE4C}"/>
              </a:ext>
            </a:extLst>
          </p:cNvPr>
          <p:cNvSpPr>
            <a:spLocks noGrp="1"/>
          </p:cNvSpPr>
          <p:nvPr>
            <p:ph sz="half" idx="2"/>
          </p:nvPr>
        </p:nvSpPr>
        <p:spPr/>
        <p:txBody>
          <a:bodyPr vert="horz" lIns="91440" tIns="45720" rIns="91440" bIns="45720" rtlCol="0" anchor="t">
            <a:normAutofit/>
          </a:bodyPr>
          <a:lstStyle/>
          <a:p>
            <a:r>
              <a:rPr lang="en-US"/>
              <a:t>Example costs to consider:</a:t>
            </a:r>
          </a:p>
          <a:p>
            <a:pPr lvl="1"/>
            <a:r>
              <a:rPr lang="en-US"/>
              <a:t>Internet costs</a:t>
            </a:r>
            <a:endParaRPr lang="en-US">
              <a:cs typeface="Calibri"/>
            </a:endParaRPr>
          </a:p>
          <a:p>
            <a:pPr lvl="1"/>
            <a:r>
              <a:rPr lang="en-US"/>
              <a:t>Outreach materials (for the center, not just one partner)</a:t>
            </a:r>
            <a:endParaRPr lang="en-US">
              <a:cs typeface="Calibri"/>
            </a:endParaRPr>
          </a:p>
          <a:p>
            <a:pPr lvl="1"/>
            <a:r>
              <a:rPr lang="en-US"/>
              <a:t>Chamber of Commerce membership dues</a:t>
            </a:r>
            <a:endParaRPr lang="en-US">
              <a:cs typeface="Calibri"/>
            </a:endParaRPr>
          </a:p>
          <a:p>
            <a:pPr lvl="1"/>
            <a:r>
              <a:rPr lang="en-US"/>
              <a:t>Fees for customer assessment tools</a:t>
            </a:r>
            <a:endParaRPr lang="en-US">
              <a:cs typeface="Calibri"/>
            </a:endParaRPr>
          </a:p>
        </p:txBody>
      </p:sp>
      <p:sp>
        <p:nvSpPr>
          <p:cNvPr id="2" name="Slide Number Placeholder 1">
            <a:extLst>
              <a:ext uri="{FF2B5EF4-FFF2-40B4-BE49-F238E27FC236}">
                <a16:creationId xmlns:a16="http://schemas.microsoft.com/office/drawing/2014/main" id="{76BAE0B6-1019-4F74-BEEB-908F9664F0E5}"/>
              </a:ext>
            </a:extLst>
          </p:cNvPr>
          <p:cNvSpPr>
            <a:spLocks noGrp="1"/>
          </p:cNvSpPr>
          <p:nvPr>
            <p:ph type="sldNum" sz="quarter" idx="12"/>
          </p:nvPr>
        </p:nvSpPr>
        <p:spPr/>
        <p:txBody>
          <a:bodyPr/>
          <a:lstStyle/>
          <a:p>
            <a:fld id="{D307F087-50E8-4976-AA50-2FC07D62CDFA}" type="slidenum">
              <a:rPr lang="en-US" smtClean="0"/>
              <a:t>42</a:t>
            </a:fld>
            <a:endParaRPr lang="en-US"/>
          </a:p>
        </p:txBody>
      </p:sp>
    </p:spTree>
    <p:extLst>
      <p:ext uri="{BB962C8B-B14F-4D97-AF65-F5344CB8AC3E}">
        <p14:creationId xmlns:p14="http://schemas.microsoft.com/office/powerpoint/2010/main" val="1347110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45DAD3-8E45-80CE-E107-A9620B5AFAE8}"/>
              </a:ext>
            </a:extLst>
          </p:cNvPr>
          <p:cNvSpPr>
            <a:spLocks noGrp="1"/>
          </p:cNvSpPr>
          <p:nvPr>
            <p:ph type="sldNum" sz="quarter" idx="12"/>
          </p:nvPr>
        </p:nvSpPr>
        <p:spPr/>
        <p:txBody>
          <a:bodyPr/>
          <a:lstStyle/>
          <a:p>
            <a:fld id="{D307F087-50E8-4976-AA50-2FC07D62CDFA}" type="slidenum">
              <a:rPr lang="en-US" smtClean="0"/>
              <a:t>43</a:t>
            </a:fld>
            <a:endParaRPr lang="en-US"/>
          </a:p>
        </p:txBody>
      </p:sp>
      <p:sp>
        <p:nvSpPr>
          <p:cNvPr id="7" name="Title 6">
            <a:extLst>
              <a:ext uri="{FF2B5EF4-FFF2-40B4-BE49-F238E27FC236}">
                <a16:creationId xmlns:a16="http://schemas.microsoft.com/office/drawing/2014/main" id="{0AC5BB9F-2DB0-E0AE-DB1D-F5CA15C77350}"/>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206190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ACE34-CE88-ECF9-CC5C-045E5FE3043E}"/>
              </a:ext>
            </a:extLst>
          </p:cNvPr>
          <p:cNvSpPr>
            <a:spLocks noGrp="1"/>
          </p:cNvSpPr>
          <p:nvPr>
            <p:ph type="sldNum" sz="quarter" idx="12"/>
          </p:nvPr>
        </p:nvSpPr>
        <p:spPr/>
        <p:txBody>
          <a:bodyPr/>
          <a:lstStyle/>
          <a:p>
            <a:fld id="{D307F087-50E8-4976-AA50-2FC07D62CDFA}" type="slidenum">
              <a:rPr lang="en-US" smtClean="0"/>
              <a:t>44</a:t>
            </a:fld>
            <a:endParaRPr lang="en-US"/>
          </a:p>
        </p:txBody>
      </p:sp>
      <p:sp>
        <p:nvSpPr>
          <p:cNvPr id="3" name="Title 2">
            <a:extLst>
              <a:ext uri="{FF2B5EF4-FFF2-40B4-BE49-F238E27FC236}">
                <a16:creationId xmlns:a16="http://schemas.microsoft.com/office/drawing/2014/main" id="{48CEB04C-EFD2-AF66-0F69-7F0529F07047}"/>
              </a:ext>
            </a:extLst>
          </p:cNvPr>
          <p:cNvSpPr>
            <a:spLocks noGrp="1"/>
          </p:cNvSpPr>
          <p:nvPr>
            <p:ph type="title"/>
          </p:nvPr>
        </p:nvSpPr>
        <p:spPr>
          <a:xfrm>
            <a:off x="3797969" y="1455152"/>
            <a:ext cx="6146800" cy="700506"/>
          </a:xfrm>
        </p:spPr>
        <p:txBody>
          <a:bodyPr/>
          <a:lstStyle/>
          <a:p>
            <a:r>
              <a:rPr lang="en-US" sz="4400">
                <a:ea typeface="Calibri"/>
                <a:cs typeface="Calibri"/>
              </a:rPr>
              <a:t>IWD Contact</a:t>
            </a:r>
          </a:p>
        </p:txBody>
      </p:sp>
      <p:sp>
        <p:nvSpPr>
          <p:cNvPr id="4" name="Content Placeholder 3">
            <a:extLst>
              <a:ext uri="{FF2B5EF4-FFF2-40B4-BE49-F238E27FC236}">
                <a16:creationId xmlns:a16="http://schemas.microsoft.com/office/drawing/2014/main" id="{4393BF7F-53F2-E376-0619-E8155DA25940}"/>
              </a:ext>
            </a:extLst>
          </p:cNvPr>
          <p:cNvSpPr>
            <a:spLocks noGrp="1"/>
          </p:cNvSpPr>
          <p:nvPr>
            <p:ph idx="1"/>
          </p:nvPr>
        </p:nvSpPr>
        <p:spPr>
          <a:xfrm>
            <a:off x="4407569" y="2254584"/>
            <a:ext cx="5472131" cy="3434347"/>
          </a:xfrm>
        </p:spPr>
        <p:txBody>
          <a:bodyPr>
            <a:normAutofit/>
          </a:bodyPr>
          <a:lstStyle/>
          <a:p>
            <a:r>
              <a:rPr lang="en-US" sz="3200">
                <a:ea typeface="+mj-lt"/>
                <a:cs typeface="+mj-lt"/>
              </a:rPr>
              <a:t>Wendy Greenman</a:t>
            </a:r>
            <a:r>
              <a:rPr lang="en-US" sz="3200" b="0">
                <a:ea typeface="+mj-lt"/>
                <a:cs typeface="+mj-lt"/>
              </a:rPr>
              <a:t> </a:t>
            </a:r>
            <a:endParaRPr lang="en-US" sz="3200">
              <a:ea typeface="Calibri"/>
              <a:cs typeface="Calibri"/>
            </a:endParaRPr>
          </a:p>
          <a:p>
            <a:r>
              <a:rPr lang="en-US" sz="2400" b="0" i="1">
                <a:ea typeface="+mj-lt"/>
                <a:cs typeface="+mj-lt"/>
              </a:rPr>
              <a:t>Bureau Chief WIOA Title I | Trade</a:t>
            </a:r>
            <a:r>
              <a:rPr lang="en-US" sz="2400" b="0">
                <a:ea typeface="+mj-lt"/>
                <a:cs typeface="+mj-lt"/>
              </a:rPr>
              <a:t> </a:t>
            </a:r>
            <a:endParaRPr lang="en-US" sz="2400">
              <a:ea typeface="Calibri"/>
              <a:cs typeface="Calibri"/>
            </a:endParaRPr>
          </a:p>
          <a:p>
            <a:r>
              <a:rPr lang="en-US" sz="2400" b="0">
                <a:ea typeface="+mj-lt"/>
                <a:cs typeface="+mj-lt"/>
                <a:hlinkClick r:id="rId3"/>
              </a:rPr>
              <a:t>wendy.greenman@iwd.iowa.gov</a:t>
            </a:r>
            <a:r>
              <a:rPr lang="en-US" b="0">
                <a:ea typeface="+mj-lt"/>
                <a:cs typeface="+mj-lt"/>
              </a:rPr>
              <a:t> </a:t>
            </a:r>
            <a:endParaRPr lang="en-US"/>
          </a:p>
        </p:txBody>
      </p:sp>
    </p:spTree>
    <p:extLst>
      <p:ext uri="{BB962C8B-B14F-4D97-AF65-F5344CB8AC3E}">
        <p14:creationId xmlns:p14="http://schemas.microsoft.com/office/powerpoint/2010/main" val="146351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308F-6F72-464A-9A4F-76BA24BB2FA0}"/>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315D1887-8A81-489E-BC48-EC78198B746C}"/>
              </a:ext>
            </a:extLst>
          </p:cNvPr>
          <p:cNvSpPr>
            <a:spLocks noGrp="1"/>
          </p:cNvSpPr>
          <p:nvPr>
            <p:ph idx="1"/>
          </p:nvPr>
        </p:nvSpPr>
        <p:spPr/>
        <p:txBody>
          <a:bodyPr vert="horz" lIns="91440" tIns="45720" rIns="91440" bIns="45720" rtlCol="0" anchor="t">
            <a:normAutofit/>
          </a:bodyPr>
          <a:lstStyle/>
          <a:p>
            <a:r>
              <a:rPr lang="en-US"/>
              <a:t>Welcome and Review of Meeting Agenda and Logistics </a:t>
            </a:r>
          </a:p>
          <a:p>
            <a:r>
              <a:rPr lang="en-US"/>
              <a:t>Introductions</a:t>
            </a:r>
            <a:endParaRPr lang="en-US">
              <a:cs typeface="Calibri"/>
            </a:endParaRPr>
          </a:p>
          <a:p>
            <a:r>
              <a:rPr lang="en-US"/>
              <a:t>Context: WIOA Requirements for Memoranda of Understanding (MOUs) and Infrastructure Funding Agreements (IFA)</a:t>
            </a:r>
            <a:endParaRPr lang="en-US">
              <a:cs typeface="Calibri"/>
            </a:endParaRPr>
          </a:p>
          <a:p>
            <a:r>
              <a:rPr lang="en-US"/>
              <a:t>Iowa's Progress to Date</a:t>
            </a:r>
            <a:endParaRPr lang="en-US">
              <a:cs typeface="Calibri"/>
            </a:endParaRPr>
          </a:p>
          <a:p>
            <a:r>
              <a:rPr lang="en-US"/>
              <a:t>Review Draft MOU Policy Recommendations</a:t>
            </a:r>
            <a:endParaRPr lang="en-US">
              <a:cs typeface="Calibri" panose="020F0502020204030204"/>
            </a:endParaRPr>
          </a:p>
          <a:p>
            <a:r>
              <a:rPr lang="en-US"/>
              <a:t>Questions, Feedback, and Discussion</a:t>
            </a:r>
            <a:endParaRPr lang="en-US">
              <a:cs typeface="Calibri"/>
            </a:endParaRPr>
          </a:p>
          <a:p>
            <a:r>
              <a:rPr lang="en-US"/>
              <a:t>Looking Ahead: Next Steps and Resource Development</a:t>
            </a:r>
            <a:endParaRPr lang="en-US">
              <a:cs typeface="Calibri"/>
            </a:endParaRPr>
          </a:p>
        </p:txBody>
      </p:sp>
    </p:spTree>
    <p:extLst>
      <p:ext uri="{BB962C8B-B14F-4D97-AF65-F5344CB8AC3E}">
        <p14:creationId xmlns:p14="http://schemas.microsoft.com/office/powerpoint/2010/main" val="347640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98BD-9B48-E514-2469-97D1AB85F339}"/>
              </a:ext>
            </a:extLst>
          </p:cNvPr>
          <p:cNvSpPr>
            <a:spLocks noGrp="1"/>
          </p:cNvSpPr>
          <p:nvPr>
            <p:ph type="title"/>
          </p:nvPr>
        </p:nvSpPr>
        <p:spPr/>
        <p:txBody>
          <a:bodyPr/>
          <a:lstStyle/>
          <a:p>
            <a:r>
              <a:rPr lang="en-US"/>
              <a:t>Meeting Logistics</a:t>
            </a:r>
          </a:p>
        </p:txBody>
      </p:sp>
      <p:sp>
        <p:nvSpPr>
          <p:cNvPr id="3" name="Content Placeholder 2">
            <a:extLst>
              <a:ext uri="{FF2B5EF4-FFF2-40B4-BE49-F238E27FC236}">
                <a16:creationId xmlns:a16="http://schemas.microsoft.com/office/drawing/2014/main" id="{69439F4B-9A30-216F-2EEE-8802DE206453}"/>
              </a:ext>
            </a:extLst>
          </p:cNvPr>
          <p:cNvSpPr>
            <a:spLocks noGrp="1"/>
          </p:cNvSpPr>
          <p:nvPr>
            <p:ph idx="1"/>
          </p:nvPr>
        </p:nvSpPr>
        <p:spPr/>
        <p:txBody>
          <a:bodyPr>
            <a:normAutofit fontScale="92500" lnSpcReduction="10000"/>
          </a:bodyPr>
          <a:lstStyle/>
          <a:p>
            <a:r>
              <a:rPr lang="en-US"/>
              <a:t>We have dedicated ~20 minutes for questions, feedback, and discussion beginning at about 10:30 AM.</a:t>
            </a:r>
          </a:p>
          <a:p>
            <a:r>
              <a:rPr lang="en-US"/>
              <a:t>If you have any questions or comments before then, please share them in the chat and we will circle back!</a:t>
            </a:r>
          </a:p>
          <a:p>
            <a:r>
              <a:rPr lang="en-US"/>
              <a:t>Some questions to be thinking about for our discussion:</a:t>
            </a:r>
          </a:p>
          <a:p>
            <a:pPr lvl="1"/>
            <a:r>
              <a:rPr lang="en-US"/>
              <a:t>What lessons learned from the MOU development process can we bring into the IFA work?</a:t>
            </a:r>
          </a:p>
          <a:p>
            <a:pPr lvl="1"/>
            <a:r>
              <a:rPr lang="en-US"/>
              <a:t>Do you anticipate any specific potential challenges or concerns? If so, what are those?</a:t>
            </a:r>
          </a:p>
          <a:p>
            <a:pPr lvl="1"/>
            <a:r>
              <a:rPr lang="en-US"/>
              <a:t>How can your state WIOA core partners support you and your local partners in IFA development?</a:t>
            </a:r>
          </a:p>
          <a:p>
            <a:pPr lvl="1"/>
            <a:r>
              <a:rPr lang="en-US"/>
              <a:t>Are there areas in which you or your local partners might need additional IFA policy information?</a:t>
            </a:r>
          </a:p>
          <a:p>
            <a:pPr lvl="1"/>
            <a:r>
              <a:rPr lang="en-US"/>
              <a:t>Do you have or anticipate any technical assistance needs in addition to those we’ll talk about today?</a:t>
            </a:r>
          </a:p>
        </p:txBody>
      </p:sp>
    </p:spTree>
    <p:extLst>
      <p:ext uri="{BB962C8B-B14F-4D97-AF65-F5344CB8AC3E}">
        <p14:creationId xmlns:p14="http://schemas.microsoft.com/office/powerpoint/2010/main" val="122102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E189D-27A2-4B8C-8995-9B5FEBB1C722}"/>
              </a:ext>
            </a:extLst>
          </p:cNvPr>
          <p:cNvSpPr>
            <a:spLocks noGrp="1"/>
          </p:cNvSpPr>
          <p:nvPr>
            <p:ph idx="1"/>
          </p:nvPr>
        </p:nvSpPr>
        <p:spPr/>
        <p:txBody>
          <a:bodyPr/>
          <a:lstStyle/>
          <a:p>
            <a:r>
              <a:rPr lang="en-US"/>
              <a:t>Name</a:t>
            </a:r>
          </a:p>
          <a:p>
            <a:r>
              <a:rPr lang="en-US"/>
              <a:t>Organization</a:t>
            </a:r>
          </a:p>
          <a:p>
            <a:r>
              <a:rPr lang="en-US"/>
              <a:t>Role</a:t>
            </a:r>
          </a:p>
        </p:txBody>
      </p:sp>
      <p:sp>
        <p:nvSpPr>
          <p:cNvPr id="2" name="Slide Number Placeholder 1">
            <a:extLst>
              <a:ext uri="{FF2B5EF4-FFF2-40B4-BE49-F238E27FC236}">
                <a16:creationId xmlns:a16="http://schemas.microsoft.com/office/drawing/2014/main" id="{195BA947-9F41-4069-9317-4023BAD48AD9}"/>
              </a:ext>
            </a:extLst>
          </p:cNvPr>
          <p:cNvSpPr>
            <a:spLocks noGrp="1"/>
          </p:cNvSpPr>
          <p:nvPr>
            <p:ph type="sldNum" sz="quarter" idx="4294967295"/>
          </p:nvPr>
        </p:nvSpPr>
        <p:spPr>
          <a:xfrm>
            <a:off x="11720513" y="6470650"/>
            <a:ext cx="471487" cy="212725"/>
          </a:xfrm>
        </p:spPr>
        <p:txBody>
          <a:bodyPr/>
          <a:lstStyle/>
          <a:p>
            <a:fld id="{D307F087-50E8-4976-AA50-2FC07D62CDFA}" type="slidenum">
              <a:rPr lang="en-US" smtClean="0"/>
              <a:t>7</a:t>
            </a:fld>
            <a:endParaRPr lang="en-US"/>
          </a:p>
        </p:txBody>
      </p:sp>
      <p:sp>
        <p:nvSpPr>
          <p:cNvPr id="6" name="Title 5">
            <a:extLst>
              <a:ext uri="{FF2B5EF4-FFF2-40B4-BE49-F238E27FC236}">
                <a16:creationId xmlns:a16="http://schemas.microsoft.com/office/drawing/2014/main" id="{44057E82-2725-4400-AC3A-113D34904361}"/>
              </a:ext>
            </a:extLst>
          </p:cNvPr>
          <p:cNvSpPr>
            <a:spLocks noGrp="1"/>
          </p:cNvSpPr>
          <p:nvPr>
            <p:ph type="title"/>
          </p:nvPr>
        </p:nvSpPr>
        <p:spPr/>
        <p:txBody>
          <a:bodyPr>
            <a:normAutofit/>
          </a:bodyPr>
          <a:lstStyle/>
          <a:p>
            <a:r>
              <a:rPr lang="en-US"/>
              <a:t>Introduce yourself…</a:t>
            </a:r>
          </a:p>
        </p:txBody>
      </p:sp>
    </p:spTree>
    <p:extLst>
      <p:ext uri="{BB962C8B-B14F-4D97-AF65-F5344CB8AC3E}">
        <p14:creationId xmlns:p14="http://schemas.microsoft.com/office/powerpoint/2010/main" val="99083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37D56-31F2-9081-C61F-451E7B8258FF}"/>
              </a:ext>
            </a:extLst>
          </p:cNvPr>
          <p:cNvSpPr>
            <a:spLocks noGrp="1"/>
          </p:cNvSpPr>
          <p:nvPr>
            <p:ph type="title"/>
          </p:nvPr>
        </p:nvSpPr>
        <p:spPr/>
        <p:txBody>
          <a:bodyPr/>
          <a:lstStyle/>
          <a:p>
            <a:r>
              <a:rPr lang="en-US">
                <a:cs typeface="Calibri"/>
              </a:rPr>
              <a:t>Customer-Centered System Partnership</a:t>
            </a:r>
          </a:p>
        </p:txBody>
      </p:sp>
      <p:graphicFrame>
        <p:nvGraphicFramePr>
          <p:cNvPr id="6" name="Content Placeholder 5" descr="SmartArt graphic of 3 gears with arrows indication relationship&#10;1. Local Area Negotiator&#10;2. Core Partner Program&#10;3. Statewide System Architect">
            <a:extLst>
              <a:ext uri="{FF2B5EF4-FFF2-40B4-BE49-F238E27FC236}">
                <a16:creationId xmlns:a16="http://schemas.microsoft.com/office/drawing/2014/main" id="{75BC631E-0413-4DCD-B9EA-0928F93013CC}"/>
              </a:ext>
            </a:extLst>
          </p:cNvPr>
          <p:cNvGraphicFramePr>
            <a:graphicFrameLocks noGrp="1"/>
          </p:cNvGraphicFramePr>
          <p:nvPr>
            <p:ph sz="half" idx="1"/>
          </p:nvPr>
        </p:nvGraphicFramePr>
        <p:xfrm>
          <a:off x="292100" y="1104900"/>
          <a:ext cx="5668963" cy="5072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03F4679D-FEC8-4231-9ADF-D643ACFCDD84}"/>
              </a:ext>
            </a:extLst>
          </p:cNvPr>
          <p:cNvSpPr>
            <a:spLocks noGrp="1"/>
          </p:cNvSpPr>
          <p:nvPr>
            <p:ph sz="half" idx="2"/>
          </p:nvPr>
        </p:nvSpPr>
        <p:spPr/>
        <p:txBody>
          <a:bodyPr vert="horz" lIns="91440" tIns="45720" rIns="91440" bIns="45720" rtlCol="0" anchor="t">
            <a:normAutofit/>
          </a:bodyPr>
          <a:lstStyle/>
          <a:p>
            <a:r>
              <a:rPr lang="en-US"/>
              <a:t>Shared goal of serving our Iowa customers by designing guidance for the system</a:t>
            </a:r>
          </a:p>
          <a:p>
            <a:r>
              <a:rPr lang="en-US"/>
              <a:t>Developing state-level guidance and resources for local area implementation</a:t>
            </a:r>
            <a:endParaRPr lang="en-US">
              <a:cs typeface="Calibri"/>
            </a:endParaRPr>
          </a:p>
          <a:p>
            <a:r>
              <a:rPr lang="en-US"/>
              <a:t>Maintain a system orientation</a:t>
            </a:r>
            <a:endParaRPr lang="en-US">
              <a:cs typeface="Calibri"/>
            </a:endParaRPr>
          </a:p>
        </p:txBody>
      </p:sp>
      <p:sp>
        <p:nvSpPr>
          <p:cNvPr id="2" name="Slide Number Placeholder 1">
            <a:extLst>
              <a:ext uri="{FF2B5EF4-FFF2-40B4-BE49-F238E27FC236}">
                <a16:creationId xmlns:a16="http://schemas.microsoft.com/office/drawing/2014/main" id="{1C1C5503-687B-53FB-66B1-944B0AF512B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11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46C00-24B2-4333-AF19-2A1AF5020D76}"/>
              </a:ext>
            </a:extLst>
          </p:cNvPr>
          <p:cNvSpPr>
            <a:spLocks noGrp="1"/>
          </p:cNvSpPr>
          <p:nvPr>
            <p:ph type="sldNum" sz="quarter" idx="12"/>
          </p:nvPr>
        </p:nvSpPr>
        <p:spPr/>
        <p:txBody>
          <a:bodyPr/>
          <a:lstStyle/>
          <a:p>
            <a:fld id="{D307F087-50E8-4976-AA50-2FC07D62CDFA}" type="slidenum">
              <a:rPr lang="en-US" smtClean="0"/>
              <a:t>9</a:t>
            </a:fld>
            <a:endParaRPr lang="en-US"/>
          </a:p>
        </p:txBody>
      </p:sp>
      <p:sp>
        <p:nvSpPr>
          <p:cNvPr id="3" name="Title 2">
            <a:extLst>
              <a:ext uri="{FF2B5EF4-FFF2-40B4-BE49-F238E27FC236}">
                <a16:creationId xmlns:a16="http://schemas.microsoft.com/office/drawing/2014/main" id="{C855DC59-4D30-49E4-9D71-1DFF2F359AC7}"/>
              </a:ext>
            </a:extLst>
          </p:cNvPr>
          <p:cNvSpPr>
            <a:spLocks noGrp="1"/>
          </p:cNvSpPr>
          <p:nvPr>
            <p:ph type="title"/>
          </p:nvPr>
        </p:nvSpPr>
        <p:spPr/>
        <p:txBody>
          <a:bodyPr/>
          <a:lstStyle/>
          <a:p>
            <a:r>
              <a:rPr lang="en-US"/>
              <a:t>Setting the Context</a:t>
            </a:r>
          </a:p>
        </p:txBody>
      </p:sp>
      <p:sp>
        <p:nvSpPr>
          <p:cNvPr id="4" name="Text Placeholder 3">
            <a:extLst>
              <a:ext uri="{FF2B5EF4-FFF2-40B4-BE49-F238E27FC236}">
                <a16:creationId xmlns:a16="http://schemas.microsoft.com/office/drawing/2014/main" id="{E4C309B0-13C5-7876-A4B2-F970E5375D84}"/>
              </a:ext>
            </a:extLst>
          </p:cNvPr>
          <p:cNvSpPr>
            <a:spLocks noGrp="1"/>
          </p:cNvSpPr>
          <p:nvPr>
            <p:ph type="body" idx="1"/>
          </p:nvPr>
        </p:nvSpPr>
        <p:spPr/>
        <p:txBody>
          <a:bodyPr/>
          <a:lstStyle/>
          <a:p>
            <a:r>
              <a:rPr lang="en-US"/>
              <a:t>WIOA MOU and IFA Requirements</a:t>
            </a:r>
          </a:p>
        </p:txBody>
      </p:sp>
    </p:spTree>
    <p:extLst>
      <p:ext uri="{BB962C8B-B14F-4D97-AF65-F5344CB8AC3E}">
        <p14:creationId xmlns:p14="http://schemas.microsoft.com/office/powerpoint/2010/main" val="3910289937"/>
      </p:ext>
    </p:extLst>
  </p:cSld>
  <p:clrMapOvr>
    <a:masterClrMapping/>
  </p:clrMapOvr>
</p:sld>
</file>

<file path=ppt/theme/theme1.xml><?xml version="1.0" encoding="utf-8"?>
<a:theme xmlns:a="http://schemas.openxmlformats.org/drawingml/2006/main" name="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c5padY04Qo/p5POX4Byj7dtW0ds=" isBookmarkSet="no" Order="_x0032_" artifact="_x0031_" pdftag="_x005B_Artifact_x005D_" formula="no" inline="no" validate="no"/>
  <Shape xmlns="" ID="qcjhpeI6vzsy69Qy/7ut52u98Xc=" pdftag="Figure" isBookmarkSet="no" artifact="_x0031_" validate="no" Order="_x0031_"/>
  <Shape xmlns="" ID="HFPHH1uk7yFYBf8crUpqqjvPz9k=" pdftag="_x005B_Artifact_x005D_" isBookmarkSet="no"/>
  <Shape xmlns="" ID="y9mvF7PO5JAxdT3qUGMQvCf4dn4=" pdftag="" artifact="_x0031_" validate="no" Order="_x0034_"/>
  <Shape xmlns="" ID="HdFT3hQsnUe1p4fN34ZE4sgYj8o=" pdftag="" Order="_x0032_"/>
  <Shape xmlns="" ID="zEN3IO8+AA5Pdljep56AFpNm5pI=" pdftag="" artifact="_x0031_" validate="no" Order="_x0033_"/>
  <Shape xmlns="" ID="aY8u0io9m4wtWKaDtWLXXBxDOeY=" pdftag="" artifact="_x0031_" validate="no" Order="_x0031_"/>
  <Shape xmlns="" ID="yMKN5FQGMuupes5Zx+NGJQSdJc8=" pdftag="" artifact="_x0031_" validate="no" Order="_x0036_"/>
  <Shape xmlns="" ID="oS75AXO+oGr9mmYocY8m9TAIXNI=" pdftag="" Order="_x0034_"/>
  <Shape xmlns="" ID="+EJs2XWHZIMHZPbJGNVMM5dl1EE=" pdftag="" artifact="_x0031_" validate="no" Order="_x0035_"/>
  <Shape xmlns="" ID="+lMuN0D3FHzbWfqvaU1FaeOdDAU=" pdftag="" Order="_x0032_"/>
  <Shape xmlns="" ID="PLJOOUd0s3oN2nyZJ5c1N5IvAYk=" pdftag="" artifact="_x0031_" validate="no" Order="_x0033_"/>
  <Shape xmlns="" ID="TG1dlihJ9f8b4ayKhJiSsGckNaM=" pdftag="" artifact="_x0031_" validate="no" Order="_x0031_"/>
  <Shape xmlns="" ID="1CREDL4O7a1JdMDNDdKAk9VfWFA=" pdftag="" artifact="_x0031_" validate="no" Order="_x0038_"/>
  <Shape xmlns="" ID="LiGHqdyle7ofuBSamHmGAX+PgRw=" pdftag="" Order="_x0037_"/>
  <Shape xmlns="" ID="tAoQ+ge73Kl570o4mJ7s+SaW4ec=" pdftag="" artifact="_x0031_" validate="no" Order="_x0034_"/>
  <Shape xmlns="" ID="sFozpDV4nKYpyzboApmVNlsJlGw=" pdftag="" Order="_x0035_"/>
  <Shape xmlns="" ID="XouBzrGYzLThZhhj+eEvbfUFTPk=" pdftag="" artifact="_x0031_" validate="no" Order="_x0033_"/>
  <Shape xmlns="" ID="9SBoNEorAzc6ED/4AacvUmuwV6E=" pdftag="" Order="_x0035_"/>
  <Shape xmlns="" ID="PK+konKqFDaplHEayYKVmCseEb4=" pdftag="" artifact="_x0031_" validate="no" Order="_x0032_"/>
  <Shape xmlns="" ID="QAtT11nljrDpN05176i1Lzb8rJk=" pdftag="" artifact="_x0031_" validate="no" Order="_x0031_"/>
  <Shape xmlns="" ID="Ye5h5zLNo7Viw/H6ba1lHG1uqP4=" pdftag="" artifact="_x0031_" validate="no" Order="_x0033_"/>
  <Shape xmlns="" ID="o313nXevVqXd/tJOfpQRYDqXWOc=" pdftag="" Order="_x0032_" artifact="_x0031_" validate="no"/>
  <Shape xmlns="" ID="tg3o8EdJRGQm4AaefCNnwlOwzxk=" pdftag="" Order="_x0031_" artifact="_x0031_" validate="no"/>
  <Shape xmlns="" ID="qxaMLqStIJmNWBfiWk3foflqwQk=" pdftag="" Order="_x0034_"/>
  <Shape xmlns="" ID="sGh7MyKQTwa1gcSgHl7YnPeyxSk=" pdftag="" artifact="_x0031_" validate="no" Order="_x0033_"/>
  <Shape xmlns="" ID="cPih7z3D4rVTlikZ0vwf2rhcP6U=" pdftag="" Order="_x0032_" artifact="_x0031_" validate="no"/>
  <Shape xmlns="" ID="T1sDr2A/csA1fC2zZmbl2feJdjw=" pdftag="" Order="_x0031_" artifact="_x0031_" validate="no"/>
  <Shape xmlns="" ID="jDR/gBqutrEJblhGtiDmafAMq2M=" pdftag="" artifact="_x0031_" validate="no" Order="_x0033_"/>
  <Shape xmlns="" ID="ZS+TM7Pod51M/Ccaso9lYzlXd3Y=" pdftag="" Order="_x0032_" artifact="_x0031_" validate="no"/>
  <Shape xmlns="" ID="H8KugLz4HSxot1aCx9Z0TB0vo5I=" pdftag="" Order="_x0031_" artifact="_x0031_" validate="no"/>
  <Shape xmlns="" ID="6wBHMzQ3WkhhtFxo+7JXWfLe6Uw=" pdftag="" artifact="_x0031_" validate="no" Order="_x0033_"/>
  <Shape xmlns="" ID="3df7hnXgKdlYU+/lvtTtLSRyEz4=" pdftag="" Order="_x0032_"/>
  <Shape xmlns="" ID="azgaQxBrNxa4fXy9z0Ph8gIz768=" pdftag="" Order="_x0031_" artifact="_x0031_" validate="no"/>
  <Shape xmlns="" ID="SoAl1DmgmkCZRnxG3rur6RRWeBM=" pdftag="" artifact="_x0031_" validate="no" Order="_x0033_"/>
  <Shape xmlns="" ID="dPPXfWqUt2oz31FJIc7ZIAuj4/o=" pdftag="" Order="_x0032_"/>
  <Shape xmlns="" ID="tO5u+nqiJXKyqt3ONgKC+mtG+Es=" pdftag="" Order="_x0031_"/>
  <Shape xmlns="" ID="tpOQ5HCm7WfJPMqZ3uHgSBIIJoA=" pdftag="" Order="_x0031_" artifact="_x0031_" validate="no"/>
  <Shape xmlns="" ID="nT3M+WHR4l7sULfd/liKjxUiCkU=" pdftag="" Order="_x0032_" artifact="_x0031_" validate="no"/>
  <Shape xmlns="" ID="zZvbWBWt8Sja38LXkGELDa25T9s=" pdftag="" Order="_x0033_" artifact="_x0031_" validate="no"/>
  <Shape xmlns="" ID="YL/jN0k3ABgwZ8BQ9iaA5jOffXo=" pdftag="" Order="_x0035_"/>
  <Shape xmlns="" ID="4IszVhb+cRnWIhtSDEJyFlRQVHo=" pdftag="" artifact="_x0031_" validate="no" Order="_x0034_"/>
  <Shape xmlns="" ID="ZzKjo/2wuApD8fxD+mK/PX2qX2Q=" pdftag="" artifact="_x0031_" validate="no" Order="_x0036_"/>
  <Shape xmlns="" ID="c/Ps2u4YxooKZAVO1g/cpMrfSJE=" pdftag="" Order="_x0035_" artifact="_x0031_" validate="no"/>
  <Shape xmlns="" ID="BysHM3TJV37JOEPoUzO0sIUPUHs=" pdftag="" Order="_x0033_" artifact="_x0031_" validate="no"/>
  <Shape xmlns="" ID="HNc7OLelXXMp83cp6FafO6vdtBA=" pdftag="" Order="_x0034_" artifact="_x0031_" validate="no"/>
  <Shape xmlns="" ID="79LIAsIhlJSDPLjOIa5igyNoo+w=" pdftag="" Order="_x0032_" artifact="_x0031_" validate="no"/>
  <Shape xmlns="" ID="UJ73CuF5ygMPcacJpvU6DVhjlzs=" pdftag="" Order="_x0037_"/>
  <Shape xmlns="" ID="1TIPDqPRLUkEq3wt3vygu51ibY4=" pdftag="" Order="_x0031_" artifact="_x0031_" validate="no"/>
  <Shape xmlns="" ID="u37Vb18A/uMDl+VRHPAUWN2TiPM=" pdftag="" Order="_x0031_" artifact="_x0031_" validate="no"/>
  <Shape xmlns="" ID="/RHavkZB9NOJOW0mWkliksilFNY=" pdftag="" Order="_x0033_"/>
  <Shape xmlns="" ID="6yiZl/D8seR4JjtQuswN4VrlVHs=" pdftag="" artifact="_x0031_" validate="no" Order="_x0032_"/>
  <Shape xmlns="" ID="PBn9IfOI334xksOVXDpR+v54HB4=" pdftag="" Order="_x0032_"/>
  <Shape xmlns="" ID="aK31pvQSNFl7K3WuyijY+4XQm0g=" pdftag="" artifact="_x0031_" validate="no" Order="_x0031_"/>
  <Shape xmlns="" ID="au6cUImcKKHWsrT0bp6qeLievw0=" pdftag="" Order="_x0031_" artifact="_x0031_" validate="no"/>
  <Shape xmlns="" ID="vCLcXLeWU6HX2oee4drhPdGSz/M=" pdftag="" Order="_x0032_" artifact="_x0031_" validate="no"/>
  <Shape xmlns="" ID="J95r5wsXyocevwRIMODW1fFBsCY=" pdftag="" Order="_x0033_" artifact="_x0031_" validate="no"/>
  <Shape xmlns="" ID="iVt6vG/zTa4RVf+fbrKhPRD6V8E=" pdftag="" Order="_x0035_"/>
  <Shape xmlns="" ID="oQWvOS7yrVT94ctSzSXDK5l7+QE=" pdftag="" artifact="_x0031_" validate="no" Order="_x0034_"/>
  <Shape xmlns="" ID="0/NotbUDEhttOsZm1LcMj03mvLg=" pdftag="" Order="_x0031_" artifact="_x0031_" validate="no"/>
  <Shape xmlns="" ID="XPuvmSSZEaWVzOdsGq/19K2yhLs=" pdftag="" Order="_x0032_" artifact="_x0031_" validate="no"/>
  <Shape xmlns="" ID="p6bN+jTFZexCgbZPN8HnmfW6734=" pdftag="" Order="_x0033_" artifact="_x0031_" validate="no"/>
  <Shape xmlns="" ID="emeG9yQZXnndX0nel3shj9FGA1o=" pdftag="" Order="_x0035_"/>
  <Shape xmlns="" ID="Awk+GUQaSvA0sulBLSO76JMDxDg=" pdftag="" artifact="_x0031_" validate="no" Order="_x0034_"/>
  <Shape xmlns="" ID="XYSd1aou7LBQCbePh1K20y+osJU=" pdftag="" artifact="_x0031_" validate="no" Order="_x0032_"/>
  <Shape xmlns="" ID="uryj5W/r03sVh7zyDwweF5VtZAI=" pdftag="" Order="_x0031_"/>
  <Shape xmlns="" ID="g7cfATa1q/zW7voHH7PzDCOVJ2k=" pdftag="" Order="_x0033_"/>
  <Shape xmlns="" ID="eyErg3MzPAlfjNd++YNeDt3824g=" pdftag="" Order="_x0033_"/>
  <Shape xmlns="" ID="s04rRhfmWQaTg7+fGhFkrYEIdbY=" pdftag="" Order="_x0032_"/>
  <Shape xmlns="" ID="8Z9IhT4lCXJrabNe03wA+c+ARIw=" pdftag="" Order="_x0031_"/>
  <Shape xmlns="" ID="Lxl6bgdfNKIukFwq+i1W+1R7eS8=" pdftag="" Order="_x0034_"/>
  <Shape xmlns="" ID="IvmbdP4mkwH25ixlqkXACBA2bOA=" pdftag="" Order="_x0031_"/>
  <Shape xmlns="" ID="QNLYDXVx1L+gkqZ9BbK9ROk8nUU=" pdftag="" Order="_x0032_"/>
  <SubText xmlns="" ID="c5padY04Qo/p5POX4Byj7dtW0ds=" ActualText=""/>
  <Shape xmlns="" ID="h0tAZmY5m2wkW4oPW3VD7YxUWL8=" isBookmarkSet="no" Order="_x0031_" formula="no" inline="no" artifact="_x0031_" pdftag="_x005B_Artifact_x005D_" validate="no"/>
  <Shape xmlns="" ID="DbZaIXBtACpfHf/igmY3HcNd4tY=" pdftag="Figure" isBookmarkSet="no" artifact="_x0031_" validate="no" Order="_x0031_"/>
  <Shape xmlns="" ID="xCLYYxbRayu1sK87DHwK4LKuxro=" pdftag="" artifact="_x0031_" validate="no" Order="_x0031_"/>
  <Shape xmlns="" ID="QZfVvshyfi1HRhZBkffzTr9uJpo=" pdftag="" artifact="_x0031_" validate="no" Order="_x0033_"/>
  <Shape xmlns="" ID="qGgSnq8NMYBHwtIZTzvqWD6hTwk=" pdftag="" artifact="_x0031_" validate="no" Order="_x0031_"/>
  <Shape xmlns="" ID="hI8VhNUH/pezRQM3nThdbemCo08=" pdftag="" artifact="_x0031_" validate="no" Order="_x0033_"/>
  <Shape xmlns="" ID="yonhJJoqBmjqRbFBKxAQJxqgqK4=" pdftag="" artifact="_x0031_" validate="no" Order="_x0035_"/>
  <Shape xmlns="" ID="QGSxxdfmppr6xeGAroT6Fl9q4xY=" pdftag="" artifact="_x0031_" validate="no" Order="_x0031_"/>
  <Shape xmlns="" ID="EnLnWHgX5zHhPjEZYJzwtFQzluI=" pdftag="" artifact="_x0031_" validate="no" Order="_x0032_"/>
  <Shape xmlns="" ID="ceUTwHUfVh1ENOUkMZlJxujWFqs=" pdftag="" artifact="_x0031_" validate="no" Order="_x0033_"/>
  <Shape xmlns="" ID="exiP+PKuB86I2bBys1PPB3hoL2s=" pdftag="" artifact="_x0031_" validate="no" Order="_x0034_"/>
  <Shape xmlns="" ID="Ep+hdHvFFehw+79RF4QjCwFhoGw=" pdftag="" artifact="_x0031_" validate="no" Order="_x0031_"/>
  <Shape xmlns="" ID="8utQfbxTnTy2X3NRz4lv3GgWquQ=" pdftag="" artifact="_x0031_" validate="no" Order="_x0032_"/>
  <Shape xmlns="" ID="dtwhnybpMO+wPNifyZsgTfB+EwU=" pdftag="" artifact="_x0031_" validate="no" Order="_x0031_"/>
  <Shape xmlns="" ID="MPNOOxaOgcWxW2uFYdtV4mCvMYs=" pdftag="" artifact="_x0031_" validate="no" Order="_x0032_"/>
  <Shape xmlns="" ID="dkgFS1qQew6LzXLUuFyDSfipifQ=" pdftag="" artifact="_x0031_" validate="no" Order="_x0031_"/>
  <Shape xmlns="" ID="3/LCxQ4mwCRIyqVJRxbPTyRvhJI=" pdftag="" artifact="_x0031_" validate="no" Order="_x0032_"/>
  <Shape xmlns="" ID="yEjLnQDPqLyomcUH5uIQdA3EHnM=" pdftag="" artifact="_x0031_" validate="no" Order="_x0031_"/>
  <Shape xmlns="" ID="vsuDd+3hTP0TPx6H1TxpdmRjgZ4=" pdftag="" artifact="_x0031_" validate="no" Order="_x0031_"/>
  <Shape xmlns="" ID="L4o359N6tt1v7GnrSDyNmxVM8P8=" pdftag="" artifact="_x0031_" validate="no" Order="_x0032_"/>
  <Shape xmlns="" ID="SMUauTwePoto4zUBZXRq7220+Tw=" pdftag="" artifact="_x0031_" validate="no" Order="_x0033_"/>
  <Shape xmlns="" ID="7VUFpVeAi1s6pC7qVEejsSt2/Cs=" pdftag="" artifact="_x0031_" validate="no" Order="_x0031_"/>
  <Shape xmlns="" ID="465Y/I0dJQAh53MRX1r67R5mgbc=" pdftag="" artifact="_x0031_" validate="no" Order="_x0032_"/>
  <Shape xmlns="" ID="iKLnCWpgWKI/CvIzCfRyFpUkDi8=" pdftag="" artifact="_x0031_" validate="no" Order="_x0034_"/>
  <Shape xmlns="" ID="Cvv1VT7FHlg3pEn2S9mI3x4bC3g=" pdftag="" artifact="_x0031_" validate="no" Order="_x0033_"/>
  <Shape xmlns="" ID="U0aElbRjorJ+DDCI05FAOSO+ncI=" pdftag="" artifact="_x0031_" validate="no" Order="_x0035_"/>
  <Shape xmlns="" ID="srsYumJLTpvzB9MpV4MIcvxht8M=" pdftag="" artifact="_x0031_" validate="no" Order="_x0031_"/>
  <Shape xmlns="" ID="8jzmbKW8Va5oxpGD9dPhU1qq3Y8=" pdftag="" artifact="_x0031_" validate="no" Order="_x0031_"/>
  <Shape xmlns="" ID="De4dZ5UDiTVKVM0qyoBdnsTBqtA=" pdftag="" artifact="_x0031_" validate="no" Order="_x0032_"/>
  <Shape xmlns="" ID="T2BSFmsELzcVpCEcdlsPRxrOrzY=" pdftag="" artifact="_x0031_" validate="no" Order="_x0033_"/>
  <Shape xmlns="" ID="EWDstv6+bEGT+A0gu8DkiYE19dE=" pdftag="" artifact="_x0031_" validate="no" Order="_x0031_"/>
  <Shape xmlns="" ID="7NEabCNiu5QwNcxKLM15Vh/rQBc=" pdftag="" artifact="_x0031_" validate="no" Order="_x0032_"/>
  <Shape xmlns="" ID="AJeRa/vxRWMIAhV2IWKpR8RnYcE=" pdftag="" artifact="_x0031_" validate="no" Order="_x0033_"/>
  <SubText xmlns="" ID="h0tAZmY5m2wkW4oPW3VD7YxUWL8=" ActualText=""/>
  <Shape xmlns="" ID="x/Ma+/X3CdFwlgzI8uc+IA2a5mE=" pdftag="" artifact="_x0031_" validate="no" formula="no" inline="no" Order="_x0031_"/>
  <Shape xmlns="" ID="+fY+FsICFzQJtCqj5XpxkFTCntk=" pdftag="" artifact="_x0031_" validate="no" Order="_x0032_"/>
  <Shape xmlns="" ID="c9R9QJCWQ/nQBKe2PdecNXLPUAY=" pdftag="" Order="_x0033_"/>
  <Shape xmlns="" ID="i5ws9SSIwXmqzSYwwZMOnzeVlow=" pdftag="" artifact="_x0031_" validate="no" Order="_x0034_"/>
  <Shape xmlns="" ID="hkzXP551kX94e+zK9CBN/lddVF4=" pdftag="" artifact="_x0031_" validate="no" Order="_x0036_"/>
  <Shape xmlns="" ID="uwHNv/hK676BKnblOCN1/3Pr1lM=" pdftag="" Order="_x0037_"/>
</PAW>
</file>

<file path=customXml/item2.xml><?xml version="1.0" encoding="utf-8"?>
<ct:contentTypeSchema xmlns:ct="http://schemas.microsoft.com/office/2006/metadata/contentType" xmlns:ma="http://schemas.microsoft.com/office/2006/metadata/properties/metaAttributes" ct:_="" ma:_="" ma:contentTypeName="Document" ma:contentTypeID="0x0101004D208C8AE3584848A8D26F79479349EC" ma:contentTypeVersion="12" ma:contentTypeDescription="Create a new document." ma:contentTypeScope="" ma:versionID="ccb0ae390b33e32e3feca3d86c67e32c">
  <xsd:schema xmlns:xsd="http://www.w3.org/2001/XMLSchema" xmlns:xs="http://www.w3.org/2001/XMLSchema" xmlns:p="http://schemas.microsoft.com/office/2006/metadata/properties" xmlns:ns2="8a6e27b6-3b30-4895-a4fc-7172023d763e" xmlns:ns3="8d2c1b80-c67e-47aa-932c-0090cde62fd8" xmlns:ns4="b9f8e4f9-63ae-441f-b00b-e601199620d9" targetNamespace="http://schemas.microsoft.com/office/2006/metadata/properties" ma:root="true" ma:fieldsID="ae2cbfb4268cc06d1f5e1b9bbbafd889" ns2:_="" ns3:_="" ns4:_="">
    <xsd:import namespace="8a6e27b6-3b30-4895-a4fc-7172023d763e"/>
    <xsd:import namespace="8d2c1b80-c67e-47aa-932c-0090cde62fd8"/>
    <xsd:import namespace="b9f8e4f9-63ae-441f-b00b-e60119962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4:MediaServiceAutoTags" minOccurs="0"/>
                <xsd:element ref="ns4:MediaServiceGenerationTime" minOccurs="0"/>
                <xsd:element ref="ns4:MediaServiceEventHashCode" minOccurs="0"/>
                <xsd:element ref="ns4:MediaServiceOCR" minOccurs="0"/>
                <xsd:element ref="ns2:Contrac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e27b6-3b30-4895-a4fc-7172023d763e"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Contract" ma:index="15" nillable="true" ma:displayName="Contract" ma:format="Dropdown" ma:internalName="Contract" ma:readOnly="false">
      <xsd:simpleType>
        <xsd:union memberTypes="dms:Text">
          <xsd:simpleType>
            <xsd:restriction base="dms:Choice">
              <xsd:enumeration value="Current"/>
              <xsd:enumeration value="Completed"/>
            </xsd:restriction>
          </xsd:simpleType>
        </xsd:un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2c1b80-c67e-47aa-932c-0090cde62fd8" elementFormDefault="qualified">
    <xsd:import namespace="http://schemas.microsoft.com/office/2006/documentManagement/types"/>
    <xsd:import namespace="http://schemas.microsoft.com/office/infopath/2007/PartnerControls"/>
    <xsd:element name="SharedWithUsers" ma:index="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f8e4f9-63ae-441f-b00b-e601199620d9" elementFormDefault="qualified">
    <xsd:import namespace="http://schemas.microsoft.com/office/2006/documentManagement/types"/>
    <xsd:import namespace="http://schemas.microsoft.com/office/infopath/2007/PartnerControls"/>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tract xmlns="8a6e27b6-3b30-4895-a4fc-7172023d763e"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DE9E3C-D54D-447D-BADB-EC31FEAA8F63}">
  <ds:schemaRefs>
    <ds:schemaRef ds:uri=""/>
    <ds:schemaRef ds:uri="http://www.net-centric.com/PAWPP"/>
  </ds:schemaRefs>
</ds:datastoreItem>
</file>

<file path=customXml/itemProps2.xml><?xml version="1.0" encoding="utf-8"?>
<ds:datastoreItem xmlns:ds="http://schemas.openxmlformats.org/officeDocument/2006/customXml" ds:itemID="{B58E858B-A478-427E-94B6-DE26CFF7FFEF}">
  <ds:schemaRefs>
    <ds:schemaRef ds:uri="8a6e27b6-3b30-4895-a4fc-7172023d763e"/>
    <ds:schemaRef ds:uri="8d2c1b80-c67e-47aa-932c-0090cde62fd8"/>
    <ds:schemaRef ds:uri="b9f8e4f9-63ae-441f-b00b-e60119962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0B9C8B-864C-4ADB-A34E-73C58142ED8A}">
  <ds:schemaRefs>
    <ds:schemaRef ds:uri="8a6e27b6-3b30-4895-a4fc-7172023d763e"/>
    <ds:schemaRef ds:uri="8d2c1b80-c67e-47aa-932c-0090cde62fd8"/>
    <ds:schemaRef ds:uri="b9f8e4f9-63ae-441f-b00b-e601199620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16B9F3DC-AA66-4690-8684-2CA3181D9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359</TotalTime>
  <Words>5089</Words>
  <Application>Microsoft Office PowerPoint</Application>
  <PresentationFormat>Widescreen</PresentationFormat>
  <Paragraphs>444</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Wingdings 3</vt:lpstr>
      <vt:lpstr>Calibri</vt:lpstr>
      <vt:lpstr>Arial</vt:lpstr>
      <vt:lpstr>Wingdings</vt:lpstr>
      <vt:lpstr>Segoe UI</vt:lpstr>
      <vt:lpstr>Wingdings,Sans-Serif</vt:lpstr>
      <vt:lpstr>Office Theme</vt:lpstr>
      <vt:lpstr>Infrastructure Funding Agreement Consultation Session WIOA Required Partners</vt:lpstr>
      <vt:lpstr>Welcome!</vt:lpstr>
      <vt:lpstr>Recording Notice</vt:lpstr>
      <vt:lpstr>Meeting Objectives</vt:lpstr>
      <vt:lpstr>Agenda</vt:lpstr>
      <vt:lpstr>Meeting Logistics</vt:lpstr>
      <vt:lpstr>Introduce yourself…</vt:lpstr>
      <vt:lpstr>Customer-Centered System Partnership</vt:lpstr>
      <vt:lpstr>Setting the Context</vt:lpstr>
      <vt:lpstr>What are MOUs and IFAs?</vt:lpstr>
      <vt:lpstr>Who is Responsible?</vt:lpstr>
      <vt:lpstr>Local WDB &amp; CEO Responsibilities</vt:lpstr>
      <vt:lpstr>Who Must Contribute?</vt:lpstr>
      <vt:lpstr>Iowa’s Definitions for IowaWORKS One-Stop Centers</vt:lpstr>
      <vt:lpstr>WIOA IFA Guidance Requirement</vt:lpstr>
      <vt:lpstr>Guidance Requirements</vt:lpstr>
      <vt:lpstr>Please share any questions in the chat!</vt:lpstr>
      <vt:lpstr>Our Progress to Date</vt:lpstr>
      <vt:lpstr>How we got here…</vt:lpstr>
      <vt:lpstr>IFA Roadmap</vt:lpstr>
      <vt:lpstr>Please share any questions in the chat!</vt:lpstr>
      <vt:lpstr>MOU Policy Update: Recommendations from Core Partner Working Group</vt:lpstr>
      <vt:lpstr>One-Stop Partner Roles</vt:lpstr>
      <vt:lpstr>One-Stop Partner Roles (continued)</vt:lpstr>
      <vt:lpstr>Local Process for Developing OSOB/IFA</vt:lpstr>
      <vt:lpstr>Local Process for Developing OSOB/IFA continued</vt:lpstr>
      <vt:lpstr>Key Definitions</vt:lpstr>
      <vt:lpstr>Reconciliation</vt:lpstr>
      <vt:lpstr>MOU Change Process</vt:lpstr>
      <vt:lpstr>Changing the MOU</vt:lpstr>
      <vt:lpstr>Changing the MOU (2)</vt:lpstr>
      <vt:lpstr>Changing the MOU (3)</vt:lpstr>
      <vt:lpstr>Expectations for Local Negotiation</vt:lpstr>
      <vt:lpstr>Implementation Support Resources &amp; Technical Assistance</vt:lpstr>
      <vt:lpstr>Updates to Iowa’s Memorandum of Understanding Template Guidance</vt:lpstr>
      <vt:lpstr>MOU to IFA</vt:lpstr>
      <vt:lpstr>Please share any questions in the chat!</vt:lpstr>
      <vt:lpstr>Questions, Feedback, and Discussion</vt:lpstr>
      <vt:lpstr>Questions for Feedback and Discussion</vt:lpstr>
      <vt:lpstr>Looking Ahead</vt:lpstr>
      <vt:lpstr>Policy and Supporting Resources</vt:lpstr>
      <vt:lpstr>How Can Partners Support Local Area Information Needs in OSOB/IFA Development Process? </vt:lpstr>
      <vt:lpstr>Thank you!</vt:lpstr>
      <vt:lpstr>IWD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Greenman, Wendy [IWD]</cp:lastModifiedBy>
  <cp:revision>2</cp:revision>
  <cp:lastPrinted>2023-02-16T14:12:17Z</cp:lastPrinted>
  <dcterms:created xsi:type="dcterms:W3CDTF">2019-06-27T13:48:43Z</dcterms:created>
  <dcterms:modified xsi:type="dcterms:W3CDTF">2023-02-16T19:28:27Z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0x0101004D208C8AE3584848A8D26F79479349EC</vt:lpwstr>
  </property>
</Properties>
</file>