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7"/>
  </p:notesMasterIdLst>
  <p:sldIdLst>
    <p:sldId id="273" r:id="rId6"/>
    <p:sldId id="1527" r:id="rId7"/>
    <p:sldId id="272" r:id="rId8"/>
    <p:sldId id="1529" r:id="rId9"/>
    <p:sldId id="1530" r:id="rId10"/>
    <p:sldId id="437" r:id="rId11"/>
    <p:sldId id="1533" r:id="rId12"/>
    <p:sldId id="1534" r:id="rId13"/>
    <p:sldId id="293" r:id="rId14"/>
    <p:sldId id="1532" r:id="rId15"/>
    <p:sldId id="422" r:id="rId16"/>
  </p:sldIdLst>
  <p:sldSz cx="12192000" cy="6858000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DDE60F-E716-7B40-94C2-34D566B4AE0E}" name="Sullivan, Gretchen" initials="SG" userId="S::gsullivan@air.org::1fe3a56a-c5af-4153-917d-eb593642ddf3" providerId="AD"/>
  <p188:author id="{6BFF1F5C-6E7C-8569-D175-D76BB8A9B82F}" name="McNertney, Michelle [IWD]" initials="MM[" userId="S::Michelle.McNertney@iwd.iowa.gov::123c2eee-41c3-4713-8943-26cddc86c073" providerId="AD"/>
  <p188:author id="{57C44488-DE78-D86C-D98B-CFE818CA7DCE}" name="Simon, Darcee" initials="SD" userId="S::dsimon@air.org::6b22f4de-a2a4-46b1-90d9-60bbd7383efd" providerId="AD"/>
  <p188:author id="{1B8CA9F2-9709-9793-40E3-DDD21632E50E}" name="Collins, Lori" initials="CL" userId="S::lcollins@air.org::5a2de47c-3d5f-4f60-8277-2c795e5cb5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31F"/>
    <a:srgbClr val="873217"/>
    <a:srgbClr val="E8967C"/>
    <a:srgbClr val="114257"/>
    <a:srgbClr val="00162E"/>
    <a:srgbClr val="5DB5B6"/>
    <a:srgbClr val="0F6A6B"/>
    <a:srgbClr val="9DADB5"/>
    <a:srgbClr val="5F6862"/>
    <a:srgbClr val="535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5781" autoAdjust="0"/>
  </p:normalViewPr>
  <p:slideViewPr>
    <p:cSldViewPr snapToGrid="0">
      <p:cViewPr>
        <p:scale>
          <a:sx n="90" d="100"/>
          <a:sy n="90" d="100"/>
        </p:scale>
        <p:origin x="1356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E94F9-BAA9-4A6F-B25A-C25F5CB1987A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2202DA80-33C4-47EE-97C1-A8E8E68D5544}">
      <dgm:prSet phldrT="[Text]" custT="1"/>
      <dgm:spPr/>
      <dgm:t>
        <a:bodyPr/>
        <a:lstStyle/>
        <a:p>
          <a:r>
            <a:rPr lang="en-US" sz="3000" b="1" dirty="0">
              <a:solidFill>
                <a:schemeClr val="bg1"/>
              </a:solidFill>
            </a:rPr>
            <a:t>LWDB</a:t>
          </a:r>
        </a:p>
        <a:p>
          <a:r>
            <a:rPr lang="en-US" sz="2500" i="1" dirty="0">
              <a:solidFill>
                <a:schemeClr val="bg1"/>
              </a:solidFill>
            </a:rPr>
            <a:t>convener/ultimate responsibility</a:t>
          </a:r>
        </a:p>
      </dgm:t>
    </dgm:pt>
    <dgm:pt modelId="{8D57DE86-032A-434B-BCD3-9C49B8F6FDD4}" type="parTrans" cxnId="{20CD9258-D8AF-454B-9719-295438730524}">
      <dgm:prSet/>
      <dgm:spPr/>
      <dgm:t>
        <a:bodyPr/>
        <a:lstStyle/>
        <a:p>
          <a:endParaRPr lang="en-US"/>
        </a:p>
      </dgm:t>
    </dgm:pt>
    <dgm:pt modelId="{380E292B-6E67-4781-B53D-89D64BF7DC02}" type="sibTrans" cxnId="{20CD9258-D8AF-454B-9719-295438730524}">
      <dgm:prSet/>
      <dgm:spPr/>
      <dgm:t>
        <a:bodyPr/>
        <a:lstStyle/>
        <a:p>
          <a:endParaRPr lang="en-US"/>
        </a:p>
      </dgm:t>
    </dgm:pt>
    <dgm:pt modelId="{B1AA3208-F468-4A67-A622-33442760F7BA}">
      <dgm:prSet phldrT="[Text]" custT="1"/>
      <dgm:spPr/>
      <dgm:t>
        <a:bodyPr/>
        <a:lstStyle/>
        <a:p>
          <a:r>
            <a:rPr lang="en-US" sz="3000" b="1" dirty="0">
              <a:solidFill>
                <a:schemeClr val="bg1"/>
              </a:solidFill>
            </a:rPr>
            <a:t>Local Partners</a:t>
          </a:r>
        </a:p>
        <a:p>
          <a:r>
            <a:rPr lang="en-US" sz="2500" i="1" dirty="0">
              <a:solidFill>
                <a:schemeClr val="bg1"/>
              </a:solidFill>
            </a:rPr>
            <a:t>party to MOU</a:t>
          </a:r>
        </a:p>
      </dgm:t>
    </dgm:pt>
    <dgm:pt modelId="{6A839FEA-2D55-403C-874E-837058F65C8B}" type="parTrans" cxnId="{287F091E-D6BA-49A4-A78C-41F925EE8908}">
      <dgm:prSet/>
      <dgm:spPr/>
      <dgm:t>
        <a:bodyPr/>
        <a:lstStyle/>
        <a:p>
          <a:endParaRPr lang="en-US"/>
        </a:p>
      </dgm:t>
    </dgm:pt>
    <dgm:pt modelId="{28408F7C-4994-4F13-8C27-58C7AAA35306}" type="sibTrans" cxnId="{287F091E-D6BA-49A4-A78C-41F925EE8908}">
      <dgm:prSet/>
      <dgm:spPr/>
      <dgm:t>
        <a:bodyPr/>
        <a:lstStyle/>
        <a:p>
          <a:endParaRPr lang="en-US"/>
        </a:p>
      </dgm:t>
    </dgm:pt>
    <dgm:pt modelId="{E33677A7-391A-4B26-BE15-7A9972161B2A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Executed </a:t>
          </a:r>
        </a:p>
        <a:p>
          <a:r>
            <a:rPr lang="en-US" sz="2000" b="1" dirty="0">
              <a:solidFill>
                <a:schemeClr val="bg1"/>
              </a:solidFill>
            </a:rPr>
            <a:t>MOU</a:t>
          </a:r>
        </a:p>
      </dgm:t>
    </dgm:pt>
    <dgm:pt modelId="{C887CCC1-69F4-484F-BB19-628653A2E6C0}" type="parTrans" cxnId="{C1F14F23-5C3E-40AC-A3C6-35E88DF345EC}">
      <dgm:prSet/>
      <dgm:spPr/>
      <dgm:t>
        <a:bodyPr/>
        <a:lstStyle/>
        <a:p>
          <a:endParaRPr lang="en-US"/>
        </a:p>
      </dgm:t>
    </dgm:pt>
    <dgm:pt modelId="{C81AD16F-AE5F-41B0-B5A8-959D9DBC4E78}" type="sibTrans" cxnId="{C1F14F23-5C3E-40AC-A3C6-35E88DF345EC}">
      <dgm:prSet/>
      <dgm:spPr/>
      <dgm:t>
        <a:bodyPr/>
        <a:lstStyle/>
        <a:p>
          <a:endParaRPr lang="en-US"/>
        </a:p>
      </dgm:t>
    </dgm:pt>
    <dgm:pt modelId="{C80E7FF0-D106-45D0-BD88-A74761FCB39C}" type="pres">
      <dgm:prSet presAssocID="{D40E94F9-BAA9-4A6F-B25A-C25F5CB1987A}" presName="Name0" presStyleCnt="0">
        <dgm:presLayoutVars>
          <dgm:dir/>
          <dgm:animLvl val="lvl"/>
          <dgm:resizeHandles val="exact"/>
        </dgm:presLayoutVars>
      </dgm:prSet>
      <dgm:spPr/>
    </dgm:pt>
    <dgm:pt modelId="{4322C30F-D4DB-401A-A8CB-020922DFC134}" type="pres">
      <dgm:prSet presAssocID="{2202DA80-33C4-47EE-97C1-A8E8E68D5544}" presName="Name8" presStyleCnt="0"/>
      <dgm:spPr/>
    </dgm:pt>
    <dgm:pt modelId="{105C24F9-DB7C-49C9-94F6-6E1CF2531C34}" type="pres">
      <dgm:prSet presAssocID="{2202DA80-33C4-47EE-97C1-A8E8E68D5544}" presName="level" presStyleLbl="node1" presStyleIdx="0" presStyleCnt="3">
        <dgm:presLayoutVars>
          <dgm:chMax val="1"/>
          <dgm:bulletEnabled val="1"/>
        </dgm:presLayoutVars>
      </dgm:prSet>
      <dgm:spPr/>
    </dgm:pt>
    <dgm:pt modelId="{D842968C-3933-4C27-9310-0D606FADE4C5}" type="pres">
      <dgm:prSet presAssocID="{2202DA80-33C4-47EE-97C1-A8E8E68D554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C6D10B-1F7D-4D6E-AAA4-CBD82E6C9E27}" type="pres">
      <dgm:prSet presAssocID="{B1AA3208-F468-4A67-A622-33442760F7BA}" presName="Name8" presStyleCnt="0"/>
      <dgm:spPr/>
    </dgm:pt>
    <dgm:pt modelId="{B002B199-C1D1-44CF-A174-36955DC9C723}" type="pres">
      <dgm:prSet presAssocID="{B1AA3208-F468-4A67-A622-33442760F7BA}" presName="level" presStyleLbl="node1" presStyleIdx="1" presStyleCnt="3">
        <dgm:presLayoutVars>
          <dgm:chMax val="1"/>
          <dgm:bulletEnabled val="1"/>
        </dgm:presLayoutVars>
      </dgm:prSet>
      <dgm:spPr/>
    </dgm:pt>
    <dgm:pt modelId="{CC581CB8-3791-4D26-891C-6F303533CEC2}" type="pres">
      <dgm:prSet presAssocID="{B1AA3208-F468-4A67-A622-33442760F7B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56CA16-2A6F-4F16-8212-2BBFB0EC4D1A}" type="pres">
      <dgm:prSet presAssocID="{E33677A7-391A-4B26-BE15-7A9972161B2A}" presName="Name8" presStyleCnt="0"/>
      <dgm:spPr/>
    </dgm:pt>
    <dgm:pt modelId="{637A0DF6-85EC-4556-B846-9B31083FA328}" type="pres">
      <dgm:prSet presAssocID="{E33677A7-391A-4B26-BE15-7A9972161B2A}" presName="level" presStyleLbl="node1" presStyleIdx="2" presStyleCnt="3">
        <dgm:presLayoutVars>
          <dgm:chMax val="1"/>
          <dgm:bulletEnabled val="1"/>
        </dgm:presLayoutVars>
      </dgm:prSet>
      <dgm:spPr/>
    </dgm:pt>
    <dgm:pt modelId="{88FCE717-6ADC-4A24-A7B6-746016A84981}" type="pres">
      <dgm:prSet presAssocID="{E33677A7-391A-4B26-BE15-7A9972161B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87F091E-D6BA-49A4-A78C-41F925EE8908}" srcId="{D40E94F9-BAA9-4A6F-B25A-C25F5CB1987A}" destId="{B1AA3208-F468-4A67-A622-33442760F7BA}" srcOrd="1" destOrd="0" parTransId="{6A839FEA-2D55-403C-874E-837058F65C8B}" sibTransId="{28408F7C-4994-4F13-8C27-58C7AAA35306}"/>
    <dgm:cxn modelId="{C1F14F23-5C3E-40AC-A3C6-35E88DF345EC}" srcId="{D40E94F9-BAA9-4A6F-B25A-C25F5CB1987A}" destId="{E33677A7-391A-4B26-BE15-7A9972161B2A}" srcOrd="2" destOrd="0" parTransId="{C887CCC1-69F4-484F-BB19-628653A2E6C0}" sibTransId="{C81AD16F-AE5F-41B0-B5A8-959D9DBC4E78}"/>
    <dgm:cxn modelId="{EBCE6127-83E7-4496-B111-5761E4CA0920}" type="presOf" srcId="{E33677A7-391A-4B26-BE15-7A9972161B2A}" destId="{88FCE717-6ADC-4A24-A7B6-746016A84981}" srcOrd="1" destOrd="0" presId="urn:microsoft.com/office/officeart/2005/8/layout/pyramid3"/>
    <dgm:cxn modelId="{A018032D-4F1B-47E4-B327-73568D7EBB4B}" type="presOf" srcId="{2202DA80-33C4-47EE-97C1-A8E8E68D5544}" destId="{D842968C-3933-4C27-9310-0D606FADE4C5}" srcOrd="1" destOrd="0" presId="urn:microsoft.com/office/officeart/2005/8/layout/pyramid3"/>
    <dgm:cxn modelId="{C4E3F263-EA01-468F-AEF3-49901E5464F9}" type="presOf" srcId="{D40E94F9-BAA9-4A6F-B25A-C25F5CB1987A}" destId="{C80E7FF0-D106-45D0-BD88-A74761FCB39C}" srcOrd="0" destOrd="0" presId="urn:microsoft.com/office/officeart/2005/8/layout/pyramid3"/>
    <dgm:cxn modelId="{8605EF4F-AF66-45F1-AACD-CA681B5DDBA4}" type="presOf" srcId="{B1AA3208-F468-4A67-A622-33442760F7BA}" destId="{CC581CB8-3791-4D26-891C-6F303533CEC2}" srcOrd="1" destOrd="0" presId="urn:microsoft.com/office/officeart/2005/8/layout/pyramid3"/>
    <dgm:cxn modelId="{20CD9258-D8AF-454B-9719-295438730524}" srcId="{D40E94F9-BAA9-4A6F-B25A-C25F5CB1987A}" destId="{2202DA80-33C4-47EE-97C1-A8E8E68D5544}" srcOrd="0" destOrd="0" parTransId="{8D57DE86-032A-434B-BCD3-9C49B8F6FDD4}" sibTransId="{380E292B-6E67-4781-B53D-89D64BF7DC02}"/>
    <dgm:cxn modelId="{6D9F3899-5B35-4F2F-ADE9-4D0AD269040C}" type="presOf" srcId="{B1AA3208-F468-4A67-A622-33442760F7BA}" destId="{B002B199-C1D1-44CF-A174-36955DC9C723}" srcOrd="0" destOrd="0" presId="urn:microsoft.com/office/officeart/2005/8/layout/pyramid3"/>
    <dgm:cxn modelId="{0D73EE9F-9598-4C5E-BE35-D899C6B11E95}" type="presOf" srcId="{E33677A7-391A-4B26-BE15-7A9972161B2A}" destId="{637A0DF6-85EC-4556-B846-9B31083FA328}" srcOrd="0" destOrd="0" presId="urn:microsoft.com/office/officeart/2005/8/layout/pyramid3"/>
    <dgm:cxn modelId="{BDB141FF-9B18-448A-9EBA-8210412C1789}" type="presOf" srcId="{2202DA80-33C4-47EE-97C1-A8E8E68D5544}" destId="{105C24F9-DB7C-49C9-94F6-6E1CF2531C34}" srcOrd="0" destOrd="0" presId="urn:microsoft.com/office/officeart/2005/8/layout/pyramid3"/>
    <dgm:cxn modelId="{4EF141A8-ECE6-4A3B-ABAC-17C2AC78B7FC}" type="presParOf" srcId="{C80E7FF0-D106-45D0-BD88-A74761FCB39C}" destId="{4322C30F-D4DB-401A-A8CB-020922DFC134}" srcOrd="0" destOrd="0" presId="urn:microsoft.com/office/officeart/2005/8/layout/pyramid3"/>
    <dgm:cxn modelId="{F4B900E2-5B45-4D54-8EAF-4D3FD1A367FE}" type="presParOf" srcId="{4322C30F-D4DB-401A-A8CB-020922DFC134}" destId="{105C24F9-DB7C-49C9-94F6-6E1CF2531C34}" srcOrd="0" destOrd="0" presId="urn:microsoft.com/office/officeart/2005/8/layout/pyramid3"/>
    <dgm:cxn modelId="{A9ED3021-DFD9-4CD3-A805-D933A4E1D3A3}" type="presParOf" srcId="{4322C30F-D4DB-401A-A8CB-020922DFC134}" destId="{D842968C-3933-4C27-9310-0D606FADE4C5}" srcOrd="1" destOrd="0" presId="urn:microsoft.com/office/officeart/2005/8/layout/pyramid3"/>
    <dgm:cxn modelId="{8521254C-34D8-4CC7-A5D9-15C0B8415264}" type="presParOf" srcId="{C80E7FF0-D106-45D0-BD88-A74761FCB39C}" destId="{D3C6D10B-1F7D-4D6E-AAA4-CBD82E6C9E27}" srcOrd="1" destOrd="0" presId="urn:microsoft.com/office/officeart/2005/8/layout/pyramid3"/>
    <dgm:cxn modelId="{B19FC804-2055-44C5-B0B1-BF8F73A39AD5}" type="presParOf" srcId="{D3C6D10B-1F7D-4D6E-AAA4-CBD82E6C9E27}" destId="{B002B199-C1D1-44CF-A174-36955DC9C723}" srcOrd="0" destOrd="0" presId="urn:microsoft.com/office/officeart/2005/8/layout/pyramid3"/>
    <dgm:cxn modelId="{20FC957D-81BD-45E5-A0EC-2AF4888319AA}" type="presParOf" srcId="{D3C6D10B-1F7D-4D6E-AAA4-CBD82E6C9E27}" destId="{CC581CB8-3791-4D26-891C-6F303533CEC2}" srcOrd="1" destOrd="0" presId="urn:microsoft.com/office/officeart/2005/8/layout/pyramid3"/>
    <dgm:cxn modelId="{22A14A09-B6B4-4AD2-948A-7D886082B44E}" type="presParOf" srcId="{C80E7FF0-D106-45D0-BD88-A74761FCB39C}" destId="{3E56CA16-2A6F-4F16-8212-2BBFB0EC4D1A}" srcOrd="2" destOrd="0" presId="urn:microsoft.com/office/officeart/2005/8/layout/pyramid3"/>
    <dgm:cxn modelId="{81796168-7F15-4EF1-B80B-27486585CE5E}" type="presParOf" srcId="{3E56CA16-2A6F-4F16-8212-2BBFB0EC4D1A}" destId="{637A0DF6-85EC-4556-B846-9B31083FA328}" srcOrd="0" destOrd="0" presId="urn:microsoft.com/office/officeart/2005/8/layout/pyramid3"/>
    <dgm:cxn modelId="{4E1C1F2B-6043-4F7C-8236-CFD836968B87}" type="presParOf" srcId="{3E56CA16-2A6F-4F16-8212-2BBFB0EC4D1A}" destId="{88FCE717-6ADC-4A24-A7B6-746016A8498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C24F9-DB7C-49C9-94F6-6E1CF2531C34}">
      <dsp:nvSpPr>
        <dsp:cNvPr id="0" name=""/>
        <dsp:cNvSpPr/>
      </dsp:nvSpPr>
      <dsp:spPr>
        <a:xfrm rot="10800000">
          <a:off x="0" y="0"/>
          <a:ext cx="5323840" cy="1297375"/>
        </a:xfrm>
        <a:prstGeom prst="trapezoid">
          <a:avLst>
            <a:gd name="adj" fmla="val 68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LWDB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dirty="0">
              <a:solidFill>
                <a:schemeClr val="bg1"/>
              </a:solidFill>
            </a:rPr>
            <a:t>convener/ultimate responsibility</a:t>
          </a:r>
        </a:p>
      </dsp:txBody>
      <dsp:txXfrm rot="-10800000">
        <a:off x="931671" y="0"/>
        <a:ext cx="3460496" cy="1297375"/>
      </dsp:txXfrm>
    </dsp:sp>
    <dsp:sp modelId="{B002B199-C1D1-44CF-A174-36955DC9C723}">
      <dsp:nvSpPr>
        <dsp:cNvPr id="0" name=""/>
        <dsp:cNvSpPr/>
      </dsp:nvSpPr>
      <dsp:spPr>
        <a:xfrm rot="10800000">
          <a:off x="887306" y="1297375"/>
          <a:ext cx="3549226" cy="1297375"/>
        </a:xfrm>
        <a:prstGeom prst="trapezoid">
          <a:avLst>
            <a:gd name="adj" fmla="val 68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Local Partners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dirty="0">
              <a:solidFill>
                <a:schemeClr val="bg1"/>
              </a:solidFill>
            </a:rPr>
            <a:t>party to MOU</a:t>
          </a:r>
        </a:p>
      </dsp:txBody>
      <dsp:txXfrm rot="-10800000">
        <a:off x="1508421" y="1297375"/>
        <a:ext cx="2306997" cy="1297375"/>
      </dsp:txXfrm>
    </dsp:sp>
    <dsp:sp modelId="{637A0DF6-85EC-4556-B846-9B31083FA328}">
      <dsp:nvSpPr>
        <dsp:cNvPr id="0" name=""/>
        <dsp:cNvSpPr/>
      </dsp:nvSpPr>
      <dsp:spPr>
        <a:xfrm rot="10800000">
          <a:off x="1774613" y="2594751"/>
          <a:ext cx="1774613" cy="1297375"/>
        </a:xfrm>
        <a:prstGeom prst="trapezoid">
          <a:avLst>
            <a:gd name="adj" fmla="val 68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Executed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MOU</a:t>
          </a:r>
        </a:p>
      </dsp:txBody>
      <dsp:txXfrm rot="-10800000">
        <a:off x="1774613" y="2594751"/>
        <a:ext cx="1774613" cy="1297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49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75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1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9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FFEFB0C4-50AA-4C56-A2A7-6A6BB116D9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6826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1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FFEFB0C4-50AA-4C56-A2A7-6A6BB116D9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017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11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7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3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Iowa State Workforce Development Board">
            <a:extLst>
              <a:ext uri="{FF2B5EF4-FFF2-40B4-BE49-F238E27FC236}">
                <a16:creationId xmlns:a16="http://schemas.microsoft.com/office/drawing/2014/main" id="{5C71DC3B-D666-4059-8354-5288EC4E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2" y="450930"/>
            <a:ext cx="4821537" cy="982733"/>
          </a:xfrm>
          <a:prstGeom prst="rect">
            <a:avLst/>
          </a:prstGeom>
        </p:spPr>
      </p:pic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/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Resource Name</a:t>
            </a:r>
          </a:p>
          <a:p>
            <a:pPr lvl="1"/>
            <a:r>
              <a:rPr lang="en-US"/>
              <a:t>Resource Info</a:t>
            </a:r>
          </a:p>
          <a:p>
            <a:pPr lvl="2"/>
            <a:r>
              <a:rPr lang="en-US"/>
              <a:t>Resource Link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Resource Name</a:t>
            </a:r>
          </a:p>
          <a:p>
            <a:pPr lvl="1"/>
            <a:r>
              <a:rPr lang="en-US"/>
              <a:t>Resource Info</a:t>
            </a:r>
          </a:p>
          <a:p>
            <a:pPr lvl="2"/>
            <a:r>
              <a:rPr lang="en-US"/>
              <a:t>Resource Link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/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5560" y="6403524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DC723-9D81-4CDF-A535-A3EF57CB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38" y="6352284"/>
            <a:ext cx="2044709" cy="416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works.zoom.us/j/83167464883?pwd=NkpxUlEvUW5PaVFWc25rRnlsbmMxQT09" TargetMode="External"/><Relationship Id="rId7" Type="http://schemas.openxmlformats.org/officeDocument/2006/relationships/hyperlink" Target="https://iowaworks.zoom.us/j/86397059673?pwd=TGdiY3grRHBCOGFKTmFxUkhZYUZ2QT0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owaworks.zoom.us/j/87245300937?pwd=VkhRaCtzb0JzRXZ0b2xYNHk2TXJCQT09" TargetMode="External"/><Relationship Id="rId5" Type="http://schemas.openxmlformats.org/officeDocument/2006/relationships/hyperlink" Target="https://iowaworks.zoom.us/j/81042918211?pwd=bVRUcG9sOFlaVnozN1p2REJHUEordz09" TargetMode="External"/><Relationship Id="rId4" Type="http://schemas.openxmlformats.org/officeDocument/2006/relationships/hyperlink" Target="https://iowaworks.zoom.us/j/88973779087?pwd=R2RNOE5kajV3c3diRUs0ZndEdU1FQT0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brandy.mcomber@iowa.gov" TargetMode="External"/><Relationship Id="rId3" Type="http://schemas.openxmlformats.org/officeDocument/2006/relationships/hyperlink" Target="mailto:gsullivan@air.org" TargetMode="External"/><Relationship Id="rId7" Type="http://schemas.openxmlformats.org/officeDocument/2006/relationships/hyperlink" Target="mailto:brian.dennis@iow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ctor.kennedy@iwd.iowa.gov" TargetMode="External"/><Relationship Id="rId5" Type="http://schemas.openxmlformats.org/officeDocument/2006/relationships/hyperlink" Target="mailto:kyle.clabby@iwd.iowa" TargetMode="External"/><Relationship Id="rId4" Type="http://schemas.openxmlformats.org/officeDocument/2006/relationships/hyperlink" Target="mailto:Wendy.greenman@iwd.iowa.gov" TargetMode="External"/><Relationship Id="rId9" Type="http://schemas.openxmlformats.org/officeDocument/2006/relationships/hyperlink" Target="mailto:mary.jackson@iowa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wawdb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olicy.iwd.iowa.gov/Policy/Hom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Infrastructure Funding Agreement</a:t>
            </a:r>
            <a:br>
              <a:rPr lang="en-US" dirty="0"/>
            </a:br>
            <a:r>
              <a:rPr lang="en-US" sz="3600" dirty="0"/>
              <a:t>Technical Assistance Session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4842484"/>
            <a:ext cx="5015442" cy="1585977"/>
          </a:xfrm>
        </p:spPr>
        <p:txBody>
          <a:bodyPr/>
          <a:lstStyle/>
          <a:p>
            <a:r>
              <a:rPr lang="en-US" dirty="0"/>
              <a:t>Tuesday, August 22, 2023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02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4E51B-CA5E-F157-4524-02894D8D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Office Hours</a:t>
            </a:r>
            <a:br>
              <a:rPr lang="en-US" dirty="0"/>
            </a:br>
            <a:r>
              <a:rPr lang="en-US" sz="2000" dirty="0"/>
              <a:t>9:00AM-10:00AM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3EAF4-1EBA-4025-781E-322F4B308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440188"/>
            <a:ext cx="11607800" cy="495255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October 5, 2023: </a:t>
            </a:r>
            <a:r>
              <a:rPr lang="en-US" b="0" i="0" dirty="0">
                <a:effectLst/>
                <a:latin typeface="Times New Roman" panose="02020603050405020304" pitchFamily="18" charset="0"/>
                <a:hlinkClick r:id="rId3"/>
              </a:rPr>
              <a:t>https://iowaworks.zoom.us/j/83167464883?pwd=NkpxUlEvUW5PaVFWc25rRnlsbmMxQT09</a:t>
            </a:r>
            <a:endParaRPr lang="en-US" dirty="0"/>
          </a:p>
          <a:p>
            <a:r>
              <a:rPr lang="en-US" dirty="0"/>
              <a:t>December 7, 2023: </a:t>
            </a:r>
            <a:r>
              <a:rPr lang="en-US" b="0" i="0" dirty="0">
                <a:effectLst/>
                <a:latin typeface="Times New Roman" panose="02020603050405020304" pitchFamily="18" charset="0"/>
                <a:hlinkClick r:id="rId4"/>
              </a:rPr>
              <a:t>https://iowaworks.zoom.us/j/88973779087?pwd=R2RNOE5kajV3c3diRUs0ZndEdU1FQT09</a:t>
            </a:r>
            <a:endParaRPr lang="en-US" dirty="0"/>
          </a:p>
          <a:p>
            <a:r>
              <a:rPr lang="en-US" dirty="0"/>
              <a:t>February 1, 2024: </a:t>
            </a:r>
            <a:r>
              <a:rPr lang="en-US" b="0" i="0" dirty="0">
                <a:effectLst/>
                <a:latin typeface="Times New Roman" panose="02020603050405020304" pitchFamily="18" charset="0"/>
                <a:hlinkClick r:id="rId5"/>
              </a:rPr>
              <a:t>https://iowaworks.zoom.us/j/81042918211?pwd=bVRUcG9sOFlaVnozN1p2REJHUEordz09</a:t>
            </a:r>
            <a:endParaRPr lang="en-US" dirty="0"/>
          </a:p>
          <a:p>
            <a:r>
              <a:rPr lang="en-US" dirty="0"/>
              <a:t>April 4, 2024: </a:t>
            </a:r>
            <a:r>
              <a:rPr lang="en-US" b="0" i="0" dirty="0">
                <a:effectLst/>
                <a:latin typeface="Times New Roman" panose="02020603050405020304" pitchFamily="18" charset="0"/>
                <a:hlinkClick r:id="rId6"/>
              </a:rPr>
              <a:t>https://iowaworks.zoom.us/j/87245300937?pwd=VkhRaCtzb0JzRXZ0b2xYNHk2TXJCQT09</a:t>
            </a:r>
            <a:endParaRPr lang="en-US" dirty="0"/>
          </a:p>
          <a:p>
            <a:r>
              <a:rPr lang="en-US" dirty="0"/>
              <a:t>May 2, 2024: </a:t>
            </a:r>
            <a:r>
              <a:rPr lang="en-US" b="0" i="0" dirty="0">
                <a:effectLst/>
                <a:latin typeface="Times New Roman" panose="02020603050405020304" pitchFamily="18" charset="0"/>
                <a:hlinkClick r:id="rId7"/>
              </a:rPr>
              <a:t>https://iowaworks.zoom.us/j/86397059673?pwd=TGdiY3grRHBCOGFKTmFxUkhZYUZ2QT09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3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CD60CD-E08F-5F9A-1EE2-E9F06BD0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27201D-F017-04BC-0DA7-0B0AC455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510" y="1179690"/>
            <a:ext cx="9552940" cy="2852737"/>
          </a:xfrm>
        </p:spPr>
        <p:txBody>
          <a:bodyPr/>
          <a:lstStyle/>
          <a:p>
            <a:r>
              <a:rPr lang="en-US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286426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E62E0-9E85-3611-E1D2-953C6F4A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FECDF-7949-1EC4-5B75-B1DB1CB1F2F3}"/>
              </a:ext>
            </a:extLst>
          </p:cNvPr>
          <p:cNvSpPr txBox="1"/>
          <p:nvPr/>
        </p:nvSpPr>
        <p:spPr>
          <a:xfrm>
            <a:off x="4086224" y="531888"/>
            <a:ext cx="37490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Michelle </a:t>
            </a:r>
            <a:r>
              <a:rPr lang="en-US" b="1" dirty="0" err="1">
                <a:latin typeface="+mj-lt"/>
              </a:rPr>
              <a:t>McNertney</a:t>
            </a:r>
            <a:endParaRPr lang="en-US" b="1" dirty="0">
              <a:latin typeface="+mj-lt"/>
            </a:endParaRPr>
          </a:p>
          <a:p>
            <a:r>
              <a:rPr lang="en-US" dirty="0">
                <a:latin typeface="+mj-lt"/>
              </a:rPr>
              <a:t>Division Administrator</a:t>
            </a:r>
          </a:p>
          <a:p>
            <a:r>
              <a:rPr lang="en-US" dirty="0">
                <a:latin typeface="+mj-lt"/>
              </a:rPr>
              <a:t>Workforce Services</a:t>
            </a:r>
          </a:p>
          <a:p>
            <a:r>
              <a:rPr lang="en-US" dirty="0">
                <a:latin typeface="+mj-lt"/>
              </a:rPr>
              <a:t>Iowa Workforce Development</a:t>
            </a:r>
          </a:p>
          <a:p>
            <a:r>
              <a:rPr lang="en-US" sz="1800" u="sng" strike="noStrike" noProof="0" dirty="0">
                <a:solidFill>
                  <a:schemeClr val="accent3">
                    <a:lumMod val="75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michelle.mcnertney@iwd.iowa.gov</a:t>
            </a:r>
            <a:endParaRPr lang="en-US" sz="1800" u="sng" strike="noStrike" noProof="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b="1" dirty="0"/>
              <a:t>Wendy Greenman</a:t>
            </a:r>
          </a:p>
          <a:p>
            <a:r>
              <a:rPr lang="en-US" dirty="0">
                <a:solidFill>
                  <a:srgbClr val="000000"/>
                </a:solidFill>
              </a:rPr>
              <a:t>Bureau Chief WIOA Title I | TAA</a:t>
            </a:r>
          </a:p>
          <a:p>
            <a:r>
              <a:rPr lang="en-US" dirty="0"/>
              <a:t>Iowa Workforce Development</a:t>
            </a:r>
          </a:p>
          <a:p>
            <a:r>
              <a:rPr lang="en-US" u="sng" dirty="0">
                <a:solidFill>
                  <a:schemeClr val="accent3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wendy.greenman@iwd.iowa.gov</a:t>
            </a:r>
            <a:endParaRPr lang="en-US" u="sng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Kyle </a:t>
            </a:r>
            <a:r>
              <a:rPr lang="en-US" b="1" dirty="0" err="1">
                <a:latin typeface="+mj-lt"/>
              </a:rPr>
              <a:t>Clabby</a:t>
            </a:r>
            <a:r>
              <a:rPr lang="en-US" b="1" dirty="0">
                <a:latin typeface="+mj-lt"/>
              </a:rPr>
              <a:t>-Kane</a:t>
            </a:r>
          </a:p>
          <a:p>
            <a:r>
              <a:rPr lang="en-US" sz="1800" b="0" i="0" u="none" strike="noStrike" noProof="0" dirty="0">
                <a:solidFill>
                  <a:srgbClr val="000000"/>
                </a:solidFill>
                <a:latin typeface="+mj-lt"/>
              </a:rPr>
              <a:t>Bureau Chief WIOA Title II | Title III</a:t>
            </a:r>
          </a:p>
          <a:p>
            <a:r>
              <a:rPr lang="en-US" dirty="0">
                <a:solidFill>
                  <a:srgbClr val="000000"/>
                </a:solidFill>
                <a:latin typeface="+mj-lt"/>
              </a:rPr>
              <a:t>Iowa Workforce Development</a:t>
            </a:r>
          </a:p>
          <a:p>
            <a:r>
              <a:rPr lang="en-US" u="sng" dirty="0">
                <a:solidFill>
                  <a:schemeClr val="accent3">
                    <a:lumMod val="75000"/>
                  </a:schemeClr>
                </a:solidFill>
                <a:latin typeface="+mj-lt"/>
                <a:hlinkClick r:id="rId5"/>
              </a:rPr>
              <a:t>kyle.clabby@iwd.iowa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.gov</a:t>
            </a:r>
          </a:p>
          <a:p>
            <a:endParaRPr lang="en-US" u="sng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r>
              <a:rPr lang="en-US" sz="1800" b="1" dirty="0"/>
              <a:t>Victor Kennedy</a:t>
            </a:r>
          </a:p>
          <a:p>
            <a:r>
              <a:rPr lang="en-US" dirty="0"/>
              <a:t>Chief Financial Officer</a:t>
            </a:r>
          </a:p>
          <a:p>
            <a:r>
              <a:rPr lang="en-US" sz="1800" dirty="0"/>
              <a:t>Iowa Workforce Development</a:t>
            </a:r>
          </a:p>
          <a:p>
            <a:r>
              <a:rPr lang="en-US" dirty="0">
                <a:hlinkClick r:id="rId6"/>
              </a:rPr>
              <a:t>victor.kennedy@iwd.iowa.gov</a:t>
            </a:r>
            <a:r>
              <a:rPr lang="en-US" dirty="0"/>
              <a:t> </a:t>
            </a:r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5F173-AB3E-5709-DDFD-1246A89CDBFF}"/>
              </a:ext>
            </a:extLst>
          </p:cNvPr>
          <p:cNvSpPr txBox="1"/>
          <p:nvPr/>
        </p:nvSpPr>
        <p:spPr>
          <a:xfrm>
            <a:off x="8035341" y="531888"/>
            <a:ext cx="3943299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Brian Dennis</a:t>
            </a:r>
          </a:p>
          <a:p>
            <a:r>
              <a:rPr lang="en-US" dirty="0">
                <a:solidFill>
                  <a:srgbClr val="000000"/>
                </a:solidFill>
                <a:latin typeface="+mj-lt"/>
              </a:rPr>
              <a:t>Interim Administrator </a:t>
            </a:r>
          </a:p>
          <a:p>
            <a:r>
              <a:rPr lang="en-US" dirty="0">
                <a:solidFill>
                  <a:srgbClr val="000000"/>
                </a:solidFill>
                <a:latin typeface="+mj-lt"/>
              </a:rPr>
              <a:t>Iowa Vocational Rehabilitation Services</a:t>
            </a:r>
          </a:p>
          <a:p>
            <a:r>
              <a:rPr lang="en-US" dirty="0">
                <a:hlinkClick r:id="rId7"/>
              </a:rPr>
              <a:t>brian.dennis@iowa.gov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Brandy </a:t>
            </a:r>
            <a:r>
              <a:rPr lang="en-US" b="1" dirty="0" err="1"/>
              <a:t>McOmber</a:t>
            </a:r>
            <a:endParaRPr lang="en-US" b="1" dirty="0"/>
          </a:p>
          <a:p>
            <a:r>
              <a:rPr lang="en-US" dirty="0"/>
              <a:t>Program Manager</a:t>
            </a:r>
          </a:p>
          <a:p>
            <a:r>
              <a:rPr lang="en-US" dirty="0"/>
              <a:t>Iowa Vocational Rehabilitation Services</a:t>
            </a:r>
          </a:p>
          <a:p>
            <a:r>
              <a:rPr lang="en-US" dirty="0">
                <a:hlinkClick r:id="rId8"/>
              </a:rPr>
              <a:t>brandy.mcomber@iowa.gov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Mary Jackson</a:t>
            </a:r>
          </a:p>
          <a:p>
            <a:r>
              <a:rPr lang="en-US" dirty="0"/>
              <a:t>Transition Services Program Manager</a:t>
            </a:r>
          </a:p>
          <a:p>
            <a:r>
              <a:rPr lang="en-US" dirty="0"/>
              <a:t>Iowa Vocational Rehabilitation Services</a:t>
            </a:r>
          </a:p>
          <a:p>
            <a:r>
              <a:rPr lang="en-US" dirty="0">
                <a:hlinkClick r:id="rId9"/>
              </a:rPr>
              <a:t>mary.jackson@iowa.gov</a:t>
            </a:r>
            <a:r>
              <a:rPr lang="en-US" dirty="0"/>
              <a:t> </a:t>
            </a:r>
          </a:p>
          <a:p>
            <a:endParaRPr lang="en-US" b="1" dirty="0"/>
          </a:p>
          <a:p>
            <a:r>
              <a:rPr lang="en-US" b="1" dirty="0"/>
              <a:t>Keri Osterhaus</a:t>
            </a:r>
          </a:p>
          <a:p>
            <a:r>
              <a:rPr lang="en-US" dirty="0"/>
              <a:t>Vocational Rehabilitation Program Administrator</a:t>
            </a:r>
          </a:p>
          <a:p>
            <a:r>
              <a:rPr lang="en-US" dirty="0"/>
              <a:t>Iowa Department for the Blind</a:t>
            </a:r>
          </a:p>
          <a:p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keri.osterhaus@blind.state.ia.us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u="sng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6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308F-6F72-464A-9A4F-76BA24BB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D1887-8A81-489E-BC48-EC78198B7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Resources</a:t>
            </a:r>
          </a:p>
          <a:p>
            <a:r>
              <a:rPr lang="en-US" dirty="0"/>
              <a:t>Glossary Terms</a:t>
            </a:r>
          </a:p>
          <a:p>
            <a:r>
              <a:rPr lang="en-US" dirty="0"/>
              <a:t>IFA Responsibility</a:t>
            </a:r>
          </a:p>
          <a:p>
            <a:r>
              <a:rPr lang="en-US" dirty="0"/>
              <a:t>Identifying Partners and Parties to the Agreement</a:t>
            </a:r>
          </a:p>
          <a:p>
            <a:r>
              <a:rPr lang="en-US" dirty="0"/>
              <a:t>IFA Cost Pool, Cost Items, Allocation Base 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Office Hours</a:t>
            </a:r>
          </a:p>
          <a:p>
            <a:r>
              <a:rPr lang="en-US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47640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E409-1983-E347-7E2B-B1734AE6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Resources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739D22-BB0A-D9C2-58F6-144FF07BC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Workforce Development Board Website: </a:t>
            </a:r>
            <a:r>
              <a:rPr lang="en-US" dirty="0">
                <a:hlinkClick r:id="rId3"/>
              </a:rPr>
              <a:t>https://www.iowawdb.gov/</a:t>
            </a:r>
            <a:endParaRPr lang="en-US" dirty="0"/>
          </a:p>
          <a:p>
            <a:pPr lvl="1"/>
            <a:r>
              <a:rPr lang="en-US" dirty="0"/>
              <a:t>WIOA MOU/IFA Template Guidance</a:t>
            </a:r>
          </a:p>
          <a:p>
            <a:pPr lvl="1"/>
            <a:r>
              <a:rPr lang="en-US" dirty="0"/>
              <a:t>One-Stop Operating Budget Workbook</a:t>
            </a:r>
          </a:p>
          <a:p>
            <a:pPr lvl="1"/>
            <a:r>
              <a:rPr lang="en-US" dirty="0"/>
              <a:t>MOU Template</a:t>
            </a:r>
          </a:p>
          <a:p>
            <a:pPr lvl="1"/>
            <a:r>
              <a:rPr lang="en-US" dirty="0"/>
              <a:t>Memorandum of Understanding Policy 1.4.10</a:t>
            </a:r>
          </a:p>
          <a:p>
            <a:r>
              <a:rPr lang="en-US" dirty="0"/>
              <a:t>Iowa </a:t>
            </a:r>
            <a:r>
              <a:rPr lang="en-US" dirty="0" err="1"/>
              <a:t>ePolicy</a:t>
            </a:r>
            <a:r>
              <a:rPr lang="en-US" dirty="0"/>
              <a:t> Website: </a:t>
            </a:r>
            <a:r>
              <a:rPr lang="en-US" dirty="0">
                <a:hlinkClick r:id="rId4"/>
              </a:rPr>
              <a:t>https://epolicy.iwd.iowa.gov/Policy/Home</a:t>
            </a:r>
            <a:endParaRPr lang="en-US" dirty="0"/>
          </a:p>
          <a:p>
            <a:pPr lvl="1"/>
            <a:r>
              <a:rPr lang="en-US" dirty="0"/>
              <a:t>Memorandum of Understanding Policy 1.4.10</a:t>
            </a:r>
          </a:p>
          <a:p>
            <a:pPr lvl="1"/>
            <a:r>
              <a:rPr lang="en-US" dirty="0"/>
              <a:t>Technical Assistance Resources</a:t>
            </a:r>
          </a:p>
          <a:p>
            <a:pPr lvl="2"/>
            <a:r>
              <a:rPr lang="en-US" dirty="0"/>
              <a:t>WIOA MOU/IFA Template Guidance</a:t>
            </a:r>
          </a:p>
          <a:p>
            <a:pPr lvl="2"/>
            <a:r>
              <a:rPr lang="en-US" dirty="0"/>
              <a:t>One-Stop Operating Budget Workbook</a:t>
            </a:r>
          </a:p>
          <a:p>
            <a:pPr lvl="2"/>
            <a:r>
              <a:rPr lang="en-US" dirty="0"/>
              <a:t>MOU Template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6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E0A3-8C6D-DE48-D669-C2637701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8FA5-F40E-D975-9FD9-86A9CBD07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952722"/>
            <a:ext cx="5274310" cy="4952555"/>
          </a:xfrm>
        </p:spPr>
        <p:txBody>
          <a:bodyPr/>
          <a:lstStyle/>
          <a:p>
            <a:r>
              <a:rPr lang="en-US" dirty="0"/>
              <a:t>WIOA MOU/IFA Template Guidance</a:t>
            </a:r>
          </a:p>
          <a:p>
            <a:pPr lvl="1"/>
            <a:r>
              <a:rPr lang="en-US" dirty="0"/>
              <a:t>Page 49: Appendix I – Glossary of Key Terms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61B2DA0-D4B8-6616-7FB8-DA2245D56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7458"/>
            <a:ext cx="4926106" cy="53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2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E409-1983-E347-7E2B-B1734AE6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IFA Responsibility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C362-01D2-68C1-6A33-7D306C2E4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6062980" cy="49525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40102010807070707" pitchFamily="18" charset="2"/>
              <a:buChar char="§"/>
            </a:pPr>
            <a:r>
              <a:rPr lang="en-US" sz="2800" dirty="0">
                <a:ea typeface="+mn-lt"/>
                <a:cs typeface="+mn-lt"/>
              </a:rPr>
              <a:t>WIOA requires the </a:t>
            </a:r>
            <a:r>
              <a:rPr lang="en-US" sz="2800" b="1" u="sng" dirty="0">
                <a:ea typeface="+mn-lt"/>
                <a:cs typeface="+mn-lt"/>
              </a:rPr>
              <a:t>Local WDB</a:t>
            </a:r>
            <a:r>
              <a:rPr lang="en-US" sz="2800" dirty="0">
                <a:ea typeface="+mn-lt"/>
                <a:cs typeface="+mn-lt"/>
              </a:rPr>
              <a:t>, with agreement from the CLEO, to develop and enter into a MOU (which includes the IFA), between the Local WDB and the One-Stop Partners concerning the operation of the one-stop delivery system in a LWDA.</a:t>
            </a:r>
          </a:p>
          <a:p>
            <a:pPr lvl="2">
              <a:buFont typeface="Wingdings" panose="05040102010807070707" pitchFamily="18" charset="2"/>
              <a:buChar char="§"/>
            </a:pPr>
            <a:r>
              <a:rPr lang="en-US" sz="2800" dirty="0">
                <a:ea typeface="+mn-lt"/>
                <a:cs typeface="+mn-lt"/>
              </a:rPr>
              <a:t>The Local WDB has the key responsibility for negotiating and developing the MOU (including IFA components).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B610EB5-B949-CDB2-0601-FBDE1183E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091806"/>
              </p:ext>
            </p:extLst>
          </p:nvPr>
        </p:nvGraphicFramePr>
        <p:xfrm>
          <a:off x="6355080" y="1342813"/>
          <a:ext cx="5323840" cy="389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872AEE-3DBC-90A6-6403-098D0BE4D2EF}"/>
              </a:ext>
            </a:extLst>
          </p:cNvPr>
          <p:cNvCxnSpPr>
            <a:cxnSpLocks/>
          </p:cNvCxnSpPr>
          <p:nvPr/>
        </p:nvCxnSpPr>
        <p:spPr>
          <a:xfrm flipH="1">
            <a:off x="9738360" y="1977390"/>
            <a:ext cx="1940560" cy="296037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2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D0EF-DC7E-534F-FC3E-9FCBF606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Partners and Parties to the Agreement</a:t>
            </a:r>
          </a:p>
        </p:txBody>
      </p:sp>
    </p:spTree>
    <p:extLst>
      <p:ext uri="{BB962C8B-B14F-4D97-AF65-F5344CB8AC3E}">
        <p14:creationId xmlns:p14="http://schemas.microsoft.com/office/powerpoint/2010/main" val="32465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C937-F302-1393-EDCD-E16A989C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IFA Cost Pool, Cost Items, Allocation Base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E51489C-3BE2-8541-0480-F734E553B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391" y="907458"/>
            <a:ext cx="4896421" cy="5230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7A8EA3-1263-B20C-0A65-86B41DAE27CC}"/>
              </a:ext>
            </a:extLst>
          </p:cNvPr>
          <p:cNvSpPr txBox="1"/>
          <p:nvPr/>
        </p:nvSpPr>
        <p:spPr>
          <a:xfrm>
            <a:off x="6287589" y="907458"/>
            <a:ext cx="5120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Items to Consider for IFA: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Computer Equipment for participants / customers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Copy Paper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Equal Opportunity Officer*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Front Desk Personnel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Office Furniture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Office Supplies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Paper Shredding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Postage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Printers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Software / Hardware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b="1" dirty="0"/>
              <a:t>Allocation Methods Available: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Customers Served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Telephone Ports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Square Footage </a:t>
            </a:r>
          </a:p>
        </p:txBody>
      </p:sp>
    </p:spTree>
    <p:extLst>
      <p:ext uri="{BB962C8B-B14F-4D97-AF65-F5344CB8AC3E}">
        <p14:creationId xmlns:p14="http://schemas.microsoft.com/office/powerpoint/2010/main" val="19381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martArt timeline&#10;&#10;September – October 2022: Core Partners meet to develop process guidance&#10;November 2022: IWD consultation with SWDB, CLEOs and LWDAs&#10;December 2022: Core Partners finalize IFA guide, OSOB template and IFA policy recommendations&#10;March 2023: SWDB approval of updated policy; guidance and tools released&#10;January – May 2023: IWD and LWDA staff trainings on guidance and supporting tools&#10;July 1, 2023: Local partners meet to develop OSOBs and draft IFAs&#10;December 2023: Target effective date for IFA implementation&#10;">
            <a:extLst>
              <a:ext uri="{FF2B5EF4-FFF2-40B4-BE49-F238E27FC236}">
                <a16:creationId xmlns:a16="http://schemas.microsoft.com/office/drawing/2014/main" id="{463430E4-AAC9-4260-8B25-073BE82A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Timeline </a:t>
            </a:r>
          </a:p>
        </p:txBody>
      </p:sp>
      <p:pic>
        <p:nvPicPr>
          <p:cNvPr id="6" name="Picture 5" descr="depiction of MOU Development Timeline: Notification, Kickoff Meeting, Discussion/Negotiation, End of Negotiations/First Draft Submitted, End of Review/Signature Circulation Phase, MOU Effective Date">
            <a:extLst>
              <a:ext uri="{FF2B5EF4-FFF2-40B4-BE49-F238E27FC236}">
                <a16:creationId xmlns:a16="http://schemas.microsoft.com/office/drawing/2014/main" id="{72D4079F-5B5C-2731-DC4A-F86454D54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1" y="1052512"/>
            <a:ext cx="9651588" cy="434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27F8FD-23E8-BACE-6257-70409DE81E1A}"/>
              </a:ext>
            </a:extLst>
          </p:cNvPr>
          <p:cNvSpPr txBox="1"/>
          <p:nvPr/>
        </p:nvSpPr>
        <p:spPr>
          <a:xfrm>
            <a:off x="9338309" y="3037284"/>
            <a:ext cx="136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July 1, 2024</a:t>
            </a:r>
          </a:p>
        </p:txBody>
      </p:sp>
    </p:spTree>
    <p:extLst>
      <p:ext uri="{BB962C8B-B14F-4D97-AF65-F5344CB8AC3E}">
        <p14:creationId xmlns:p14="http://schemas.microsoft.com/office/powerpoint/2010/main" val="333414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08C8AE3584848A8D26F79479349EC" ma:contentTypeVersion="12" ma:contentTypeDescription="Create a new document." ma:contentTypeScope="" ma:versionID="ccb0ae390b33e32e3feca3d86c67e32c">
  <xsd:schema xmlns:xsd="http://www.w3.org/2001/XMLSchema" xmlns:xs="http://www.w3.org/2001/XMLSchema" xmlns:p="http://schemas.microsoft.com/office/2006/metadata/properties" xmlns:ns2="8a6e27b6-3b30-4895-a4fc-7172023d763e" xmlns:ns3="8d2c1b80-c67e-47aa-932c-0090cde62fd8" xmlns:ns4="b9f8e4f9-63ae-441f-b00b-e601199620d9" targetNamespace="http://schemas.microsoft.com/office/2006/metadata/properties" ma:root="true" ma:fieldsID="ae2cbfb4268cc06d1f5e1b9bbbafd889" ns2:_="" ns3:_="" ns4:_="">
    <xsd:import namespace="8a6e27b6-3b30-4895-a4fc-7172023d763e"/>
    <xsd:import namespace="8d2c1b80-c67e-47aa-932c-0090cde62fd8"/>
    <xsd:import namespace="b9f8e4f9-63ae-441f-b00b-e60119962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2:Contract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e27b6-3b30-4895-a4fc-7172023d7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ntract" ma:index="15" nillable="true" ma:displayName="Contract" ma:format="Dropdown" ma:internalName="Contract" ma:readOnly="false">
      <xsd:simpleType>
        <xsd:union memberTypes="dms:Text">
          <xsd:simpleType>
            <xsd:restriction base="dms:Choice">
              <xsd:enumeration value="Current"/>
              <xsd:enumeration value="Completed"/>
            </xsd:restriction>
          </xsd:simpleType>
        </xsd:un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c1b80-c67e-47aa-932c-0090cde62fd8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8e4f9-63ae-441f-b00b-e601199620d9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ract xmlns="8a6e27b6-3b30-4895-a4fc-7172023d763e" xsi:nil="true"/>
    <SharedWithUsers xmlns="8d2c1b80-c67e-47aa-932c-0090cde62fd8">
      <UserInfo>
        <DisplayName>Sutton, Michelle (Contractor)</DisplayName>
        <AccountId>186</AccountId>
        <AccountType/>
      </UserInfo>
      <UserInfo>
        <DisplayName>Clark-Purnell, Ashley</DisplayName>
        <AccountId>809</AccountId>
        <AccountType/>
      </UserInfo>
      <UserInfo>
        <DisplayName>Sullivan, Gretchen</DisplayName>
        <AccountId>37</AccountId>
        <AccountType/>
      </UserInfo>
      <UserInfo>
        <DisplayName>Collins, Lori</DisplayName>
        <AccountId>79</AccountId>
        <AccountType/>
      </UserInfo>
      <UserInfo>
        <DisplayName>Brickner, Frank (Contractor)</DisplayName>
        <AccountId>1112</AccountId>
        <AccountType/>
      </UserInfo>
      <UserInfo>
        <DisplayName>Bajorek, Lynn</DisplayName>
        <AccountId>38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E858B-A478-427E-94B6-DE26CFF7FFEF}">
  <ds:schemaRefs>
    <ds:schemaRef ds:uri="8a6e27b6-3b30-4895-a4fc-7172023d763e"/>
    <ds:schemaRef ds:uri="8d2c1b80-c67e-47aa-932c-0090cde62fd8"/>
    <ds:schemaRef ds:uri="b9f8e4f9-63ae-441f-b00b-e601199620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9DE9E3C-D54D-447D-BADB-EC31FEAA8F63}">
  <ds:schemaRefs>
    <ds:schemaRef ds:uri=""/>
    <ds:schemaRef ds:uri="http://www.net-centric.com/PAWPP"/>
  </ds:schemaRefs>
</ds:datastoreItem>
</file>

<file path=customXml/itemProps3.xml><?xml version="1.0" encoding="utf-8"?>
<ds:datastoreItem xmlns:ds="http://schemas.openxmlformats.org/officeDocument/2006/customXml" ds:itemID="{210B9C8B-864C-4ADB-A34E-73C58142ED8A}">
  <ds:schemaRefs>
    <ds:schemaRef ds:uri="8a6e27b6-3b30-4895-a4fc-7172023d763e"/>
    <ds:schemaRef ds:uri="http://schemas.microsoft.com/office/2006/documentManagement/types"/>
    <ds:schemaRef ds:uri="http://schemas.microsoft.com/office/infopath/2007/PartnerControls"/>
    <ds:schemaRef ds:uri="b9f8e4f9-63ae-441f-b00b-e601199620d9"/>
    <ds:schemaRef ds:uri="http://schemas.openxmlformats.org/package/2006/metadata/core-properties"/>
    <ds:schemaRef ds:uri="http://purl.org/dc/dcmitype/"/>
    <ds:schemaRef ds:uri="8d2c1b80-c67e-47aa-932c-0090cde62fd8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11286</TotalTime>
  <Words>538</Words>
  <Application>Microsoft Office PowerPoint</Application>
  <PresentationFormat>Widescreen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Wingdings 3</vt:lpstr>
      <vt:lpstr>Times New Roman</vt:lpstr>
      <vt:lpstr>Calibri</vt:lpstr>
      <vt:lpstr>Wingdings</vt:lpstr>
      <vt:lpstr>Arial</vt:lpstr>
      <vt:lpstr>Office Theme</vt:lpstr>
      <vt:lpstr>Infrastructure Funding Agreement Technical Assistance Session</vt:lpstr>
      <vt:lpstr>Welcome!</vt:lpstr>
      <vt:lpstr>Agenda</vt:lpstr>
      <vt:lpstr>Resources</vt:lpstr>
      <vt:lpstr>Glossary Terms</vt:lpstr>
      <vt:lpstr>IFA Responsibility </vt:lpstr>
      <vt:lpstr>Identifying Partners and Parties to the Agreement</vt:lpstr>
      <vt:lpstr>IFA Cost Pool, Cost Items, Allocation Base</vt:lpstr>
      <vt:lpstr>Sample Timeline </vt:lpstr>
      <vt:lpstr>Office Hours 9:00AM-10:00AM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Greenman, Wendy [IWD]</cp:lastModifiedBy>
  <cp:revision>18</cp:revision>
  <cp:lastPrinted>2023-02-16T14:12:17Z</cp:lastPrinted>
  <dcterms:created xsi:type="dcterms:W3CDTF">2019-06-27T13:48:43Z</dcterms:created>
  <dcterms:modified xsi:type="dcterms:W3CDTF">2023-08-22T16:12:08Z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0x0101004D208C8AE3584848A8D26F79479349EC</vt:lpwstr>
  </property>
</Properties>
</file>