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0" r:id="rId6"/>
    <p:sldMasterId id="2147483690" r:id="rId7"/>
  </p:sldMasterIdLst>
  <p:notesMasterIdLst>
    <p:notesMasterId r:id="rId44"/>
  </p:notesMasterIdLst>
  <p:sldIdLst>
    <p:sldId id="259" r:id="rId8"/>
    <p:sldId id="269" r:id="rId9"/>
    <p:sldId id="1517" r:id="rId10"/>
    <p:sldId id="1447" r:id="rId11"/>
    <p:sldId id="1468" r:id="rId12"/>
    <p:sldId id="284" r:id="rId13"/>
    <p:sldId id="1472" r:id="rId14"/>
    <p:sldId id="1492" r:id="rId15"/>
    <p:sldId id="1506" r:id="rId16"/>
    <p:sldId id="1450" r:id="rId17"/>
    <p:sldId id="280" r:id="rId18"/>
    <p:sldId id="278" r:id="rId19"/>
    <p:sldId id="281" r:id="rId20"/>
    <p:sldId id="1466" r:id="rId21"/>
    <p:sldId id="1486" r:id="rId22"/>
    <p:sldId id="1455" r:id="rId23"/>
    <p:sldId id="1508" r:id="rId24"/>
    <p:sldId id="1498" r:id="rId25"/>
    <p:sldId id="1518" r:id="rId26"/>
    <p:sldId id="1507" r:id="rId27"/>
    <p:sldId id="1499" r:id="rId28"/>
    <p:sldId id="1457" r:id="rId29"/>
    <p:sldId id="1460" r:id="rId30"/>
    <p:sldId id="1500" r:id="rId31"/>
    <p:sldId id="1501" r:id="rId32"/>
    <p:sldId id="1509" r:id="rId33"/>
    <p:sldId id="1510" r:id="rId34"/>
    <p:sldId id="1511" r:id="rId35"/>
    <p:sldId id="1491" r:id="rId36"/>
    <p:sldId id="1461" r:id="rId37"/>
    <p:sldId id="1489" r:id="rId38"/>
    <p:sldId id="1496" r:id="rId39"/>
    <p:sldId id="1465" r:id="rId40"/>
    <p:sldId id="1464" r:id="rId41"/>
    <p:sldId id="1515" r:id="rId42"/>
    <p:sldId id="274" r:id="rId43"/>
  </p:sldIdLst>
  <p:sldSz cx="12192000" cy="6858000"/>
  <p:notesSz cx="6858000" cy="9144000"/>
  <p:embeddedFontLst>
    <p:embeddedFont>
      <p:font typeface="Wingdings 3" panose="05040102010807070707" pitchFamily="18" charset="2"/>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11B0C-AD14-E064-1303-3E0168E6636F}" name="Robinson, Jama [IWD]" initials="JR" userId="S::jama.robinson@iwd.iowa.gov::347ff97a-9878-48e8-8dd4-6a50dcc7c77b" providerId="AD"/>
  <p188:author id="{D7F92B3E-9B9F-9632-FA3C-9551E869541C}" name="McOmber, Brandy [DVRS]" initials="MB" userId="S::brandy.mcomber_iowa.gov#ext#@iowablind.onmicrosoft.com::21ebf342-dbe5-4bf1-9162-d9696751a478" providerId="AD"/>
  <p188:author id="{5EEF176B-CAA1-CE19-1F21-56D8D02E7CF0}" name="Sinnwell, Ashley [IWD]" initials="SA" userId="S::ashley.sinnwell_iwd.iowa.gov#ext#@iowablind.onmicrosoft.com::d443aa6e-be13-470b-b6e4-7737fb369e58" providerId="AD"/>
  <p188:author id="{12DEA577-700F-0B8F-3AAF-1BFE86326709}" name="Robinson, Jama [IWD]" initials="RJ" userId="S::jama.robinson_iwd.iowa.gov#ext#@iowablind.onmicrosoft.com::064ddd47-fd82-44df-ab4e-3053e599e546" providerId="AD"/>
  <p188:author id="{19F28FD0-FB91-B8F7-FE64-D377F8943815}" name="Ostendorf, Sandra" initials="SO" userId="S::sandy.ostendorf@iwd.iowa.gov::54510f89-c70b-45e0-bdfd-4ed57761f7d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 Darcee" initials="SD" lastIdx="16" clrIdx="0">
    <p:extLst>
      <p:ext uri="{19B8F6BF-5375-455C-9EA6-DF929625EA0E}">
        <p15:presenceInfo xmlns:p15="http://schemas.microsoft.com/office/powerpoint/2012/main" userId="S::dsimon@air.org::6b22f4de-a2a4-46b1-90d9-60bbd7383efd" providerId="AD"/>
      </p:ext>
    </p:extLst>
  </p:cmAuthor>
  <p:cmAuthor id="2" name="Sullivan, Gretchen" initials="SG" lastIdx="11" clrIdx="1">
    <p:extLst>
      <p:ext uri="{19B8F6BF-5375-455C-9EA6-DF929625EA0E}">
        <p15:presenceInfo xmlns:p15="http://schemas.microsoft.com/office/powerpoint/2012/main" userId="S::gsullivan@air.org::1fe3a56a-c5af-4153-917d-eb593642dd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D4D4"/>
    <a:srgbClr val="0F6A6B"/>
    <a:srgbClr val="9DADB5"/>
    <a:srgbClr val="114257"/>
    <a:srgbClr val="00162E"/>
    <a:srgbClr val="5DB5B6"/>
    <a:srgbClr val="5F6862"/>
    <a:srgbClr val="535355"/>
    <a:srgbClr val="B443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390686-EE0D-EA2E-498B-A7F5898ECB1F}" v="3" dt="2025-06-17T18:03:00.273"/>
    <p1510:client id="{CF64F726-9104-7946-D4D2-CAABA0A2B8F7}" v="6" dt="2025-06-17T16:01:05.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51" autoAdjust="0"/>
  </p:normalViewPr>
  <p:slideViewPr>
    <p:cSldViewPr snapToGrid="0">
      <p:cViewPr varScale="1">
        <p:scale>
          <a:sx n="107" d="100"/>
          <a:sy n="107"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font" Target="fonts/font1.fntdata"/><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_rels/data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ata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image" Target="../media/image13.png"/></Relationships>
</file>

<file path=ppt/diagrams/_rels/drawing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E7217-A9CC-42C2-B1B6-AD685573F6C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47E487-FC71-4DB9-B7AA-A31B2082C467}">
      <dgm:prSet phldrT="[Text]"/>
      <dgm:spPr/>
      <dgm:t>
        <a:bodyPr/>
        <a:lstStyle/>
        <a:p>
          <a:r>
            <a:rPr lang="en-US" b="1"/>
            <a:t>Comprehensive Center</a:t>
          </a:r>
          <a:endParaRPr lang="en-US"/>
        </a:p>
      </dgm:t>
    </dgm:pt>
    <dgm:pt modelId="{2BE67F29-47F3-4E9F-A740-379C8159E9C3}" type="parTrans" cxnId="{D00063DD-15E4-4EA2-9FE5-9A52B3052505}">
      <dgm:prSet/>
      <dgm:spPr/>
      <dgm:t>
        <a:bodyPr/>
        <a:lstStyle/>
        <a:p>
          <a:endParaRPr lang="en-US"/>
        </a:p>
      </dgm:t>
    </dgm:pt>
    <dgm:pt modelId="{1B136D1F-0748-4C3E-AE5B-52F3EB6A0E80}" type="sibTrans" cxnId="{D00063DD-15E4-4EA2-9FE5-9A52B3052505}">
      <dgm:prSet/>
      <dgm:spPr/>
      <dgm:t>
        <a:bodyPr/>
        <a:lstStyle/>
        <a:p>
          <a:endParaRPr lang="en-US"/>
        </a:p>
      </dgm:t>
    </dgm:pt>
    <dgm:pt modelId="{7F39385E-ACA4-4627-8366-DF8163DF57B5}">
      <dgm:prSet/>
      <dgm:spPr/>
      <dgm:t>
        <a:bodyPr/>
        <a:lstStyle/>
        <a:p>
          <a:r>
            <a:rPr lang="en-US" b="1"/>
            <a:t>Satellite Center</a:t>
          </a:r>
          <a:endParaRPr lang="en-US"/>
        </a:p>
      </dgm:t>
    </dgm:pt>
    <dgm:pt modelId="{DA8BA38F-B5FD-419F-B473-D0B3857EBC9C}" type="parTrans" cxnId="{C32D21CC-0889-4AF1-85F6-31B84B85B514}">
      <dgm:prSet/>
      <dgm:spPr/>
      <dgm:t>
        <a:bodyPr/>
        <a:lstStyle/>
        <a:p>
          <a:endParaRPr lang="en-US"/>
        </a:p>
      </dgm:t>
    </dgm:pt>
    <dgm:pt modelId="{86F6B199-EE59-46E9-86C6-646466C904D1}" type="sibTrans" cxnId="{C32D21CC-0889-4AF1-85F6-31B84B85B514}">
      <dgm:prSet/>
      <dgm:spPr/>
      <dgm:t>
        <a:bodyPr/>
        <a:lstStyle/>
        <a:p>
          <a:endParaRPr lang="en-US"/>
        </a:p>
      </dgm:t>
    </dgm:pt>
    <dgm:pt modelId="{3E48733A-F9D3-42B2-92AD-2DA0206D16D6}">
      <dgm:prSet/>
      <dgm:spPr/>
      <dgm:t>
        <a:bodyPr/>
        <a:lstStyle/>
        <a:p>
          <a:r>
            <a:rPr lang="en-US" b="1"/>
            <a:t>Affiliated Center</a:t>
          </a:r>
          <a:endParaRPr lang="en-US"/>
        </a:p>
      </dgm:t>
    </dgm:pt>
    <dgm:pt modelId="{024C232C-6B09-4867-9101-8680BBB40239}" type="sibTrans" cxnId="{019DC0B6-A212-4853-ACDC-590B22C66441}">
      <dgm:prSet/>
      <dgm:spPr/>
      <dgm:t>
        <a:bodyPr/>
        <a:lstStyle/>
        <a:p>
          <a:endParaRPr lang="en-US"/>
        </a:p>
      </dgm:t>
    </dgm:pt>
    <dgm:pt modelId="{1F3062FE-7A8A-4E8A-88A7-8AB795A779E7}" type="parTrans" cxnId="{019DC0B6-A212-4853-ACDC-590B22C66441}">
      <dgm:prSet/>
      <dgm:spPr/>
      <dgm:t>
        <a:bodyPr/>
        <a:lstStyle/>
        <a:p>
          <a:endParaRPr lang="en-US"/>
        </a:p>
      </dgm:t>
    </dgm:pt>
    <dgm:pt modelId="{9D61A2C5-FF84-4B01-BC17-D115787E168B}">
      <dgm:prSet phldrT="[Text]"/>
      <dgm:spPr/>
      <dgm:t>
        <a:bodyPr/>
        <a:lstStyle/>
        <a:p>
          <a:r>
            <a:rPr lang="en-US"/>
            <a:t>Titles I and III are present full time with one other core partner present at least part time, and center provides access to all programs, services, and activities of partners not located in the center. Certification required.</a:t>
          </a:r>
        </a:p>
      </dgm:t>
    </dgm:pt>
    <dgm:pt modelId="{9F4DD2DD-5E6A-4612-AD93-9ED800128F9C}" type="parTrans" cxnId="{7CE45FAC-2283-48F5-B1E3-077DCAB2617C}">
      <dgm:prSet/>
      <dgm:spPr/>
      <dgm:t>
        <a:bodyPr/>
        <a:lstStyle/>
        <a:p>
          <a:endParaRPr lang="en-US"/>
        </a:p>
      </dgm:t>
    </dgm:pt>
    <dgm:pt modelId="{54F2949B-8C3B-4800-BC1C-5BD66C942552}" type="sibTrans" cxnId="{7CE45FAC-2283-48F5-B1E3-077DCAB2617C}">
      <dgm:prSet/>
      <dgm:spPr/>
      <dgm:t>
        <a:bodyPr/>
        <a:lstStyle/>
        <a:p>
          <a:endParaRPr lang="en-US"/>
        </a:p>
      </dgm:t>
    </dgm:pt>
    <dgm:pt modelId="{26DEFA72-56C2-4689-93D6-BE81FD0E8217}">
      <dgm:prSet/>
      <dgm:spPr/>
      <dgm:t>
        <a:bodyPr/>
        <a:lstStyle/>
        <a:p>
          <a:r>
            <a:rPr lang="en-US"/>
            <a:t>Two or more core partners with at least one of the core partners present on a full-time basis. Certification required.</a:t>
          </a:r>
        </a:p>
      </dgm:t>
    </dgm:pt>
    <dgm:pt modelId="{BC8BCFD2-6604-451C-BBA5-9810EB084BE5}" type="parTrans" cxnId="{ED258F65-0B72-48E5-837C-051DBDE0322B}">
      <dgm:prSet/>
      <dgm:spPr/>
      <dgm:t>
        <a:bodyPr/>
        <a:lstStyle/>
        <a:p>
          <a:endParaRPr lang="en-US"/>
        </a:p>
      </dgm:t>
    </dgm:pt>
    <dgm:pt modelId="{7DF2027B-53BF-4A08-ACFD-16D9565CEC53}" type="sibTrans" cxnId="{ED258F65-0B72-48E5-837C-051DBDE0322B}">
      <dgm:prSet/>
      <dgm:spPr/>
      <dgm:t>
        <a:bodyPr/>
        <a:lstStyle/>
        <a:p>
          <a:endParaRPr lang="en-US"/>
        </a:p>
      </dgm:t>
    </dgm:pt>
    <dgm:pt modelId="{579ADDCF-B782-4211-A320-8F4614F79EF4}">
      <dgm:prSet/>
      <dgm:spPr/>
      <dgm:t>
        <a:bodyPr/>
        <a:lstStyle/>
        <a:p>
          <a:r>
            <a:rPr lang="en-US"/>
            <a:t>Any location where one core or required partner is present on a permanent basis. Title I and Title III are not eligible to have stand-alone offices or be Satellite Centers. Certification not required.</a:t>
          </a:r>
        </a:p>
      </dgm:t>
    </dgm:pt>
    <dgm:pt modelId="{C42D9915-0900-4BDF-8EFF-C934BE0A9E1A}" type="parTrans" cxnId="{63C4C218-EB9B-40A8-BBE3-E0B5EC8D49A3}">
      <dgm:prSet/>
      <dgm:spPr/>
      <dgm:t>
        <a:bodyPr/>
        <a:lstStyle/>
        <a:p>
          <a:endParaRPr lang="en-US"/>
        </a:p>
      </dgm:t>
    </dgm:pt>
    <dgm:pt modelId="{3A4A340F-C42A-4170-81A3-139F13F191C4}" type="sibTrans" cxnId="{63C4C218-EB9B-40A8-BBE3-E0B5EC8D49A3}">
      <dgm:prSet/>
      <dgm:spPr/>
      <dgm:t>
        <a:bodyPr/>
        <a:lstStyle/>
        <a:p>
          <a:endParaRPr lang="en-US"/>
        </a:p>
      </dgm:t>
    </dgm:pt>
    <dgm:pt modelId="{E6A9615F-F248-42DC-985C-7C14C5B660FA}" type="pres">
      <dgm:prSet presAssocID="{A8DE7217-A9CC-42C2-B1B6-AD685573F6CC}" presName="Name0" presStyleCnt="0">
        <dgm:presLayoutVars>
          <dgm:dir/>
          <dgm:animLvl val="lvl"/>
          <dgm:resizeHandles val="exact"/>
        </dgm:presLayoutVars>
      </dgm:prSet>
      <dgm:spPr/>
    </dgm:pt>
    <dgm:pt modelId="{710705A0-98FD-4F3B-BD59-58216160EC77}" type="pres">
      <dgm:prSet presAssocID="{CD47E487-FC71-4DB9-B7AA-A31B2082C467}" presName="linNode" presStyleCnt="0"/>
      <dgm:spPr/>
    </dgm:pt>
    <dgm:pt modelId="{3C568188-C1AD-4DE0-B59D-F00DA5DDDD74}" type="pres">
      <dgm:prSet presAssocID="{CD47E487-FC71-4DB9-B7AA-A31B2082C467}" presName="parentText" presStyleLbl="node1" presStyleIdx="0" presStyleCnt="3">
        <dgm:presLayoutVars>
          <dgm:chMax val="1"/>
          <dgm:bulletEnabled val="1"/>
        </dgm:presLayoutVars>
      </dgm:prSet>
      <dgm:spPr/>
    </dgm:pt>
    <dgm:pt modelId="{8A97A73D-C23C-4D6C-A7C3-4A4324E25168}" type="pres">
      <dgm:prSet presAssocID="{CD47E487-FC71-4DB9-B7AA-A31B2082C467}" presName="descendantText" presStyleLbl="alignAccFollowNode1" presStyleIdx="0" presStyleCnt="3">
        <dgm:presLayoutVars>
          <dgm:bulletEnabled val="1"/>
        </dgm:presLayoutVars>
      </dgm:prSet>
      <dgm:spPr/>
    </dgm:pt>
    <dgm:pt modelId="{BADE9878-95CF-4AFB-A415-8DDE09D280AC}" type="pres">
      <dgm:prSet presAssocID="{1B136D1F-0748-4C3E-AE5B-52F3EB6A0E80}" presName="sp" presStyleCnt="0"/>
      <dgm:spPr/>
    </dgm:pt>
    <dgm:pt modelId="{8517967D-3919-41D4-A11A-4D51D8795D1E}" type="pres">
      <dgm:prSet presAssocID="{3E48733A-F9D3-42B2-92AD-2DA0206D16D6}" presName="linNode" presStyleCnt="0"/>
      <dgm:spPr/>
    </dgm:pt>
    <dgm:pt modelId="{53DD962B-648F-4B76-A890-370DEC55B224}" type="pres">
      <dgm:prSet presAssocID="{3E48733A-F9D3-42B2-92AD-2DA0206D16D6}" presName="parentText" presStyleLbl="node1" presStyleIdx="1" presStyleCnt="3">
        <dgm:presLayoutVars>
          <dgm:chMax val="1"/>
          <dgm:bulletEnabled val="1"/>
        </dgm:presLayoutVars>
      </dgm:prSet>
      <dgm:spPr/>
    </dgm:pt>
    <dgm:pt modelId="{D510CB4B-BF16-4712-88E2-8A5A67E164BD}" type="pres">
      <dgm:prSet presAssocID="{3E48733A-F9D3-42B2-92AD-2DA0206D16D6}" presName="descendantText" presStyleLbl="alignAccFollowNode1" presStyleIdx="1" presStyleCnt="3">
        <dgm:presLayoutVars>
          <dgm:bulletEnabled val="1"/>
        </dgm:presLayoutVars>
      </dgm:prSet>
      <dgm:spPr/>
    </dgm:pt>
    <dgm:pt modelId="{D7057002-98EC-4C29-8A58-497E15DB67EE}" type="pres">
      <dgm:prSet presAssocID="{024C232C-6B09-4867-9101-8680BBB40239}" presName="sp" presStyleCnt="0"/>
      <dgm:spPr/>
    </dgm:pt>
    <dgm:pt modelId="{D3E1665C-2A4C-4CF0-BA16-F7110D94E2C7}" type="pres">
      <dgm:prSet presAssocID="{7F39385E-ACA4-4627-8366-DF8163DF57B5}" presName="linNode" presStyleCnt="0"/>
      <dgm:spPr/>
    </dgm:pt>
    <dgm:pt modelId="{96E15C28-187B-48C1-A397-3110CE8B0212}" type="pres">
      <dgm:prSet presAssocID="{7F39385E-ACA4-4627-8366-DF8163DF57B5}" presName="parentText" presStyleLbl="node1" presStyleIdx="2" presStyleCnt="3">
        <dgm:presLayoutVars>
          <dgm:chMax val="1"/>
          <dgm:bulletEnabled val="1"/>
        </dgm:presLayoutVars>
      </dgm:prSet>
      <dgm:spPr/>
    </dgm:pt>
    <dgm:pt modelId="{2296A1D4-0D8D-47B1-8841-32DF529A6F90}" type="pres">
      <dgm:prSet presAssocID="{7F39385E-ACA4-4627-8366-DF8163DF57B5}" presName="descendantText" presStyleLbl="alignAccFollowNode1" presStyleIdx="2" presStyleCnt="3">
        <dgm:presLayoutVars>
          <dgm:bulletEnabled val="1"/>
        </dgm:presLayoutVars>
      </dgm:prSet>
      <dgm:spPr/>
    </dgm:pt>
  </dgm:ptLst>
  <dgm:cxnLst>
    <dgm:cxn modelId="{EEC34006-C470-4E97-8CD4-00721CA2B3FD}" type="presOf" srcId="{3E48733A-F9D3-42B2-92AD-2DA0206D16D6}" destId="{53DD962B-648F-4B76-A890-370DEC55B224}" srcOrd="0" destOrd="0" presId="urn:microsoft.com/office/officeart/2005/8/layout/vList5"/>
    <dgm:cxn modelId="{63C4C218-EB9B-40A8-BBE3-E0B5EC8D49A3}" srcId="{7F39385E-ACA4-4627-8366-DF8163DF57B5}" destId="{579ADDCF-B782-4211-A320-8F4614F79EF4}" srcOrd="0" destOrd="0" parTransId="{C42D9915-0900-4BDF-8EFF-C934BE0A9E1A}" sibTransId="{3A4A340F-C42A-4170-81A3-139F13F191C4}"/>
    <dgm:cxn modelId="{ED258F65-0B72-48E5-837C-051DBDE0322B}" srcId="{3E48733A-F9D3-42B2-92AD-2DA0206D16D6}" destId="{26DEFA72-56C2-4689-93D6-BE81FD0E8217}" srcOrd="0" destOrd="0" parTransId="{BC8BCFD2-6604-451C-BBA5-9810EB084BE5}" sibTransId="{7DF2027B-53BF-4A08-ACFD-16D9565CEC53}"/>
    <dgm:cxn modelId="{AAF43868-FA42-4923-A178-D63CF68C9EA3}" type="presOf" srcId="{579ADDCF-B782-4211-A320-8F4614F79EF4}" destId="{2296A1D4-0D8D-47B1-8841-32DF529A6F90}" srcOrd="0" destOrd="0" presId="urn:microsoft.com/office/officeart/2005/8/layout/vList5"/>
    <dgm:cxn modelId="{4E27C26A-81D4-4D15-B87B-EB435EC47AC9}" type="presOf" srcId="{26DEFA72-56C2-4689-93D6-BE81FD0E8217}" destId="{D510CB4B-BF16-4712-88E2-8A5A67E164BD}" srcOrd="0" destOrd="0" presId="urn:microsoft.com/office/officeart/2005/8/layout/vList5"/>
    <dgm:cxn modelId="{4C8E3980-D272-41E8-82D2-7545E7B425EF}" type="presOf" srcId="{9D61A2C5-FF84-4B01-BC17-D115787E168B}" destId="{8A97A73D-C23C-4D6C-A7C3-4A4324E25168}" srcOrd="0" destOrd="0" presId="urn:microsoft.com/office/officeart/2005/8/layout/vList5"/>
    <dgm:cxn modelId="{7CE45FAC-2283-48F5-B1E3-077DCAB2617C}" srcId="{CD47E487-FC71-4DB9-B7AA-A31B2082C467}" destId="{9D61A2C5-FF84-4B01-BC17-D115787E168B}" srcOrd="0" destOrd="0" parTransId="{9F4DD2DD-5E6A-4612-AD93-9ED800128F9C}" sibTransId="{54F2949B-8C3B-4800-BC1C-5BD66C942552}"/>
    <dgm:cxn modelId="{019DC0B6-A212-4853-ACDC-590B22C66441}" srcId="{A8DE7217-A9CC-42C2-B1B6-AD685573F6CC}" destId="{3E48733A-F9D3-42B2-92AD-2DA0206D16D6}" srcOrd="1" destOrd="0" parTransId="{1F3062FE-7A8A-4E8A-88A7-8AB795A779E7}" sibTransId="{024C232C-6B09-4867-9101-8680BBB40239}"/>
    <dgm:cxn modelId="{9115E5C3-DA04-4CEA-9F67-79CD18D72F64}" type="presOf" srcId="{CD47E487-FC71-4DB9-B7AA-A31B2082C467}" destId="{3C568188-C1AD-4DE0-B59D-F00DA5DDDD74}" srcOrd="0" destOrd="0" presId="urn:microsoft.com/office/officeart/2005/8/layout/vList5"/>
    <dgm:cxn modelId="{C32D21CC-0889-4AF1-85F6-31B84B85B514}" srcId="{A8DE7217-A9CC-42C2-B1B6-AD685573F6CC}" destId="{7F39385E-ACA4-4627-8366-DF8163DF57B5}" srcOrd="2" destOrd="0" parTransId="{DA8BA38F-B5FD-419F-B473-D0B3857EBC9C}" sibTransId="{86F6B199-EE59-46E9-86C6-646466C904D1}"/>
    <dgm:cxn modelId="{B66E1BD4-68B7-4EB4-9401-2679ADD30FD4}" type="presOf" srcId="{A8DE7217-A9CC-42C2-B1B6-AD685573F6CC}" destId="{E6A9615F-F248-42DC-985C-7C14C5B660FA}" srcOrd="0" destOrd="0" presId="urn:microsoft.com/office/officeart/2005/8/layout/vList5"/>
    <dgm:cxn modelId="{D00063DD-15E4-4EA2-9FE5-9A52B3052505}" srcId="{A8DE7217-A9CC-42C2-B1B6-AD685573F6CC}" destId="{CD47E487-FC71-4DB9-B7AA-A31B2082C467}" srcOrd="0" destOrd="0" parTransId="{2BE67F29-47F3-4E9F-A740-379C8159E9C3}" sibTransId="{1B136D1F-0748-4C3E-AE5B-52F3EB6A0E80}"/>
    <dgm:cxn modelId="{A19210F1-17F1-4A5D-86A9-E27D0922091C}" type="presOf" srcId="{7F39385E-ACA4-4627-8366-DF8163DF57B5}" destId="{96E15C28-187B-48C1-A397-3110CE8B0212}" srcOrd="0" destOrd="0" presId="urn:microsoft.com/office/officeart/2005/8/layout/vList5"/>
    <dgm:cxn modelId="{8CC60B89-2080-4E59-A2DD-88F6D7651586}" type="presParOf" srcId="{E6A9615F-F248-42DC-985C-7C14C5B660FA}" destId="{710705A0-98FD-4F3B-BD59-58216160EC77}" srcOrd="0" destOrd="0" presId="urn:microsoft.com/office/officeart/2005/8/layout/vList5"/>
    <dgm:cxn modelId="{E133D386-5567-4BB8-A886-300647359987}" type="presParOf" srcId="{710705A0-98FD-4F3B-BD59-58216160EC77}" destId="{3C568188-C1AD-4DE0-B59D-F00DA5DDDD74}" srcOrd="0" destOrd="0" presId="urn:microsoft.com/office/officeart/2005/8/layout/vList5"/>
    <dgm:cxn modelId="{FF07BA43-E400-475F-B0F2-39CB90D59C78}" type="presParOf" srcId="{710705A0-98FD-4F3B-BD59-58216160EC77}" destId="{8A97A73D-C23C-4D6C-A7C3-4A4324E25168}" srcOrd="1" destOrd="0" presId="urn:microsoft.com/office/officeart/2005/8/layout/vList5"/>
    <dgm:cxn modelId="{E91C38D8-6662-40C2-A1A0-12021631EAD8}" type="presParOf" srcId="{E6A9615F-F248-42DC-985C-7C14C5B660FA}" destId="{BADE9878-95CF-4AFB-A415-8DDE09D280AC}" srcOrd="1" destOrd="0" presId="urn:microsoft.com/office/officeart/2005/8/layout/vList5"/>
    <dgm:cxn modelId="{B8791E1A-C965-4030-BB96-0941A0E3C3FC}" type="presParOf" srcId="{E6A9615F-F248-42DC-985C-7C14C5B660FA}" destId="{8517967D-3919-41D4-A11A-4D51D8795D1E}" srcOrd="2" destOrd="0" presId="urn:microsoft.com/office/officeart/2005/8/layout/vList5"/>
    <dgm:cxn modelId="{97505E54-AB9B-4641-AB19-FCC6267F468A}" type="presParOf" srcId="{8517967D-3919-41D4-A11A-4D51D8795D1E}" destId="{53DD962B-648F-4B76-A890-370DEC55B224}" srcOrd="0" destOrd="0" presId="urn:microsoft.com/office/officeart/2005/8/layout/vList5"/>
    <dgm:cxn modelId="{9A12C4DB-C2B8-4441-96B5-351F591E4C9A}" type="presParOf" srcId="{8517967D-3919-41D4-A11A-4D51D8795D1E}" destId="{D510CB4B-BF16-4712-88E2-8A5A67E164BD}" srcOrd="1" destOrd="0" presId="urn:microsoft.com/office/officeart/2005/8/layout/vList5"/>
    <dgm:cxn modelId="{EF47F3D0-EF5D-4F94-809E-02F799275EAF}" type="presParOf" srcId="{E6A9615F-F248-42DC-985C-7C14C5B660FA}" destId="{D7057002-98EC-4C29-8A58-497E15DB67EE}" srcOrd="3" destOrd="0" presId="urn:microsoft.com/office/officeart/2005/8/layout/vList5"/>
    <dgm:cxn modelId="{15C65156-C102-4E04-882B-4C4318D8DF3B}" type="presParOf" srcId="{E6A9615F-F248-42DC-985C-7C14C5B660FA}" destId="{D3E1665C-2A4C-4CF0-BA16-F7110D94E2C7}" srcOrd="4" destOrd="0" presId="urn:microsoft.com/office/officeart/2005/8/layout/vList5"/>
    <dgm:cxn modelId="{8506A54B-BCA9-467E-9C17-19F36ED4E1EE}" type="presParOf" srcId="{D3E1665C-2A4C-4CF0-BA16-F7110D94E2C7}" destId="{96E15C28-187B-48C1-A397-3110CE8B0212}" srcOrd="0" destOrd="0" presId="urn:microsoft.com/office/officeart/2005/8/layout/vList5"/>
    <dgm:cxn modelId="{08772BFB-63DF-4B8B-9486-881BEF4BD0C9}" type="presParOf" srcId="{D3E1665C-2A4C-4CF0-BA16-F7110D94E2C7}" destId="{2296A1D4-0D8D-47B1-8841-32DF529A6F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F82C8B9-5733-4696-89CD-B988E2914E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DA7A46-4DD8-4E73-9C2D-867A3D12F8CE}">
      <dgm:prSet/>
      <dgm:spPr>
        <a:solidFill>
          <a:schemeClr val="accent4"/>
        </a:solidFill>
      </dgm:spPr>
      <dgm:t>
        <a:bodyPr/>
        <a:lstStyle/>
        <a:p>
          <a:r>
            <a:rPr lang="en-US"/>
            <a:t>Not Certified / Decertified</a:t>
          </a:r>
        </a:p>
      </dgm:t>
    </dgm:pt>
    <dgm:pt modelId="{83A1F3D4-3B2A-44E7-B49A-F7C67B3761E3}" type="parTrans" cxnId="{F44BD001-DB65-4F78-AB8A-989CB10C8E7D}">
      <dgm:prSet/>
      <dgm:spPr/>
      <dgm:t>
        <a:bodyPr/>
        <a:lstStyle/>
        <a:p>
          <a:endParaRPr lang="en-US"/>
        </a:p>
      </dgm:t>
    </dgm:pt>
    <dgm:pt modelId="{C84AD6B5-061E-4E0E-B97A-761816ACCAD9}" type="sibTrans" cxnId="{F44BD001-DB65-4F78-AB8A-989CB10C8E7D}">
      <dgm:prSet/>
      <dgm:spPr/>
      <dgm:t>
        <a:bodyPr/>
        <a:lstStyle/>
        <a:p>
          <a:endParaRPr lang="en-US"/>
        </a:p>
      </dgm:t>
    </dgm:pt>
    <dgm:pt modelId="{339ABD8C-8A64-418E-B824-6373AD57A8F2}">
      <dgm:prSet/>
      <dgm:spPr/>
      <dgm:t>
        <a:bodyPr/>
        <a:lstStyle/>
        <a:p>
          <a:r>
            <a:rPr lang="en-US" b="0" i="0"/>
            <a:t>Evaluation of each of the three categories results in a not certified outcome as determined by the evaluation team.</a:t>
          </a:r>
          <a:endParaRPr lang="en-US"/>
        </a:p>
      </dgm:t>
    </dgm:pt>
    <dgm:pt modelId="{383A32C4-E690-4457-92C6-89A734CD3C79}" type="parTrans" cxnId="{E7B714E0-9D7A-4684-8110-3F9D86DE4B14}">
      <dgm:prSet/>
      <dgm:spPr/>
      <dgm:t>
        <a:bodyPr/>
        <a:lstStyle/>
        <a:p>
          <a:endParaRPr lang="en-US"/>
        </a:p>
      </dgm:t>
    </dgm:pt>
    <dgm:pt modelId="{DD5FDF0E-DF79-4169-8426-33F7923E77B3}" type="sibTrans" cxnId="{E7B714E0-9D7A-4684-8110-3F9D86DE4B14}">
      <dgm:prSet/>
      <dgm:spPr/>
      <dgm:t>
        <a:bodyPr/>
        <a:lstStyle/>
        <a:p>
          <a:endParaRPr lang="en-US"/>
        </a:p>
      </dgm:t>
    </dgm:pt>
    <dgm:pt modelId="{121F744F-5C39-4CC5-96E7-E97F60C4340C}">
      <dgm:prSet/>
      <dgm:spPr/>
      <dgm:t>
        <a:bodyPr/>
        <a:lstStyle/>
        <a:p>
          <a:r>
            <a:rPr lang="en-US">
              <a:cs typeface="Calibri"/>
            </a:rPr>
            <a:t>Center must achieve </a:t>
          </a:r>
          <a:r>
            <a:rPr lang="en-US" u="sng">
              <a:cs typeface="Calibri"/>
            </a:rPr>
            <a:t>full</a:t>
          </a:r>
          <a:r>
            <a:rPr lang="en-US">
              <a:cs typeface="Calibri"/>
            </a:rPr>
            <a:t> certification within 6 months of being not certified/de-certified</a:t>
          </a:r>
        </a:p>
      </dgm:t>
    </dgm:pt>
    <dgm:pt modelId="{BEAE9C4B-52A2-4B08-A69B-8DB837897F66}" type="parTrans" cxnId="{F510768B-1BB3-46AC-AEBC-33AA74710C08}">
      <dgm:prSet/>
      <dgm:spPr/>
      <dgm:t>
        <a:bodyPr/>
        <a:lstStyle/>
        <a:p>
          <a:endParaRPr lang="en-US"/>
        </a:p>
      </dgm:t>
    </dgm:pt>
    <dgm:pt modelId="{2AC0FE2E-28F9-41F1-82C4-1D7B870AA349}" type="sibTrans" cxnId="{F510768B-1BB3-46AC-AEBC-33AA74710C08}">
      <dgm:prSet/>
      <dgm:spPr/>
      <dgm:t>
        <a:bodyPr/>
        <a:lstStyle/>
        <a:p>
          <a:endParaRPr lang="en-US"/>
        </a:p>
      </dgm:t>
    </dgm:pt>
    <dgm:pt modelId="{AA4641F1-9406-4921-83A6-CAAEA96F4409}">
      <dgm:prSet/>
      <dgm:spPr/>
      <dgm:t>
        <a:bodyPr/>
        <a:lstStyle/>
        <a:p>
          <a:r>
            <a:rPr lang="en-US">
              <a:cs typeface="Calibri"/>
            </a:rPr>
            <a:t>State core partners will be available to consult on corrective action and provide technical assistance throughout 6-month period.</a:t>
          </a:r>
        </a:p>
      </dgm:t>
    </dgm:pt>
    <dgm:pt modelId="{E88AA071-6FBC-4658-BB54-B06D141B0017}" type="parTrans" cxnId="{287861F9-E720-49B6-9866-C065396354A6}">
      <dgm:prSet/>
      <dgm:spPr/>
      <dgm:t>
        <a:bodyPr/>
        <a:lstStyle/>
        <a:p>
          <a:endParaRPr lang="en-US"/>
        </a:p>
      </dgm:t>
    </dgm:pt>
    <dgm:pt modelId="{3324E60F-60CB-4D7E-B9B5-AE5894030AB2}" type="sibTrans" cxnId="{287861F9-E720-49B6-9866-C065396354A6}">
      <dgm:prSet/>
      <dgm:spPr/>
      <dgm:t>
        <a:bodyPr/>
        <a:lstStyle/>
        <a:p>
          <a:endParaRPr lang="en-US"/>
        </a:p>
      </dgm:t>
    </dgm:pt>
    <dgm:pt modelId="{E6D75358-E377-413E-95E4-CFFC5C4E7F66}">
      <dgm:prSet/>
      <dgm:spPr/>
      <dgm:t>
        <a:bodyPr/>
        <a:lstStyle/>
        <a:p>
          <a:r>
            <a:rPr lang="en-US">
              <a:cs typeface="Calibri"/>
            </a:rPr>
            <a:t>A 3-month corrective action plan to either achieve provisional certification or to close/transition service to another center must be submitted to SWDB.</a:t>
          </a:r>
          <a:endParaRPr lang="en-US"/>
        </a:p>
      </dgm:t>
    </dgm:pt>
    <dgm:pt modelId="{830FDC46-148F-4A32-BFE1-5822AF6E8B67}" type="parTrans" cxnId="{72B7E2B9-DD36-4D1F-B4F8-C537EDA2BC5E}">
      <dgm:prSet/>
      <dgm:spPr/>
    </dgm:pt>
    <dgm:pt modelId="{B798AC53-857B-40D7-96F8-221CDF96BB5B}" type="sibTrans" cxnId="{72B7E2B9-DD36-4D1F-B4F8-C537EDA2BC5E}">
      <dgm:prSet/>
      <dgm:spPr/>
    </dgm:pt>
    <dgm:pt modelId="{6A1EF237-AC53-4A34-8B34-BF81C2D245D3}" type="pres">
      <dgm:prSet presAssocID="{3F82C8B9-5733-4696-89CD-B988E2914E4F}" presName="linear" presStyleCnt="0">
        <dgm:presLayoutVars>
          <dgm:animLvl val="lvl"/>
          <dgm:resizeHandles val="exact"/>
        </dgm:presLayoutVars>
      </dgm:prSet>
      <dgm:spPr/>
    </dgm:pt>
    <dgm:pt modelId="{C08B6615-CDF0-4BFB-81D0-EBBAD0A20807}" type="pres">
      <dgm:prSet presAssocID="{CFDA7A46-4DD8-4E73-9C2D-867A3D12F8CE}" presName="parentText" presStyleLbl="node1" presStyleIdx="0" presStyleCnt="1">
        <dgm:presLayoutVars>
          <dgm:chMax val="0"/>
          <dgm:bulletEnabled val="1"/>
        </dgm:presLayoutVars>
      </dgm:prSet>
      <dgm:spPr/>
    </dgm:pt>
    <dgm:pt modelId="{B74B2B19-6F38-4693-A0A5-35BE51C94233}" type="pres">
      <dgm:prSet presAssocID="{CFDA7A46-4DD8-4E73-9C2D-867A3D12F8CE}" presName="childText" presStyleLbl="revTx" presStyleIdx="0" presStyleCnt="1">
        <dgm:presLayoutVars>
          <dgm:bulletEnabled val="1"/>
        </dgm:presLayoutVars>
      </dgm:prSet>
      <dgm:spPr/>
    </dgm:pt>
  </dgm:ptLst>
  <dgm:cxnLst>
    <dgm:cxn modelId="{F44BD001-DB65-4F78-AB8A-989CB10C8E7D}" srcId="{3F82C8B9-5733-4696-89CD-B988E2914E4F}" destId="{CFDA7A46-4DD8-4E73-9C2D-867A3D12F8CE}" srcOrd="0" destOrd="0" parTransId="{83A1F3D4-3B2A-44E7-B49A-F7C67B3761E3}" sibTransId="{C84AD6B5-061E-4E0E-B97A-761816ACCAD9}"/>
    <dgm:cxn modelId="{3CDF5B34-A322-4D04-B407-76A5451A03CF}" type="presOf" srcId="{3F82C8B9-5733-4696-89CD-B988E2914E4F}" destId="{6A1EF237-AC53-4A34-8B34-BF81C2D245D3}" srcOrd="0" destOrd="0" presId="urn:microsoft.com/office/officeart/2005/8/layout/vList2"/>
    <dgm:cxn modelId="{9BF11642-8C0E-4372-BEF4-BDD8A6B94AA0}" type="presOf" srcId="{339ABD8C-8A64-418E-B824-6373AD57A8F2}" destId="{B74B2B19-6F38-4693-A0A5-35BE51C94233}" srcOrd="0" destOrd="0" presId="urn:microsoft.com/office/officeart/2005/8/layout/vList2"/>
    <dgm:cxn modelId="{F510768B-1BB3-46AC-AEBC-33AA74710C08}" srcId="{CFDA7A46-4DD8-4E73-9C2D-867A3D12F8CE}" destId="{121F744F-5C39-4CC5-96E7-E97F60C4340C}" srcOrd="2" destOrd="0" parTransId="{BEAE9C4B-52A2-4B08-A69B-8DB837897F66}" sibTransId="{2AC0FE2E-28F9-41F1-82C4-1D7B870AA349}"/>
    <dgm:cxn modelId="{72B7E2B9-DD36-4D1F-B4F8-C537EDA2BC5E}" srcId="{CFDA7A46-4DD8-4E73-9C2D-867A3D12F8CE}" destId="{E6D75358-E377-413E-95E4-CFFC5C4E7F66}" srcOrd="1" destOrd="0" parTransId="{830FDC46-148F-4A32-BFE1-5822AF6E8B67}" sibTransId="{B798AC53-857B-40D7-96F8-221CDF96BB5B}"/>
    <dgm:cxn modelId="{E9768AC3-A701-48B3-9F2D-7D8A38080A1C}" type="presOf" srcId="{AA4641F1-9406-4921-83A6-CAAEA96F4409}" destId="{B74B2B19-6F38-4693-A0A5-35BE51C94233}" srcOrd="0" destOrd="3" presId="urn:microsoft.com/office/officeart/2005/8/layout/vList2"/>
    <dgm:cxn modelId="{958BDBCD-2187-4203-B545-3257C1C7B82A}" type="presOf" srcId="{CFDA7A46-4DD8-4E73-9C2D-867A3D12F8CE}" destId="{C08B6615-CDF0-4BFB-81D0-EBBAD0A20807}" srcOrd="0" destOrd="0" presId="urn:microsoft.com/office/officeart/2005/8/layout/vList2"/>
    <dgm:cxn modelId="{C60665D4-13BF-4D02-BD15-35B9D942C059}" type="presOf" srcId="{121F744F-5C39-4CC5-96E7-E97F60C4340C}" destId="{B74B2B19-6F38-4693-A0A5-35BE51C94233}" srcOrd="0" destOrd="2" presId="urn:microsoft.com/office/officeart/2005/8/layout/vList2"/>
    <dgm:cxn modelId="{E7B714E0-9D7A-4684-8110-3F9D86DE4B14}" srcId="{CFDA7A46-4DD8-4E73-9C2D-867A3D12F8CE}" destId="{339ABD8C-8A64-418E-B824-6373AD57A8F2}" srcOrd="0" destOrd="0" parTransId="{383A32C4-E690-4457-92C6-89A734CD3C79}" sibTransId="{DD5FDF0E-DF79-4169-8426-33F7923E77B3}"/>
    <dgm:cxn modelId="{5853E2F5-9206-4EDD-831D-FC7571105E7C}" type="presOf" srcId="{E6D75358-E377-413E-95E4-CFFC5C4E7F66}" destId="{B74B2B19-6F38-4693-A0A5-35BE51C94233}" srcOrd="0" destOrd="1" presId="urn:microsoft.com/office/officeart/2005/8/layout/vList2"/>
    <dgm:cxn modelId="{287861F9-E720-49B6-9866-C065396354A6}" srcId="{CFDA7A46-4DD8-4E73-9C2D-867A3D12F8CE}" destId="{AA4641F1-9406-4921-83A6-CAAEA96F4409}" srcOrd="3" destOrd="0" parTransId="{E88AA071-6FBC-4658-BB54-B06D141B0017}" sibTransId="{3324E60F-60CB-4D7E-B9B5-AE5894030AB2}"/>
    <dgm:cxn modelId="{FEB36B1C-FA76-434F-B038-2487C348E969}" type="presParOf" srcId="{6A1EF237-AC53-4A34-8B34-BF81C2D245D3}" destId="{C08B6615-CDF0-4BFB-81D0-EBBAD0A20807}" srcOrd="0" destOrd="0" presId="urn:microsoft.com/office/officeart/2005/8/layout/vList2"/>
    <dgm:cxn modelId="{6896D717-2FF6-4650-94F4-49FF2E029958}" type="presParOf" srcId="{6A1EF237-AC53-4A34-8B34-BF81C2D245D3}" destId="{B74B2B19-6F38-4693-A0A5-35BE51C942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0CF973-C66F-42A1-8D65-BE919855E51F}"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AC1B133A-ED02-476B-B433-604767E677C6}">
      <dgm:prSet custT="1"/>
      <dgm:spPr/>
      <dgm:t>
        <a:bodyPr/>
        <a:lstStyle/>
        <a:p>
          <a:pPr rtl="0"/>
          <a:r>
            <a:rPr lang="en-US" sz="1400" b="1">
              <a:latin typeface="Calibri" panose="020F0502020204030204"/>
            </a:rPr>
            <a:t>June 17, 2025 </a:t>
          </a:r>
          <a:endParaRPr lang="en-US" sz="1400" b="1"/>
        </a:p>
      </dgm:t>
    </dgm:pt>
    <dgm:pt modelId="{E6FDC3C5-9B3F-4A38-BBA7-56648A12BE94}" type="parTrans" cxnId="{C017FAC7-319C-4256-82F6-09E34528F55F}">
      <dgm:prSet/>
      <dgm:spPr/>
      <dgm:t>
        <a:bodyPr/>
        <a:lstStyle/>
        <a:p>
          <a:endParaRPr lang="en-US"/>
        </a:p>
      </dgm:t>
    </dgm:pt>
    <dgm:pt modelId="{2993DDEA-8092-4A1E-A718-B4B863123B68}" type="sibTrans" cxnId="{C017FAC7-319C-4256-82F6-09E34528F55F}">
      <dgm:prSet/>
      <dgm:spPr/>
      <dgm:t>
        <a:bodyPr/>
        <a:lstStyle/>
        <a:p>
          <a:endParaRPr lang="en-US"/>
        </a:p>
      </dgm:t>
    </dgm:pt>
    <dgm:pt modelId="{F5D52D66-2EC7-4C59-B8EB-F769CCFBF3C3}">
      <dgm:prSet custT="1"/>
      <dgm:spPr/>
      <dgm:t>
        <a:bodyPr/>
        <a:lstStyle/>
        <a:p>
          <a:pPr rtl="0"/>
          <a:r>
            <a:rPr lang="en-US" sz="1800">
              <a:latin typeface="Calibri" panose="020F0502020204030204"/>
            </a:rPr>
            <a:t>Technical Assistance from WIOA Core Partner Group</a:t>
          </a:r>
          <a:endParaRPr lang="en-US" sz="1800"/>
        </a:p>
      </dgm:t>
    </dgm:pt>
    <dgm:pt modelId="{311E692D-6F87-4F77-9E42-DDDE41F62AB3}" type="parTrans" cxnId="{A7C4EBB6-188D-451D-8A80-36DF46B9F8E8}">
      <dgm:prSet/>
      <dgm:spPr/>
      <dgm:t>
        <a:bodyPr/>
        <a:lstStyle/>
        <a:p>
          <a:endParaRPr lang="en-US"/>
        </a:p>
      </dgm:t>
    </dgm:pt>
    <dgm:pt modelId="{3C0E0897-30AD-47EF-9FE3-1A2EB3E54414}" type="sibTrans" cxnId="{A7C4EBB6-188D-451D-8A80-36DF46B9F8E8}">
      <dgm:prSet/>
      <dgm:spPr/>
      <dgm:t>
        <a:bodyPr/>
        <a:lstStyle/>
        <a:p>
          <a:endParaRPr lang="en-US"/>
        </a:p>
      </dgm:t>
    </dgm:pt>
    <dgm:pt modelId="{BD23CD08-3699-4C96-B6AC-6A55738BE9AF}">
      <dgm:prSet custT="1"/>
      <dgm:spPr/>
      <dgm:t>
        <a:bodyPr/>
        <a:lstStyle/>
        <a:p>
          <a:pPr rtl="0"/>
          <a:r>
            <a:rPr lang="en-US" sz="1200" b="1">
              <a:latin typeface="Calibri" panose="020F0502020204030204"/>
            </a:rPr>
            <a:t>July </a:t>
          </a:r>
          <a:r>
            <a:rPr lang="en-US" sz="1200" b="1"/>
            <a:t>1,</a:t>
          </a:r>
          <a:r>
            <a:rPr lang="en-US" sz="1200" b="1">
              <a:latin typeface="Calibri" panose="020F0502020204030204"/>
            </a:rPr>
            <a:t> 2025</a:t>
          </a:r>
          <a:r>
            <a:rPr lang="en-US" sz="1200" b="1"/>
            <a:t> – September 30, </a:t>
          </a:r>
          <a:r>
            <a:rPr lang="en-US" sz="1200" b="1">
              <a:latin typeface="Calibri" panose="020F0502020204030204"/>
            </a:rPr>
            <a:t>2025</a:t>
          </a:r>
          <a:endParaRPr lang="en-US" sz="1200" b="1"/>
        </a:p>
      </dgm:t>
    </dgm:pt>
    <dgm:pt modelId="{7EFFC4B5-FBC7-4770-B327-892FD57F7B91}" type="parTrans" cxnId="{DB5E7122-A280-4CAC-98D6-2AE47BE311FD}">
      <dgm:prSet/>
      <dgm:spPr/>
      <dgm:t>
        <a:bodyPr/>
        <a:lstStyle/>
        <a:p>
          <a:endParaRPr lang="en-US"/>
        </a:p>
      </dgm:t>
    </dgm:pt>
    <dgm:pt modelId="{40DCD892-2B82-483B-AEEB-6E6EC2DCBE89}" type="sibTrans" cxnId="{DB5E7122-A280-4CAC-98D6-2AE47BE311FD}">
      <dgm:prSet/>
      <dgm:spPr/>
      <dgm:t>
        <a:bodyPr/>
        <a:lstStyle/>
        <a:p>
          <a:endParaRPr lang="en-US"/>
        </a:p>
      </dgm:t>
    </dgm:pt>
    <dgm:pt modelId="{8D2362B5-7728-46E6-8020-252B97BAE0A7}">
      <dgm:prSet custT="1"/>
      <dgm:spPr/>
      <dgm:t>
        <a:bodyPr/>
        <a:lstStyle/>
        <a:p>
          <a:pPr rtl="0"/>
          <a:r>
            <a:rPr lang="en-US" sz="1400" b="1">
              <a:latin typeface="Calibri" panose="020F0502020204030204"/>
            </a:rPr>
            <a:t>October 2025</a:t>
          </a:r>
          <a:r>
            <a:rPr lang="en-US" sz="1400" b="1"/>
            <a:t>  – September 30. </a:t>
          </a:r>
          <a:r>
            <a:rPr lang="en-US" sz="1400" b="1">
              <a:latin typeface="Calibri" panose="020F0502020204030204"/>
            </a:rPr>
            <a:t>2026</a:t>
          </a:r>
          <a:endParaRPr lang="en-US" sz="1400" b="1"/>
        </a:p>
      </dgm:t>
    </dgm:pt>
    <dgm:pt modelId="{F212C6AA-FAA6-46A0-B0FC-E61AA123DE03}" type="parTrans" cxnId="{9CDEE36B-B288-4158-9CA4-32F97573F841}">
      <dgm:prSet/>
      <dgm:spPr/>
      <dgm:t>
        <a:bodyPr/>
        <a:lstStyle/>
        <a:p>
          <a:endParaRPr lang="en-US"/>
        </a:p>
      </dgm:t>
    </dgm:pt>
    <dgm:pt modelId="{53BF111F-4C74-4CEA-B6B2-FE1B21FCF8D3}" type="sibTrans" cxnId="{9CDEE36B-B288-4158-9CA4-32F97573F841}">
      <dgm:prSet/>
      <dgm:spPr/>
      <dgm:t>
        <a:bodyPr/>
        <a:lstStyle/>
        <a:p>
          <a:endParaRPr lang="en-US"/>
        </a:p>
      </dgm:t>
    </dgm:pt>
    <dgm:pt modelId="{F2B3F3D0-E2CA-47E8-A578-8D6799BE4B66}">
      <dgm:prSet custT="1"/>
      <dgm:spPr/>
      <dgm:t>
        <a:bodyPr/>
        <a:lstStyle/>
        <a:p>
          <a:pPr rtl="0"/>
          <a:r>
            <a:rPr lang="en-US" sz="1400" b="1">
              <a:latin typeface="Calibri" panose="020F0502020204030204"/>
            </a:rPr>
            <a:t>March 2026</a:t>
          </a:r>
          <a:endParaRPr lang="en-US" sz="1400"/>
        </a:p>
      </dgm:t>
    </dgm:pt>
    <dgm:pt modelId="{D7558120-7F2C-48BC-94DB-18347CDF2DF0}" type="parTrans" cxnId="{2EB9CA7F-92B0-4E4E-8379-43415419D492}">
      <dgm:prSet/>
      <dgm:spPr/>
      <dgm:t>
        <a:bodyPr/>
        <a:lstStyle/>
        <a:p>
          <a:endParaRPr lang="en-US"/>
        </a:p>
      </dgm:t>
    </dgm:pt>
    <dgm:pt modelId="{7A5E578A-D139-4841-9465-D2F2D986C906}" type="sibTrans" cxnId="{2EB9CA7F-92B0-4E4E-8379-43415419D492}">
      <dgm:prSet/>
      <dgm:spPr/>
      <dgm:t>
        <a:bodyPr/>
        <a:lstStyle/>
        <a:p>
          <a:endParaRPr lang="en-US"/>
        </a:p>
      </dgm:t>
    </dgm:pt>
    <dgm:pt modelId="{504EC072-145B-4D1D-AE98-B927C6D0923B}">
      <dgm:prSet custT="1"/>
      <dgm:spPr/>
      <dgm:t>
        <a:bodyPr/>
        <a:lstStyle/>
        <a:p>
          <a:pPr rtl="0"/>
          <a:r>
            <a:rPr lang="en-US" sz="1800">
              <a:latin typeface="Calibri" panose="020F0502020204030204"/>
            </a:rPr>
            <a:t>State Plan and Local Plans submitted with updated criteria </a:t>
          </a:r>
          <a:endParaRPr lang="en-US" sz="1800"/>
        </a:p>
      </dgm:t>
    </dgm:pt>
    <dgm:pt modelId="{6249A30A-26BB-495D-8668-CFC37AEEE0B7}" type="parTrans" cxnId="{27998E07-4CE8-4998-BA70-7BFB3EF5FE01}">
      <dgm:prSet/>
      <dgm:spPr/>
      <dgm:t>
        <a:bodyPr/>
        <a:lstStyle/>
        <a:p>
          <a:endParaRPr lang="en-US"/>
        </a:p>
      </dgm:t>
    </dgm:pt>
    <dgm:pt modelId="{10356E90-0895-4934-9DC3-1C35CEEF769D}" type="sibTrans" cxnId="{27998E07-4CE8-4998-BA70-7BFB3EF5FE01}">
      <dgm:prSet/>
      <dgm:spPr/>
      <dgm:t>
        <a:bodyPr/>
        <a:lstStyle/>
        <a:p>
          <a:endParaRPr lang="en-US"/>
        </a:p>
      </dgm:t>
    </dgm:pt>
    <dgm:pt modelId="{540EE8B4-D9B2-4A09-ABCE-9738607260F0}">
      <dgm:prSet phldr="0"/>
      <dgm:spPr/>
      <dgm:t>
        <a:bodyPr/>
        <a:lstStyle/>
        <a:p>
          <a:pPr rtl="0"/>
          <a:r>
            <a:rPr lang="en-US">
              <a:latin typeface="Calibri" panose="020F0502020204030204"/>
            </a:rPr>
            <a:t>LWDBs and center partners conduct self-assessments to prepare for certification </a:t>
          </a:r>
        </a:p>
      </dgm:t>
    </dgm:pt>
    <dgm:pt modelId="{9D8298DB-3CC2-4646-AF7E-D1C9103A1CE0}" type="parTrans" cxnId="{EFB7CB5F-19ED-4A80-834A-CDCFABD46001}">
      <dgm:prSet/>
      <dgm:spPr/>
    </dgm:pt>
    <dgm:pt modelId="{C7476173-8A01-4054-9B73-AA8391C9BB5E}" type="sibTrans" cxnId="{EFB7CB5F-19ED-4A80-834A-CDCFABD46001}">
      <dgm:prSet/>
      <dgm:spPr/>
    </dgm:pt>
    <dgm:pt modelId="{324B25FD-BAA0-42DE-BCC9-64D3119049A3}">
      <dgm:prSet phldr="0"/>
      <dgm:spPr/>
      <dgm:t>
        <a:bodyPr/>
        <a:lstStyle/>
        <a:p>
          <a:pPr rtl="0"/>
          <a:r>
            <a:rPr lang="en-US">
              <a:latin typeface="Calibri" panose="020F0502020204030204"/>
            </a:rPr>
            <a:t> </a:t>
          </a:r>
          <a:r>
            <a:rPr lang="en-US">
              <a:solidFill>
                <a:srgbClr val="444444"/>
              </a:solidFill>
              <a:latin typeface="Calibri" panose="020F0502020204030204"/>
            </a:rPr>
            <a:t>LWDBs certify their comprehensive and affiliate centers (certification reassessment and renewal)</a:t>
          </a:r>
        </a:p>
      </dgm:t>
    </dgm:pt>
    <dgm:pt modelId="{CAB9A32C-79B4-4125-9475-76E028A73E98}" type="parTrans" cxnId="{9B462B92-5F0C-42B3-BBDE-AD37C87B2ACE}">
      <dgm:prSet/>
      <dgm:spPr/>
    </dgm:pt>
    <dgm:pt modelId="{EE6FAEFE-F720-4545-B9A0-399EC61792A7}" type="sibTrans" cxnId="{9B462B92-5F0C-42B3-BBDE-AD37C87B2ACE}">
      <dgm:prSet/>
      <dgm:spPr/>
    </dgm:pt>
    <dgm:pt modelId="{8FB67BB9-7EA1-4392-98FF-5F340A301764}">
      <dgm:prSet phldr="0"/>
      <dgm:spPr/>
      <dgm:t>
        <a:bodyPr/>
        <a:lstStyle/>
        <a:p>
          <a:r>
            <a:rPr lang="en-US">
              <a:solidFill>
                <a:srgbClr val="444444"/>
              </a:solidFill>
              <a:latin typeface="Calibri" panose="020F0502020204030204"/>
            </a:rPr>
            <a:t>SWDB updates criteria as part of review/modification of State Plan </a:t>
          </a:r>
        </a:p>
      </dgm:t>
    </dgm:pt>
    <dgm:pt modelId="{611D04EB-078A-4389-A247-FF488685F597}" type="parTrans" cxnId="{CA06FC37-15F1-4D85-9026-EF887D55F6B2}">
      <dgm:prSet/>
      <dgm:spPr/>
    </dgm:pt>
    <dgm:pt modelId="{0FCAC6B2-A6A8-47F1-98C9-96949A7D4836}" type="sibTrans" cxnId="{CA06FC37-15F1-4D85-9026-EF887D55F6B2}">
      <dgm:prSet/>
      <dgm:spPr/>
    </dgm:pt>
    <dgm:pt modelId="{2E436B9C-90C6-49E4-9CBD-98703CF551A5}">
      <dgm:prSet phldr="0"/>
      <dgm:spPr/>
      <dgm:t>
        <a:bodyPr/>
        <a:lstStyle/>
        <a:p>
          <a:r>
            <a:rPr lang="en-US">
              <a:solidFill>
                <a:srgbClr val="444444"/>
              </a:solidFill>
              <a:latin typeface="Calibri" panose="020F0502020204030204"/>
            </a:rPr>
            <a:t>LWDBs review/update criteria as part of local plan update process </a:t>
          </a:r>
          <a:endParaRPr lang="en-US"/>
        </a:p>
      </dgm:t>
    </dgm:pt>
    <dgm:pt modelId="{20B6152F-8878-40B8-B882-A24A860F4231}" type="parTrans" cxnId="{4F81581D-FEB0-4A6B-9434-0FD1CC9486F1}">
      <dgm:prSet/>
      <dgm:spPr/>
    </dgm:pt>
    <dgm:pt modelId="{927D0EE0-B80B-42C8-A654-30F9143935D3}" type="sibTrans" cxnId="{4F81581D-FEB0-4A6B-9434-0FD1CC9486F1}">
      <dgm:prSet/>
      <dgm:spPr/>
    </dgm:pt>
    <dgm:pt modelId="{9902C1B1-1F2B-4605-A4F0-5BB236B20818}" type="pres">
      <dgm:prSet presAssocID="{080CF973-C66F-42A1-8D65-BE919855E51F}" presName="Name0" presStyleCnt="0">
        <dgm:presLayoutVars>
          <dgm:chMax/>
          <dgm:chPref/>
          <dgm:animLvl val="lvl"/>
        </dgm:presLayoutVars>
      </dgm:prSet>
      <dgm:spPr/>
    </dgm:pt>
    <dgm:pt modelId="{7AF2BB3D-77D3-415E-800E-18608D1901B9}" type="pres">
      <dgm:prSet presAssocID="{AC1B133A-ED02-476B-B433-604767E677C6}" presName="composite" presStyleCnt="0"/>
      <dgm:spPr/>
    </dgm:pt>
    <dgm:pt modelId="{7EECAAC1-56F4-4619-9749-9BE8FB9721A9}" type="pres">
      <dgm:prSet presAssocID="{AC1B133A-ED02-476B-B433-604767E677C6}" presName="Parent1" presStyleLbl="alignNode1" presStyleIdx="0" presStyleCnt="4">
        <dgm:presLayoutVars>
          <dgm:chMax val="1"/>
          <dgm:chPref val="1"/>
          <dgm:bulletEnabled val="1"/>
        </dgm:presLayoutVars>
      </dgm:prSet>
      <dgm:spPr/>
    </dgm:pt>
    <dgm:pt modelId="{2B60C014-71F6-479C-A8CC-470FEB4C5D9C}" type="pres">
      <dgm:prSet presAssocID="{AC1B133A-ED02-476B-B433-604767E677C6}" presName="Childtext1" presStyleLbl="revTx" presStyleIdx="0" presStyleCnt="4">
        <dgm:presLayoutVars>
          <dgm:chMax val="0"/>
          <dgm:chPref val="0"/>
          <dgm:bulletEnabled/>
        </dgm:presLayoutVars>
      </dgm:prSet>
      <dgm:spPr/>
    </dgm:pt>
    <dgm:pt modelId="{898EEC5C-A21D-49D4-819B-DCD63DB93700}" type="pres">
      <dgm:prSet presAssocID="{AC1B133A-ED02-476B-B433-604767E677C6}" presName="ConnectLine" presStyleLbl="sibTrans1D1" presStyleIdx="0" presStyleCnt="4"/>
      <dgm:spPr>
        <a:noFill/>
        <a:ln w="12700" cap="flat" cmpd="sng" algn="ctr">
          <a:solidFill>
            <a:schemeClr val="accent1">
              <a:hueOff val="0"/>
              <a:satOff val="0"/>
              <a:lumOff val="0"/>
              <a:alphaOff val="0"/>
            </a:schemeClr>
          </a:solidFill>
          <a:prstDash val="dash"/>
        </a:ln>
        <a:effectLst/>
      </dgm:spPr>
    </dgm:pt>
    <dgm:pt modelId="{D845EADB-02B7-4E3E-A13C-F94F5DEC80C0}" type="pres">
      <dgm:prSet presAssocID="{AC1B133A-ED02-476B-B433-604767E677C6}" presName="ConnectLineEnd" presStyleLbl="node1" presStyleIdx="0" presStyleCnt="4"/>
      <dgm:spPr/>
    </dgm:pt>
    <dgm:pt modelId="{935DDD6D-792A-4A32-BDFC-8B62303F5C86}" type="pres">
      <dgm:prSet presAssocID="{AC1B133A-ED02-476B-B433-604767E677C6}" presName="EmptyPane" presStyleCnt="0"/>
      <dgm:spPr/>
    </dgm:pt>
    <dgm:pt modelId="{099B6F23-A033-4A5C-A749-7BF088523A1A}" type="pres">
      <dgm:prSet presAssocID="{2993DDEA-8092-4A1E-A718-B4B863123B68}" presName="spaceBetweenRectangles" presStyleLbl="fgAcc1" presStyleIdx="0" presStyleCnt="3"/>
      <dgm:spPr/>
    </dgm:pt>
    <dgm:pt modelId="{E41F559A-3762-4344-85DF-B5F85F1BED98}" type="pres">
      <dgm:prSet presAssocID="{BD23CD08-3699-4C96-B6AC-6A55738BE9AF}" presName="composite" presStyleCnt="0"/>
      <dgm:spPr/>
    </dgm:pt>
    <dgm:pt modelId="{E62BCBF0-2585-462E-989C-4D6FAB395A46}" type="pres">
      <dgm:prSet presAssocID="{BD23CD08-3699-4C96-B6AC-6A55738BE9AF}" presName="Parent1" presStyleLbl="alignNode1" presStyleIdx="1" presStyleCnt="4">
        <dgm:presLayoutVars>
          <dgm:chMax val="1"/>
          <dgm:chPref val="1"/>
          <dgm:bulletEnabled val="1"/>
        </dgm:presLayoutVars>
      </dgm:prSet>
      <dgm:spPr/>
    </dgm:pt>
    <dgm:pt modelId="{6399935B-42F8-42A8-A2D7-8E76E8CC32DD}" type="pres">
      <dgm:prSet presAssocID="{BD23CD08-3699-4C96-B6AC-6A55738BE9AF}" presName="Childtext1" presStyleLbl="revTx" presStyleIdx="1" presStyleCnt="4">
        <dgm:presLayoutVars>
          <dgm:chMax val="0"/>
          <dgm:chPref val="0"/>
          <dgm:bulletEnabled/>
        </dgm:presLayoutVars>
      </dgm:prSet>
      <dgm:spPr/>
    </dgm:pt>
    <dgm:pt modelId="{70BFC34C-BA00-4E32-A1C2-B1F995B2DE74}" type="pres">
      <dgm:prSet presAssocID="{BD23CD08-3699-4C96-B6AC-6A55738BE9AF}" presName="ConnectLine" presStyleLbl="sibTrans1D1" presStyleIdx="1" presStyleCnt="4"/>
      <dgm:spPr>
        <a:noFill/>
        <a:ln w="12700" cap="flat" cmpd="sng" algn="ctr">
          <a:solidFill>
            <a:schemeClr val="accent1">
              <a:hueOff val="0"/>
              <a:satOff val="0"/>
              <a:lumOff val="0"/>
              <a:alphaOff val="0"/>
            </a:schemeClr>
          </a:solidFill>
          <a:prstDash val="dash"/>
        </a:ln>
        <a:effectLst/>
      </dgm:spPr>
    </dgm:pt>
    <dgm:pt modelId="{A1ABDF80-D8B1-4408-9A2F-8A5CBEC9ABBC}" type="pres">
      <dgm:prSet presAssocID="{BD23CD08-3699-4C96-B6AC-6A55738BE9AF}" presName="ConnectLineEnd" presStyleLbl="node1" presStyleIdx="1" presStyleCnt="4"/>
      <dgm:spPr/>
    </dgm:pt>
    <dgm:pt modelId="{23AFC125-A8B4-4FB3-AA87-19596B1D6568}" type="pres">
      <dgm:prSet presAssocID="{BD23CD08-3699-4C96-B6AC-6A55738BE9AF}" presName="EmptyPane" presStyleCnt="0"/>
      <dgm:spPr/>
    </dgm:pt>
    <dgm:pt modelId="{6296CFE9-52DB-40A9-A7A3-89A7A28A4FF2}" type="pres">
      <dgm:prSet presAssocID="{40DCD892-2B82-483B-AEEB-6E6EC2DCBE89}" presName="spaceBetweenRectangles" presStyleLbl="fgAcc1" presStyleIdx="1" presStyleCnt="3"/>
      <dgm:spPr/>
    </dgm:pt>
    <dgm:pt modelId="{AE45116E-4EEE-4E00-A8E8-9D09E1D4D1E4}" type="pres">
      <dgm:prSet presAssocID="{8D2362B5-7728-46E6-8020-252B97BAE0A7}" presName="composite" presStyleCnt="0"/>
      <dgm:spPr/>
    </dgm:pt>
    <dgm:pt modelId="{0BC294D3-DCE9-4C65-BC24-3F44FAE69B70}" type="pres">
      <dgm:prSet presAssocID="{8D2362B5-7728-46E6-8020-252B97BAE0A7}" presName="Parent1" presStyleLbl="alignNode1" presStyleIdx="2" presStyleCnt="4">
        <dgm:presLayoutVars>
          <dgm:chMax val="1"/>
          <dgm:chPref val="1"/>
          <dgm:bulletEnabled val="1"/>
        </dgm:presLayoutVars>
      </dgm:prSet>
      <dgm:spPr/>
    </dgm:pt>
    <dgm:pt modelId="{A9B85331-5829-4710-8CB3-2052EDFB69F4}" type="pres">
      <dgm:prSet presAssocID="{8D2362B5-7728-46E6-8020-252B97BAE0A7}" presName="Childtext1" presStyleLbl="revTx" presStyleIdx="2" presStyleCnt="4">
        <dgm:presLayoutVars>
          <dgm:chMax val="0"/>
          <dgm:chPref val="0"/>
          <dgm:bulletEnabled/>
        </dgm:presLayoutVars>
      </dgm:prSet>
      <dgm:spPr/>
    </dgm:pt>
    <dgm:pt modelId="{E1101653-D6AD-4358-B95A-CFCCD1BCF451}" type="pres">
      <dgm:prSet presAssocID="{8D2362B5-7728-46E6-8020-252B97BAE0A7}" presName="ConnectLine" presStyleLbl="sibTrans1D1" presStyleIdx="2" presStyleCnt="4"/>
      <dgm:spPr>
        <a:noFill/>
        <a:ln w="12700" cap="flat" cmpd="sng" algn="ctr">
          <a:solidFill>
            <a:schemeClr val="accent1">
              <a:hueOff val="0"/>
              <a:satOff val="0"/>
              <a:lumOff val="0"/>
              <a:alphaOff val="0"/>
            </a:schemeClr>
          </a:solidFill>
          <a:prstDash val="dash"/>
        </a:ln>
        <a:effectLst/>
      </dgm:spPr>
    </dgm:pt>
    <dgm:pt modelId="{0592C832-0913-4203-AB48-7788AC1D618A}" type="pres">
      <dgm:prSet presAssocID="{8D2362B5-7728-46E6-8020-252B97BAE0A7}" presName="ConnectLineEnd" presStyleLbl="node1" presStyleIdx="2" presStyleCnt="4"/>
      <dgm:spPr/>
    </dgm:pt>
    <dgm:pt modelId="{035B664D-322B-4211-B108-C86A71E26FB6}" type="pres">
      <dgm:prSet presAssocID="{8D2362B5-7728-46E6-8020-252B97BAE0A7}" presName="EmptyPane" presStyleCnt="0"/>
      <dgm:spPr/>
    </dgm:pt>
    <dgm:pt modelId="{C4BD1019-3274-486D-900C-8A81DD22F091}" type="pres">
      <dgm:prSet presAssocID="{53BF111F-4C74-4CEA-B6B2-FE1B21FCF8D3}" presName="spaceBetweenRectangles" presStyleLbl="fgAcc1" presStyleIdx="2" presStyleCnt="3"/>
      <dgm:spPr/>
    </dgm:pt>
    <dgm:pt modelId="{F0814A3C-ED13-4847-B408-DD7830781960}" type="pres">
      <dgm:prSet presAssocID="{F2B3F3D0-E2CA-47E8-A578-8D6799BE4B66}" presName="composite" presStyleCnt="0"/>
      <dgm:spPr/>
    </dgm:pt>
    <dgm:pt modelId="{E367E453-D56F-445F-8858-AA6B403AF9EE}" type="pres">
      <dgm:prSet presAssocID="{F2B3F3D0-E2CA-47E8-A578-8D6799BE4B66}" presName="Parent1" presStyleLbl="alignNode1" presStyleIdx="3" presStyleCnt="4">
        <dgm:presLayoutVars>
          <dgm:chMax val="1"/>
          <dgm:chPref val="1"/>
          <dgm:bulletEnabled val="1"/>
        </dgm:presLayoutVars>
      </dgm:prSet>
      <dgm:spPr/>
    </dgm:pt>
    <dgm:pt modelId="{8ECAF5A4-BAD6-4EC2-BB54-3F33D0108624}" type="pres">
      <dgm:prSet presAssocID="{F2B3F3D0-E2CA-47E8-A578-8D6799BE4B66}" presName="Childtext1" presStyleLbl="revTx" presStyleIdx="3" presStyleCnt="4">
        <dgm:presLayoutVars>
          <dgm:chMax val="0"/>
          <dgm:chPref val="0"/>
          <dgm:bulletEnabled/>
        </dgm:presLayoutVars>
      </dgm:prSet>
      <dgm:spPr/>
    </dgm:pt>
    <dgm:pt modelId="{735CC5BE-638C-4FBD-A578-4DDDA8DA6DD3}" type="pres">
      <dgm:prSet presAssocID="{F2B3F3D0-E2CA-47E8-A578-8D6799BE4B66}" presName="ConnectLine" presStyleLbl="sibTrans1D1" presStyleIdx="3" presStyleCnt="4"/>
      <dgm:spPr>
        <a:noFill/>
        <a:ln w="12700" cap="flat" cmpd="sng" algn="ctr">
          <a:solidFill>
            <a:schemeClr val="accent1">
              <a:hueOff val="0"/>
              <a:satOff val="0"/>
              <a:lumOff val="0"/>
              <a:alphaOff val="0"/>
            </a:schemeClr>
          </a:solidFill>
          <a:prstDash val="dash"/>
        </a:ln>
        <a:effectLst/>
      </dgm:spPr>
    </dgm:pt>
    <dgm:pt modelId="{B2507899-CE3A-4A73-8DD1-7BF3D756CD2C}" type="pres">
      <dgm:prSet presAssocID="{F2B3F3D0-E2CA-47E8-A578-8D6799BE4B66}" presName="ConnectLineEnd" presStyleLbl="node1" presStyleIdx="3" presStyleCnt="4"/>
      <dgm:spPr/>
    </dgm:pt>
    <dgm:pt modelId="{DDF9212D-8262-401F-8740-B92F687D4B9F}" type="pres">
      <dgm:prSet presAssocID="{F2B3F3D0-E2CA-47E8-A578-8D6799BE4B66}" presName="EmptyPane" presStyleCnt="0"/>
      <dgm:spPr/>
    </dgm:pt>
  </dgm:ptLst>
  <dgm:cxnLst>
    <dgm:cxn modelId="{27998E07-4CE8-4998-BA70-7BFB3EF5FE01}" srcId="{F2B3F3D0-E2CA-47E8-A578-8D6799BE4B66}" destId="{504EC072-145B-4D1D-AE98-B927C6D0923B}" srcOrd="0" destOrd="0" parTransId="{6249A30A-26BB-495D-8668-CFC37AEEE0B7}" sibTransId="{10356E90-0895-4934-9DC3-1C35CEEF769D}"/>
    <dgm:cxn modelId="{88FF1209-40F2-400F-9116-6BF98BFC737F}" type="presOf" srcId="{504EC072-145B-4D1D-AE98-B927C6D0923B}" destId="{8ECAF5A4-BAD6-4EC2-BB54-3F33D0108624}" srcOrd="0" destOrd="0" presId="urn:microsoft.com/office/officeart/2016/7/layout/HexagonTimeline"/>
    <dgm:cxn modelId="{4F81581D-FEB0-4A6B-9434-0FD1CC9486F1}" srcId="{8D2362B5-7728-46E6-8020-252B97BAE0A7}" destId="{2E436B9C-90C6-49E4-9CBD-98703CF551A5}" srcOrd="2" destOrd="0" parTransId="{20B6152F-8878-40B8-B882-A24A860F4231}" sibTransId="{927D0EE0-B80B-42C8-A654-30F9143935D3}"/>
    <dgm:cxn modelId="{2C9F5820-39C1-4FEF-87D2-2EF629977311}" type="presOf" srcId="{080CF973-C66F-42A1-8D65-BE919855E51F}" destId="{9902C1B1-1F2B-4605-A4F0-5BB236B20818}" srcOrd="0" destOrd="0" presId="urn:microsoft.com/office/officeart/2016/7/layout/HexagonTimeline"/>
    <dgm:cxn modelId="{DB5E7122-A280-4CAC-98D6-2AE47BE311FD}" srcId="{080CF973-C66F-42A1-8D65-BE919855E51F}" destId="{BD23CD08-3699-4C96-B6AC-6A55738BE9AF}" srcOrd="1" destOrd="0" parTransId="{7EFFC4B5-FBC7-4770-B327-892FD57F7B91}" sibTransId="{40DCD892-2B82-483B-AEEB-6E6EC2DCBE89}"/>
    <dgm:cxn modelId="{7764F130-19BD-449D-BBD4-FDCED18E0824}" type="presOf" srcId="{8D2362B5-7728-46E6-8020-252B97BAE0A7}" destId="{0BC294D3-DCE9-4C65-BC24-3F44FAE69B70}" srcOrd="0" destOrd="0" presId="urn:microsoft.com/office/officeart/2016/7/layout/HexagonTimeline"/>
    <dgm:cxn modelId="{CA06FC37-15F1-4D85-9026-EF887D55F6B2}" srcId="{8D2362B5-7728-46E6-8020-252B97BAE0A7}" destId="{8FB67BB9-7EA1-4392-98FF-5F340A301764}" srcOrd="1" destOrd="0" parTransId="{611D04EB-078A-4389-A247-FF488685F597}" sibTransId="{0FCAC6B2-A6A8-47F1-98C9-96949A7D4836}"/>
    <dgm:cxn modelId="{EFB7CB5F-19ED-4A80-834A-CDCFABD46001}" srcId="{BD23CD08-3699-4C96-B6AC-6A55738BE9AF}" destId="{540EE8B4-D9B2-4A09-ABCE-9738607260F0}" srcOrd="0" destOrd="0" parTransId="{9D8298DB-3CC2-4646-AF7E-D1C9103A1CE0}" sibTransId="{C7476173-8A01-4054-9B73-AA8391C9BB5E}"/>
    <dgm:cxn modelId="{6F33EC68-2772-4E38-8B61-62404446ACD2}" type="presOf" srcId="{8FB67BB9-7EA1-4392-98FF-5F340A301764}" destId="{A9B85331-5829-4710-8CB3-2052EDFB69F4}" srcOrd="0" destOrd="1" presId="urn:microsoft.com/office/officeart/2016/7/layout/HexagonTimeline"/>
    <dgm:cxn modelId="{046CAD69-F125-42BD-9531-0CC3AE979E56}" type="presOf" srcId="{AC1B133A-ED02-476B-B433-604767E677C6}" destId="{7EECAAC1-56F4-4619-9749-9BE8FB9721A9}" srcOrd="0" destOrd="0" presId="urn:microsoft.com/office/officeart/2016/7/layout/HexagonTimeline"/>
    <dgm:cxn modelId="{9CDEE36B-B288-4158-9CA4-32F97573F841}" srcId="{080CF973-C66F-42A1-8D65-BE919855E51F}" destId="{8D2362B5-7728-46E6-8020-252B97BAE0A7}" srcOrd="2" destOrd="0" parTransId="{F212C6AA-FAA6-46A0-B0FC-E61AA123DE03}" sibTransId="{53BF111F-4C74-4CEA-B6B2-FE1B21FCF8D3}"/>
    <dgm:cxn modelId="{1ACE086E-AF17-40B6-B218-D92389F0DC39}" type="presOf" srcId="{2E436B9C-90C6-49E4-9CBD-98703CF551A5}" destId="{A9B85331-5829-4710-8CB3-2052EDFB69F4}" srcOrd="0" destOrd="2" presId="urn:microsoft.com/office/officeart/2016/7/layout/HexagonTimeline"/>
    <dgm:cxn modelId="{F1D05855-6533-45E9-8D00-ACDDEBDDBE98}" type="presOf" srcId="{324B25FD-BAA0-42DE-BCC9-64D3119049A3}" destId="{A9B85331-5829-4710-8CB3-2052EDFB69F4}" srcOrd="0" destOrd="0" presId="urn:microsoft.com/office/officeart/2016/7/layout/HexagonTimeline"/>
    <dgm:cxn modelId="{AA2B647F-7EE4-458B-9120-A3DABAAD8C5B}" type="presOf" srcId="{540EE8B4-D9B2-4A09-ABCE-9738607260F0}" destId="{6399935B-42F8-42A8-A2D7-8E76E8CC32DD}" srcOrd="0" destOrd="0" presId="urn:microsoft.com/office/officeart/2016/7/layout/HexagonTimeline"/>
    <dgm:cxn modelId="{2EB9CA7F-92B0-4E4E-8379-43415419D492}" srcId="{080CF973-C66F-42A1-8D65-BE919855E51F}" destId="{F2B3F3D0-E2CA-47E8-A578-8D6799BE4B66}" srcOrd="3" destOrd="0" parTransId="{D7558120-7F2C-48BC-94DB-18347CDF2DF0}" sibTransId="{7A5E578A-D139-4841-9465-D2F2D986C906}"/>
    <dgm:cxn modelId="{429B0682-DBDE-4994-A64F-5C9BAF9DF31D}" type="presOf" srcId="{BD23CD08-3699-4C96-B6AC-6A55738BE9AF}" destId="{E62BCBF0-2585-462E-989C-4D6FAB395A46}" srcOrd="0" destOrd="0" presId="urn:microsoft.com/office/officeart/2016/7/layout/HexagonTimeline"/>
    <dgm:cxn modelId="{9B462B92-5F0C-42B3-BBDE-AD37C87B2ACE}" srcId="{8D2362B5-7728-46E6-8020-252B97BAE0A7}" destId="{324B25FD-BAA0-42DE-BCC9-64D3119049A3}" srcOrd="0" destOrd="0" parTransId="{CAB9A32C-79B4-4125-9475-76E028A73E98}" sibTransId="{EE6FAEFE-F720-4545-B9A0-399EC61792A7}"/>
    <dgm:cxn modelId="{A7C4EBB6-188D-451D-8A80-36DF46B9F8E8}" srcId="{AC1B133A-ED02-476B-B433-604767E677C6}" destId="{F5D52D66-2EC7-4C59-B8EB-F769CCFBF3C3}" srcOrd="0" destOrd="0" parTransId="{311E692D-6F87-4F77-9E42-DDDE41F62AB3}" sibTransId="{3C0E0897-30AD-47EF-9FE3-1A2EB3E54414}"/>
    <dgm:cxn modelId="{C017FAC7-319C-4256-82F6-09E34528F55F}" srcId="{080CF973-C66F-42A1-8D65-BE919855E51F}" destId="{AC1B133A-ED02-476B-B433-604767E677C6}" srcOrd="0" destOrd="0" parTransId="{E6FDC3C5-9B3F-4A38-BBA7-56648A12BE94}" sibTransId="{2993DDEA-8092-4A1E-A718-B4B863123B68}"/>
    <dgm:cxn modelId="{DC8016D3-60B7-42A0-9272-B8081AB79466}" type="presOf" srcId="{F5D52D66-2EC7-4C59-B8EB-F769CCFBF3C3}" destId="{2B60C014-71F6-479C-A8CC-470FEB4C5D9C}" srcOrd="0" destOrd="0" presId="urn:microsoft.com/office/officeart/2016/7/layout/HexagonTimeline"/>
    <dgm:cxn modelId="{857E62EB-AD23-4967-B918-1E3D50158EF1}" type="presOf" srcId="{F2B3F3D0-E2CA-47E8-A578-8D6799BE4B66}" destId="{E367E453-D56F-445F-8858-AA6B403AF9EE}" srcOrd="0" destOrd="0" presId="urn:microsoft.com/office/officeart/2016/7/layout/HexagonTimeline"/>
    <dgm:cxn modelId="{0E58F2D5-6DF1-465E-A64C-FC501B16EC84}" type="presParOf" srcId="{9902C1B1-1F2B-4605-A4F0-5BB236B20818}" destId="{7AF2BB3D-77D3-415E-800E-18608D1901B9}" srcOrd="0" destOrd="0" presId="urn:microsoft.com/office/officeart/2016/7/layout/HexagonTimeline"/>
    <dgm:cxn modelId="{64E8C3FB-1D39-4407-B928-213EE3D23C67}" type="presParOf" srcId="{7AF2BB3D-77D3-415E-800E-18608D1901B9}" destId="{7EECAAC1-56F4-4619-9749-9BE8FB9721A9}" srcOrd="0" destOrd="0" presId="urn:microsoft.com/office/officeart/2016/7/layout/HexagonTimeline"/>
    <dgm:cxn modelId="{67F07413-99D1-42A8-8ADA-3DBF49D69C62}" type="presParOf" srcId="{7AF2BB3D-77D3-415E-800E-18608D1901B9}" destId="{2B60C014-71F6-479C-A8CC-470FEB4C5D9C}" srcOrd="1" destOrd="0" presId="urn:microsoft.com/office/officeart/2016/7/layout/HexagonTimeline"/>
    <dgm:cxn modelId="{8484DD81-C2F2-4AFA-A84E-E0DDEDB582F2}" type="presParOf" srcId="{7AF2BB3D-77D3-415E-800E-18608D1901B9}" destId="{898EEC5C-A21D-49D4-819B-DCD63DB93700}" srcOrd="2" destOrd="0" presId="urn:microsoft.com/office/officeart/2016/7/layout/HexagonTimeline"/>
    <dgm:cxn modelId="{5E56D710-C46F-48CC-8F4B-A1427F0F73C6}" type="presParOf" srcId="{7AF2BB3D-77D3-415E-800E-18608D1901B9}" destId="{D845EADB-02B7-4E3E-A13C-F94F5DEC80C0}" srcOrd="3" destOrd="0" presId="urn:microsoft.com/office/officeart/2016/7/layout/HexagonTimeline"/>
    <dgm:cxn modelId="{7863EAAF-CA15-45BB-98EC-E7827C80D4CE}" type="presParOf" srcId="{7AF2BB3D-77D3-415E-800E-18608D1901B9}" destId="{935DDD6D-792A-4A32-BDFC-8B62303F5C86}" srcOrd="4" destOrd="0" presId="urn:microsoft.com/office/officeart/2016/7/layout/HexagonTimeline"/>
    <dgm:cxn modelId="{62291DF9-B0AA-4BE8-BC2B-5B06A99270C4}" type="presParOf" srcId="{9902C1B1-1F2B-4605-A4F0-5BB236B20818}" destId="{099B6F23-A033-4A5C-A749-7BF088523A1A}" srcOrd="1" destOrd="0" presId="urn:microsoft.com/office/officeart/2016/7/layout/HexagonTimeline"/>
    <dgm:cxn modelId="{3C6D0CF0-BA1F-4912-9C65-F1AA019DE21A}" type="presParOf" srcId="{9902C1B1-1F2B-4605-A4F0-5BB236B20818}" destId="{E41F559A-3762-4344-85DF-B5F85F1BED98}" srcOrd="2" destOrd="0" presId="urn:microsoft.com/office/officeart/2016/7/layout/HexagonTimeline"/>
    <dgm:cxn modelId="{483ACF11-998A-4292-8AE8-F457D427D316}" type="presParOf" srcId="{E41F559A-3762-4344-85DF-B5F85F1BED98}" destId="{E62BCBF0-2585-462E-989C-4D6FAB395A46}" srcOrd="0" destOrd="0" presId="urn:microsoft.com/office/officeart/2016/7/layout/HexagonTimeline"/>
    <dgm:cxn modelId="{97A82562-915D-4913-85AF-C02AC4221958}" type="presParOf" srcId="{E41F559A-3762-4344-85DF-B5F85F1BED98}" destId="{6399935B-42F8-42A8-A2D7-8E76E8CC32DD}" srcOrd="1" destOrd="0" presId="urn:microsoft.com/office/officeart/2016/7/layout/HexagonTimeline"/>
    <dgm:cxn modelId="{F9A982E0-CD7A-4574-8394-0B3FDED1590D}" type="presParOf" srcId="{E41F559A-3762-4344-85DF-B5F85F1BED98}" destId="{70BFC34C-BA00-4E32-A1C2-B1F995B2DE74}" srcOrd="2" destOrd="0" presId="urn:microsoft.com/office/officeart/2016/7/layout/HexagonTimeline"/>
    <dgm:cxn modelId="{5F1C27F1-9296-4E86-80B1-E8D9BEC072BA}" type="presParOf" srcId="{E41F559A-3762-4344-85DF-B5F85F1BED98}" destId="{A1ABDF80-D8B1-4408-9A2F-8A5CBEC9ABBC}" srcOrd="3" destOrd="0" presId="urn:microsoft.com/office/officeart/2016/7/layout/HexagonTimeline"/>
    <dgm:cxn modelId="{1B48C8CD-7FD3-4DE5-B2E7-02922FC1CAE8}" type="presParOf" srcId="{E41F559A-3762-4344-85DF-B5F85F1BED98}" destId="{23AFC125-A8B4-4FB3-AA87-19596B1D6568}" srcOrd="4" destOrd="0" presId="urn:microsoft.com/office/officeart/2016/7/layout/HexagonTimeline"/>
    <dgm:cxn modelId="{8635BECE-122B-4E6C-B1B5-FD2A0D318B36}" type="presParOf" srcId="{9902C1B1-1F2B-4605-A4F0-5BB236B20818}" destId="{6296CFE9-52DB-40A9-A7A3-89A7A28A4FF2}" srcOrd="3" destOrd="0" presId="urn:microsoft.com/office/officeart/2016/7/layout/HexagonTimeline"/>
    <dgm:cxn modelId="{8F11F42E-F19D-43AA-B004-365616AB7FA4}" type="presParOf" srcId="{9902C1B1-1F2B-4605-A4F0-5BB236B20818}" destId="{AE45116E-4EEE-4E00-A8E8-9D09E1D4D1E4}" srcOrd="4" destOrd="0" presId="urn:microsoft.com/office/officeart/2016/7/layout/HexagonTimeline"/>
    <dgm:cxn modelId="{C58C136B-0F52-478D-8FE6-FE698F0FEC70}" type="presParOf" srcId="{AE45116E-4EEE-4E00-A8E8-9D09E1D4D1E4}" destId="{0BC294D3-DCE9-4C65-BC24-3F44FAE69B70}" srcOrd="0" destOrd="0" presId="urn:microsoft.com/office/officeart/2016/7/layout/HexagonTimeline"/>
    <dgm:cxn modelId="{53583B25-2D2E-4D96-BF02-50B01F0D64AD}" type="presParOf" srcId="{AE45116E-4EEE-4E00-A8E8-9D09E1D4D1E4}" destId="{A9B85331-5829-4710-8CB3-2052EDFB69F4}" srcOrd="1" destOrd="0" presId="urn:microsoft.com/office/officeart/2016/7/layout/HexagonTimeline"/>
    <dgm:cxn modelId="{7B6AA395-6340-40BE-9BE0-C68086E3901D}" type="presParOf" srcId="{AE45116E-4EEE-4E00-A8E8-9D09E1D4D1E4}" destId="{E1101653-D6AD-4358-B95A-CFCCD1BCF451}" srcOrd="2" destOrd="0" presId="urn:microsoft.com/office/officeart/2016/7/layout/HexagonTimeline"/>
    <dgm:cxn modelId="{97D05994-64FA-46EB-91A6-96D541B0F23F}" type="presParOf" srcId="{AE45116E-4EEE-4E00-A8E8-9D09E1D4D1E4}" destId="{0592C832-0913-4203-AB48-7788AC1D618A}" srcOrd="3" destOrd="0" presId="urn:microsoft.com/office/officeart/2016/7/layout/HexagonTimeline"/>
    <dgm:cxn modelId="{9D72EC9A-ADEC-4770-8261-B907260C54F3}" type="presParOf" srcId="{AE45116E-4EEE-4E00-A8E8-9D09E1D4D1E4}" destId="{035B664D-322B-4211-B108-C86A71E26FB6}" srcOrd="4" destOrd="0" presId="urn:microsoft.com/office/officeart/2016/7/layout/HexagonTimeline"/>
    <dgm:cxn modelId="{DA601FE9-6106-4836-AA59-C42C25953965}" type="presParOf" srcId="{9902C1B1-1F2B-4605-A4F0-5BB236B20818}" destId="{C4BD1019-3274-486D-900C-8A81DD22F091}" srcOrd="5" destOrd="0" presId="urn:microsoft.com/office/officeart/2016/7/layout/HexagonTimeline"/>
    <dgm:cxn modelId="{2D72F4DD-667D-4498-BF20-C10748A4B9D6}" type="presParOf" srcId="{9902C1B1-1F2B-4605-A4F0-5BB236B20818}" destId="{F0814A3C-ED13-4847-B408-DD7830781960}" srcOrd="6" destOrd="0" presId="urn:microsoft.com/office/officeart/2016/7/layout/HexagonTimeline"/>
    <dgm:cxn modelId="{FACB7853-84FC-4BCA-953F-16B5A7069223}" type="presParOf" srcId="{F0814A3C-ED13-4847-B408-DD7830781960}" destId="{E367E453-D56F-445F-8858-AA6B403AF9EE}" srcOrd="0" destOrd="0" presId="urn:microsoft.com/office/officeart/2016/7/layout/HexagonTimeline"/>
    <dgm:cxn modelId="{AFFB3483-28FB-4D19-B265-54742F7C635F}" type="presParOf" srcId="{F0814A3C-ED13-4847-B408-DD7830781960}" destId="{8ECAF5A4-BAD6-4EC2-BB54-3F33D0108624}" srcOrd="1" destOrd="0" presId="urn:microsoft.com/office/officeart/2016/7/layout/HexagonTimeline"/>
    <dgm:cxn modelId="{FD3A532C-9F0D-4FA0-9B30-AF825B5940AC}" type="presParOf" srcId="{F0814A3C-ED13-4847-B408-DD7830781960}" destId="{735CC5BE-638C-4FBD-A578-4DDDA8DA6DD3}" srcOrd="2" destOrd="0" presId="urn:microsoft.com/office/officeart/2016/7/layout/HexagonTimeline"/>
    <dgm:cxn modelId="{4B0C5714-E158-49C9-8176-2C7F6ACA6BE8}" type="presParOf" srcId="{F0814A3C-ED13-4847-B408-DD7830781960}" destId="{B2507899-CE3A-4A73-8DD1-7BF3D756CD2C}" srcOrd="3" destOrd="0" presId="urn:microsoft.com/office/officeart/2016/7/layout/HexagonTimeline"/>
    <dgm:cxn modelId="{A80025A3-CFD4-4E9C-952D-E29FC064F8D0}" type="presParOf" srcId="{F0814A3C-ED13-4847-B408-DD7830781960}" destId="{DDF9212D-8262-401F-8740-B92F687D4B9F}"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55252D-8C1E-4E41-A66A-19326C1F990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699835F4-39CD-498D-802F-1307F641C98E}">
      <dgm:prSet phldrT="[Text]"/>
      <dgm:spPr/>
      <dgm:t>
        <a:bodyPr/>
        <a:lstStyle/>
        <a:p>
          <a:pPr>
            <a:lnSpc>
              <a:spcPct val="100000"/>
            </a:lnSpc>
            <a:defRPr b="1"/>
          </a:pPr>
          <a:r>
            <a:rPr lang="en-US"/>
            <a:t>Self-Assessment</a:t>
          </a:r>
        </a:p>
      </dgm:t>
    </dgm:pt>
    <dgm:pt modelId="{81FF2197-5EA4-4077-B4B8-47DB6390A771}" type="parTrans" cxnId="{042C2C63-EF99-4267-924B-8B5E046EA171}">
      <dgm:prSet/>
      <dgm:spPr/>
      <dgm:t>
        <a:bodyPr/>
        <a:lstStyle/>
        <a:p>
          <a:endParaRPr lang="en-US"/>
        </a:p>
      </dgm:t>
    </dgm:pt>
    <dgm:pt modelId="{447023BD-17B3-4F15-8C2D-014E65172CC4}" type="sibTrans" cxnId="{042C2C63-EF99-4267-924B-8B5E046EA171}">
      <dgm:prSet/>
      <dgm:spPr/>
      <dgm:t>
        <a:bodyPr/>
        <a:lstStyle/>
        <a:p>
          <a:endParaRPr lang="en-US"/>
        </a:p>
      </dgm:t>
    </dgm:pt>
    <dgm:pt modelId="{5487D300-AACB-4EEC-A2BF-22B144C277E7}">
      <dgm:prSet phldrT="[Text]"/>
      <dgm:spPr/>
      <dgm:t>
        <a:bodyPr/>
        <a:lstStyle/>
        <a:p>
          <a:pPr>
            <a:lnSpc>
              <a:spcPct val="100000"/>
            </a:lnSpc>
          </a:pPr>
          <a:r>
            <a:rPr lang="en-US">
              <a:cs typeface="Calibri"/>
            </a:rPr>
            <a:t>For local areas to identify training needs and opportunities for improvement in advance of the certification evaluation.</a:t>
          </a:r>
          <a:endParaRPr lang="en-US"/>
        </a:p>
      </dgm:t>
    </dgm:pt>
    <dgm:pt modelId="{EE16A5D3-BCAC-4EE0-917C-0BF8265378F1}" type="parTrans" cxnId="{072E59D3-4F97-4598-8003-E732B446F37F}">
      <dgm:prSet/>
      <dgm:spPr/>
      <dgm:t>
        <a:bodyPr/>
        <a:lstStyle/>
        <a:p>
          <a:endParaRPr lang="en-US"/>
        </a:p>
      </dgm:t>
    </dgm:pt>
    <dgm:pt modelId="{1A293341-C357-4685-977D-A2C78A0C4764}" type="sibTrans" cxnId="{072E59D3-4F97-4598-8003-E732B446F37F}">
      <dgm:prSet/>
      <dgm:spPr/>
      <dgm:t>
        <a:bodyPr/>
        <a:lstStyle/>
        <a:p>
          <a:endParaRPr lang="en-US"/>
        </a:p>
      </dgm:t>
    </dgm:pt>
    <dgm:pt modelId="{8ABCB4CD-C6AA-4350-84B0-5891CC4C0759}">
      <dgm:prSet/>
      <dgm:spPr/>
      <dgm:t>
        <a:bodyPr/>
        <a:lstStyle/>
        <a:p>
          <a:pPr>
            <a:lnSpc>
              <a:spcPct val="100000"/>
            </a:lnSpc>
          </a:pPr>
          <a:r>
            <a:rPr lang="en-US">
              <a:cs typeface="Calibri"/>
            </a:rPr>
            <a:t>Local board staff are encouraged to participate as members of the self-assessment team.</a:t>
          </a:r>
        </a:p>
      </dgm:t>
    </dgm:pt>
    <dgm:pt modelId="{2031B4D1-AC75-43F7-87D7-9D4B250E2337}" type="parTrans" cxnId="{E5C450DC-DDF2-4E08-BD53-EDEEF43E91F6}">
      <dgm:prSet/>
      <dgm:spPr/>
      <dgm:t>
        <a:bodyPr/>
        <a:lstStyle/>
        <a:p>
          <a:endParaRPr lang="en-US"/>
        </a:p>
      </dgm:t>
    </dgm:pt>
    <dgm:pt modelId="{D7B783B3-B22B-434E-A688-8ECAA4A24F95}" type="sibTrans" cxnId="{E5C450DC-DDF2-4E08-BD53-EDEEF43E91F6}">
      <dgm:prSet/>
      <dgm:spPr/>
      <dgm:t>
        <a:bodyPr/>
        <a:lstStyle/>
        <a:p>
          <a:endParaRPr lang="en-US"/>
        </a:p>
      </dgm:t>
    </dgm:pt>
    <dgm:pt modelId="{993CA9A6-6892-483C-B240-B081CA0E6160}">
      <dgm:prSet/>
      <dgm:spPr/>
      <dgm:t>
        <a:bodyPr/>
        <a:lstStyle/>
        <a:p>
          <a:pPr>
            <a:lnSpc>
              <a:spcPct val="100000"/>
            </a:lnSpc>
          </a:pPr>
          <a:r>
            <a:rPr lang="en-US">
              <a:ea typeface="+mn-lt"/>
              <a:cs typeface="+mn-lt"/>
            </a:rPr>
            <a:t>Local areas have flexibility on team composition and procedures.</a:t>
          </a:r>
        </a:p>
      </dgm:t>
    </dgm:pt>
    <dgm:pt modelId="{5347BA53-0200-4341-B2C5-B3CDE837C1D4}" type="parTrans" cxnId="{1449A37D-25F9-4EC0-9011-8C913FFAF304}">
      <dgm:prSet/>
      <dgm:spPr/>
      <dgm:t>
        <a:bodyPr/>
        <a:lstStyle/>
        <a:p>
          <a:endParaRPr lang="en-US"/>
        </a:p>
      </dgm:t>
    </dgm:pt>
    <dgm:pt modelId="{E310A8A7-50F6-4D51-930D-CA820771B7DC}" type="sibTrans" cxnId="{1449A37D-25F9-4EC0-9011-8C913FFAF304}">
      <dgm:prSet/>
      <dgm:spPr/>
      <dgm:t>
        <a:bodyPr/>
        <a:lstStyle/>
        <a:p>
          <a:endParaRPr lang="en-US"/>
        </a:p>
      </dgm:t>
    </dgm:pt>
    <dgm:pt modelId="{AD5D72D6-1A64-4BB0-B33A-6CE2D05BFE51}">
      <dgm:prSet/>
      <dgm:spPr/>
      <dgm:t>
        <a:bodyPr/>
        <a:lstStyle/>
        <a:p>
          <a:pPr>
            <a:lnSpc>
              <a:spcPct val="100000"/>
            </a:lnSpc>
          </a:pPr>
          <a:r>
            <a:rPr lang="en-US">
              <a:ea typeface="+mn-lt"/>
              <a:cs typeface="+mn-lt"/>
            </a:rPr>
            <a:t>Local areas are encouraged to complete self-assessment process at least 6 months prior to evaluation.</a:t>
          </a:r>
        </a:p>
      </dgm:t>
    </dgm:pt>
    <dgm:pt modelId="{592370E8-B1D8-472A-88E4-DACE0BA17155}" type="parTrans" cxnId="{81F4A244-24C8-4BE0-8679-15740F55C5C9}">
      <dgm:prSet/>
      <dgm:spPr/>
      <dgm:t>
        <a:bodyPr/>
        <a:lstStyle/>
        <a:p>
          <a:endParaRPr lang="en-US"/>
        </a:p>
      </dgm:t>
    </dgm:pt>
    <dgm:pt modelId="{52CAB4FB-17A3-4B04-B95A-50E0C305982A}" type="sibTrans" cxnId="{81F4A244-24C8-4BE0-8679-15740F55C5C9}">
      <dgm:prSet/>
      <dgm:spPr/>
      <dgm:t>
        <a:bodyPr/>
        <a:lstStyle/>
        <a:p>
          <a:endParaRPr lang="en-US"/>
        </a:p>
      </dgm:t>
    </dgm:pt>
    <dgm:pt modelId="{67C75C95-C160-4156-A8FE-9A0D37B5DB34}" type="pres">
      <dgm:prSet presAssocID="{F355252D-8C1E-4E41-A66A-19326C1F990D}" presName="root" presStyleCnt="0">
        <dgm:presLayoutVars>
          <dgm:dir/>
          <dgm:resizeHandles val="exact"/>
        </dgm:presLayoutVars>
      </dgm:prSet>
      <dgm:spPr/>
    </dgm:pt>
    <dgm:pt modelId="{5DB8DC17-1CF7-41ED-9208-0F3DEE4FAF29}" type="pres">
      <dgm:prSet presAssocID="{699835F4-39CD-498D-802F-1307F641C98E}" presName="compNode" presStyleCnt="0"/>
      <dgm:spPr/>
    </dgm:pt>
    <dgm:pt modelId="{9D5C3A90-62F5-48EF-8A91-796F3D7DED19}" type="pres">
      <dgm:prSet presAssocID="{699835F4-39CD-498D-802F-1307F641C98E}" presName="iconRect" presStyleLbl="node1" presStyleIdx="0" presStyleCnt="1"/>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lipboard Mixed with solid fill"/>
        </a:ext>
      </dgm:extLst>
    </dgm:pt>
    <dgm:pt modelId="{B106A281-3E2E-4081-BC96-58C5D85E9924}" type="pres">
      <dgm:prSet presAssocID="{699835F4-39CD-498D-802F-1307F641C98E}" presName="iconSpace" presStyleCnt="0"/>
      <dgm:spPr/>
    </dgm:pt>
    <dgm:pt modelId="{4836EB1E-8A0D-4190-BB1F-BB65062A4D04}" type="pres">
      <dgm:prSet presAssocID="{699835F4-39CD-498D-802F-1307F641C98E}" presName="parTx" presStyleLbl="revTx" presStyleIdx="0" presStyleCnt="2">
        <dgm:presLayoutVars>
          <dgm:chMax val="0"/>
          <dgm:chPref val="0"/>
        </dgm:presLayoutVars>
      </dgm:prSet>
      <dgm:spPr/>
    </dgm:pt>
    <dgm:pt modelId="{C4188EBF-A447-470C-B53A-23F1EE64AD05}" type="pres">
      <dgm:prSet presAssocID="{699835F4-39CD-498D-802F-1307F641C98E}" presName="txSpace" presStyleCnt="0"/>
      <dgm:spPr/>
    </dgm:pt>
    <dgm:pt modelId="{FB0A51ED-E87B-4193-8C1E-038AFD5BB0B8}" type="pres">
      <dgm:prSet presAssocID="{699835F4-39CD-498D-802F-1307F641C98E}" presName="desTx" presStyleLbl="revTx" presStyleIdx="1" presStyleCnt="2">
        <dgm:presLayoutVars/>
      </dgm:prSet>
      <dgm:spPr/>
    </dgm:pt>
  </dgm:ptLst>
  <dgm:cxnLst>
    <dgm:cxn modelId="{83492014-0BF8-41D5-96F9-A762AC5F981F}" type="presOf" srcId="{8ABCB4CD-C6AA-4350-84B0-5891CC4C0759}" destId="{FB0A51ED-E87B-4193-8C1E-038AFD5BB0B8}" srcOrd="0" destOrd="1" presId="urn:microsoft.com/office/officeart/2018/2/layout/IconLabelDescriptionList"/>
    <dgm:cxn modelId="{042C2C63-EF99-4267-924B-8B5E046EA171}" srcId="{F355252D-8C1E-4E41-A66A-19326C1F990D}" destId="{699835F4-39CD-498D-802F-1307F641C98E}" srcOrd="0" destOrd="0" parTransId="{81FF2197-5EA4-4077-B4B8-47DB6390A771}" sibTransId="{447023BD-17B3-4F15-8C2D-014E65172CC4}"/>
    <dgm:cxn modelId="{81F4A244-24C8-4BE0-8679-15740F55C5C9}" srcId="{699835F4-39CD-498D-802F-1307F641C98E}" destId="{AD5D72D6-1A64-4BB0-B33A-6CE2D05BFE51}" srcOrd="3" destOrd="0" parTransId="{592370E8-B1D8-472A-88E4-DACE0BA17155}" sibTransId="{52CAB4FB-17A3-4B04-B95A-50E0C305982A}"/>
    <dgm:cxn modelId="{1449A37D-25F9-4EC0-9011-8C913FFAF304}" srcId="{699835F4-39CD-498D-802F-1307F641C98E}" destId="{993CA9A6-6892-483C-B240-B081CA0E6160}" srcOrd="2" destOrd="0" parTransId="{5347BA53-0200-4341-B2C5-B3CDE837C1D4}" sibTransId="{E310A8A7-50F6-4D51-930D-CA820771B7DC}"/>
    <dgm:cxn modelId="{69204994-E9C9-400D-86F7-1B4D4E21A23B}" type="presOf" srcId="{AD5D72D6-1A64-4BB0-B33A-6CE2D05BFE51}" destId="{FB0A51ED-E87B-4193-8C1E-038AFD5BB0B8}" srcOrd="0" destOrd="3" presId="urn:microsoft.com/office/officeart/2018/2/layout/IconLabelDescriptionList"/>
    <dgm:cxn modelId="{7E6786A6-D194-4EE7-97FC-98E8A52066BD}" type="presOf" srcId="{F355252D-8C1E-4E41-A66A-19326C1F990D}" destId="{67C75C95-C160-4156-A8FE-9A0D37B5DB34}" srcOrd="0" destOrd="0" presId="urn:microsoft.com/office/officeart/2018/2/layout/IconLabelDescriptionList"/>
    <dgm:cxn modelId="{A1CC74A7-9B00-4EA9-8DEF-8D17C7B403C2}" type="presOf" srcId="{5487D300-AACB-4EEC-A2BF-22B144C277E7}" destId="{FB0A51ED-E87B-4193-8C1E-038AFD5BB0B8}" srcOrd="0" destOrd="0" presId="urn:microsoft.com/office/officeart/2018/2/layout/IconLabelDescriptionList"/>
    <dgm:cxn modelId="{3E84EBC1-C106-468A-9274-26C0E7DA1EFC}" type="presOf" srcId="{699835F4-39CD-498D-802F-1307F641C98E}" destId="{4836EB1E-8A0D-4190-BB1F-BB65062A4D04}" srcOrd="0" destOrd="0" presId="urn:microsoft.com/office/officeart/2018/2/layout/IconLabelDescriptionList"/>
    <dgm:cxn modelId="{072E59D3-4F97-4598-8003-E732B446F37F}" srcId="{699835F4-39CD-498D-802F-1307F641C98E}" destId="{5487D300-AACB-4EEC-A2BF-22B144C277E7}" srcOrd="0" destOrd="0" parTransId="{EE16A5D3-BCAC-4EE0-917C-0BF8265378F1}" sibTransId="{1A293341-C357-4685-977D-A2C78A0C4764}"/>
    <dgm:cxn modelId="{AA011DD8-B8A8-4CE8-92B8-0B3A7A94E641}" type="presOf" srcId="{993CA9A6-6892-483C-B240-B081CA0E6160}" destId="{FB0A51ED-E87B-4193-8C1E-038AFD5BB0B8}" srcOrd="0" destOrd="2" presId="urn:microsoft.com/office/officeart/2018/2/layout/IconLabelDescriptionList"/>
    <dgm:cxn modelId="{E5C450DC-DDF2-4E08-BD53-EDEEF43E91F6}" srcId="{699835F4-39CD-498D-802F-1307F641C98E}" destId="{8ABCB4CD-C6AA-4350-84B0-5891CC4C0759}" srcOrd="1" destOrd="0" parTransId="{2031B4D1-AC75-43F7-87D7-9D4B250E2337}" sibTransId="{D7B783B3-B22B-434E-A688-8ECAA4A24F95}"/>
    <dgm:cxn modelId="{8D776A75-F829-4F8E-A2B3-7353A35ED5F4}" type="presParOf" srcId="{67C75C95-C160-4156-A8FE-9A0D37B5DB34}" destId="{5DB8DC17-1CF7-41ED-9208-0F3DEE4FAF29}" srcOrd="0" destOrd="0" presId="urn:microsoft.com/office/officeart/2018/2/layout/IconLabelDescriptionList"/>
    <dgm:cxn modelId="{F20265DA-4F8F-4941-A714-D684AD5DEAF6}" type="presParOf" srcId="{5DB8DC17-1CF7-41ED-9208-0F3DEE4FAF29}" destId="{9D5C3A90-62F5-48EF-8A91-796F3D7DED19}" srcOrd="0" destOrd="0" presId="urn:microsoft.com/office/officeart/2018/2/layout/IconLabelDescriptionList"/>
    <dgm:cxn modelId="{D9664562-67E4-4DE9-9722-C3A9A8625EBE}" type="presParOf" srcId="{5DB8DC17-1CF7-41ED-9208-0F3DEE4FAF29}" destId="{B106A281-3E2E-4081-BC96-58C5D85E9924}" srcOrd="1" destOrd="0" presId="urn:microsoft.com/office/officeart/2018/2/layout/IconLabelDescriptionList"/>
    <dgm:cxn modelId="{D1C7BD8E-80F6-4477-B405-251618E39F39}" type="presParOf" srcId="{5DB8DC17-1CF7-41ED-9208-0F3DEE4FAF29}" destId="{4836EB1E-8A0D-4190-BB1F-BB65062A4D04}" srcOrd="2" destOrd="0" presId="urn:microsoft.com/office/officeart/2018/2/layout/IconLabelDescriptionList"/>
    <dgm:cxn modelId="{25DE97BD-4C0E-4FD1-9BED-B2108DF92432}" type="presParOf" srcId="{5DB8DC17-1CF7-41ED-9208-0F3DEE4FAF29}" destId="{C4188EBF-A447-470C-B53A-23F1EE64AD05}" srcOrd="3" destOrd="0" presId="urn:microsoft.com/office/officeart/2018/2/layout/IconLabelDescriptionList"/>
    <dgm:cxn modelId="{2BD953D4-05BB-41ED-9E14-51F0C6E111E3}" type="presParOf" srcId="{5DB8DC17-1CF7-41ED-9208-0F3DEE4FAF29}" destId="{FB0A51ED-E87B-4193-8C1E-038AFD5BB0B8}"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8F39C-21F1-4420-9D06-48A8D35BCC22}"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C638F2A3-C574-4BBE-A068-91194EA18E47}">
      <dgm:prSet/>
      <dgm:spPr/>
      <dgm:t>
        <a:bodyPr/>
        <a:lstStyle/>
        <a:p>
          <a:pPr>
            <a:lnSpc>
              <a:spcPct val="100000"/>
            </a:lnSpc>
          </a:pPr>
          <a:r>
            <a:rPr lang="en-US"/>
            <a:t>Local board is responsible for forming self-assessment team</a:t>
          </a:r>
        </a:p>
      </dgm:t>
    </dgm:pt>
    <dgm:pt modelId="{502507B2-AEF8-4F2B-BCEF-40318DBB0594}" type="parTrans" cxnId="{14E92611-AB46-4B17-ACCE-C1A21AA139E0}">
      <dgm:prSet/>
      <dgm:spPr/>
      <dgm:t>
        <a:bodyPr/>
        <a:lstStyle/>
        <a:p>
          <a:endParaRPr lang="en-US"/>
        </a:p>
      </dgm:t>
    </dgm:pt>
    <dgm:pt modelId="{1896D2F0-2A7A-4E49-8943-B8574D7A9157}" type="sibTrans" cxnId="{14E92611-AB46-4B17-ACCE-C1A21AA139E0}">
      <dgm:prSet/>
      <dgm:spPr/>
      <dgm:t>
        <a:bodyPr/>
        <a:lstStyle/>
        <a:p>
          <a:endParaRPr lang="en-US"/>
        </a:p>
      </dgm:t>
    </dgm:pt>
    <dgm:pt modelId="{DEE5C1BE-B86D-4EF3-9EA9-7CF2C8BBE2EC}">
      <dgm:prSet/>
      <dgm:spPr/>
      <dgm:t>
        <a:bodyPr/>
        <a:lstStyle/>
        <a:p>
          <a:pPr>
            <a:lnSpc>
              <a:spcPct val="100000"/>
            </a:lnSpc>
          </a:pPr>
          <a:r>
            <a:rPr lang="en-US"/>
            <a:t>Flexibility to determine number and representation of self-assessment team members</a:t>
          </a:r>
        </a:p>
      </dgm:t>
    </dgm:pt>
    <dgm:pt modelId="{35840305-5EA8-4E67-9DD1-6D2B043EBB77}" type="parTrans" cxnId="{985A41FE-124F-444A-B567-8DD5A0B6C340}">
      <dgm:prSet/>
      <dgm:spPr/>
      <dgm:t>
        <a:bodyPr/>
        <a:lstStyle/>
        <a:p>
          <a:endParaRPr lang="en-US"/>
        </a:p>
      </dgm:t>
    </dgm:pt>
    <dgm:pt modelId="{34EE74DD-7197-4D7B-A614-03DE88B6926E}" type="sibTrans" cxnId="{985A41FE-124F-444A-B567-8DD5A0B6C340}">
      <dgm:prSet/>
      <dgm:spPr/>
      <dgm:t>
        <a:bodyPr/>
        <a:lstStyle/>
        <a:p>
          <a:endParaRPr lang="en-US"/>
        </a:p>
      </dgm:t>
    </dgm:pt>
    <dgm:pt modelId="{F34D2F54-7CDD-4114-8D5E-88B3D7FA9379}">
      <dgm:prSet custT="1"/>
      <dgm:spPr/>
      <dgm:t>
        <a:bodyPr/>
        <a:lstStyle/>
        <a:p>
          <a:pPr>
            <a:lnSpc>
              <a:spcPct val="100000"/>
            </a:lnSpc>
          </a:pPr>
          <a:r>
            <a:rPr lang="en-US" sz="1800"/>
            <a:t>Local board staff are encouraged to participate as members of self-assessment team</a:t>
          </a:r>
        </a:p>
      </dgm:t>
    </dgm:pt>
    <dgm:pt modelId="{B6FFB072-D5C8-43BB-A0EF-6B72FEC80D8E}" type="parTrans" cxnId="{48FCDA40-F9F6-4F99-BDD9-C37EB7751314}">
      <dgm:prSet/>
      <dgm:spPr/>
      <dgm:t>
        <a:bodyPr/>
        <a:lstStyle/>
        <a:p>
          <a:endParaRPr lang="en-US"/>
        </a:p>
      </dgm:t>
    </dgm:pt>
    <dgm:pt modelId="{8141DBC8-B970-4E87-8B8B-7E35EC0A25F6}" type="sibTrans" cxnId="{48FCDA40-F9F6-4F99-BDD9-C37EB7751314}">
      <dgm:prSet/>
      <dgm:spPr/>
      <dgm:t>
        <a:bodyPr/>
        <a:lstStyle/>
        <a:p>
          <a:endParaRPr lang="en-US"/>
        </a:p>
      </dgm:t>
    </dgm:pt>
    <dgm:pt modelId="{3BC08DA2-CF86-4088-A3A9-916DD860164D}">
      <dgm:prSet/>
      <dgm:spPr/>
      <dgm:t>
        <a:bodyPr/>
        <a:lstStyle/>
        <a:p>
          <a:pPr>
            <a:lnSpc>
              <a:spcPct val="100000"/>
            </a:lnSpc>
          </a:pPr>
          <a:r>
            <a:rPr lang="en-US" b="1" i="0"/>
            <a:t>All 5 local core partner programs must be represented as members of either the self-assessment team or the center evaluation team (Titles I-IV, including IVRS and IDB)</a:t>
          </a:r>
          <a:endParaRPr lang="en-US" i="0"/>
        </a:p>
      </dgm:t>
    </dgm:pt>
    <dgm:pt modelId="{B21036EB-6654-419B-8CC4-F297B0A6F2F4}" type="parTrans" cxnId="{3911F593-C621-4471-87F7-4C683156D47E}">
      <dgm:prSet/>
      <dgm:spPr/>
      <dgm:t>
        <a:bodyPr/>
        <a:lstStyle/>
        <a:p>
          <a:endParaRPr lang="en-US"/>
        </a:p>
      </dgm:t>
    </dgm:pt>
    <dgm:pt modelId="{BAAC49FB-2E62-481D-A410-8AA661D8140A}" type="sibTrans" cxnId="{3911F593-C621-4471-87F7-4C683156D47E}">
      <dgm:prSet/>
      <dgm:spPr/>
      <dgm:t>
        <a:bodyPr/>
        <a:lstStyle/>
        <a:p>
          <a:endParaRPr lang="en-US"/>
        </a:p>
      </dgm:t>
    </dgm:pt>
    <dgm:pt modelId="{34401EFC-BB75-4E45-B8CA-2DFDA047CA2E}" type="pres">
      <dgm:prSet presAssocID="{2B58F39C-21F1-4420-9D06-48A8D35BCC22}" presName="root" presStyleCnt="0">
        <dgm:presLayoutVars>
          <dgm:dir/>
          <dgm:resizeHandles val="exact"/>
        </dgm:presLayoutVars>
      </dgm:prSet>
      <dgm:spPr/>
    </dgm:pt>
    <dgm:pt modelId="{64CCABCB-6B4C-4D6B-9DCC-419BE9E45A8B}" type="pres">
      <dgm:prSet presAssocID="{C638F2A3-C574-4BBE-A068-91194EA18E47}" presName="compNode" presStyleCnt="0"/>
      <dgm:spPr/>
    </dgm:pt>
    <dgm:pt modelId="{D681A603-12E8-4D72-87F4-D26D74C11E4E}" type="pres">
      <dgm:prSet presAssocID="{C638F2A3-C574-4BBE-A068-91194EA18E47}" presName="bgRect" presStyleLbl="bgShp" presStyleIdx="0" presStyleCnt="3"/>
      <dgm:spPr/>
    </dgm:pt>
    <dgm:pt modelId="{9EF906C7-B59A-46E5-9969-67BB4E7F6723}" type="pres">
      <dgm:prSet presAssocID="{C638F2A3-C574-4BBE-A068-91194EA18E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D32E1FFD-252C-43C8-8BC3-4FDACE5D3EB7}" type="pres">
      <dgm:prSet presAssocID="{C638F2A3-C574-4BBE-A068-91194EA18E47}" presName="spaceRect" presStyleCnt="0"/>
      <dgm:spPr/>
    </dgm:pt>
    <dgm:pt modelId="{9B6BF31A-AC58-4A81-9F1E-8CA6B75D4002}" type="pres">
      <dgm:prSet presAssocID="{C638F2A3-C574-4BBE-A068-91194EA18E47}" presName="parTx" presStyleLbl="revTx" presStyleIdx="0" presStyleCnt="4">
        <dgm:presLayoutVars>
          <dgm:chMax val="0"/>
          <dgm:chPref val="0"/>
        </dgm:presLayoutVars>
      </dgm:prSet>
      <dgm:spPr/>
    </dgm:pt>
    <dgm:pt modelId="{DA778115-B0EC-4364-83DF-3D886EF1F06F}" type="pres">
      <dgm:prSet presAssocID="{1896D2F0-2A7A-4E49-8943-B8574D7A9157}" presName="sibTrans" presStyleCnt="0"/>
      <dgm:spPr/>
    </dgm:pt>
    <dgm:pt modelId="{B91B527B-97F3-487F-A2E3-C1B2D58963DB}" type="pres">
      <dgm:prSet presAssocID="{DEE5C1BE-B86D-4EF3-9EA9-7CF2C8BBE2EC}" presName="compNode" presStyleCnt="0"/>
      <dgm:spPr/>
    </dgm:pt>
    <dgm:pt modelId="{CE1296DE-A4E6-40D4-A643-2C4119C40C1F}" type="pres">
      <dgm:prSet presAssocID="{DEE5C1BE-B86D-4EF3-9EA9-7CF2C8BBE2EC}" presName="bgRect" presStyleLbl="bgShp" presStyleIdx="1" presStyleCnt="3"/>
      <dgm:spPr/>
    </dgm:pt>
    <dgm:pt modelId="{6C43156B-CC3F-41E7-8836-527973B5CAD1}" type="pres">
      <dgm:prSet presAssocID="{DEE5C1BE-B86D-4EF3-9EA9-7CF2C8BBE2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of People"/>
        </a:ext>
      </dgm:extLst>
    </dgm:pt>
    <dgm:pt modelId="{E4FF26FA-2730-47ED-A1F3-36534AEF2820}" type="pres">
      <dgm:prSet presAssocID="{DEE5C1BE-B86D-4EF3-9EA9-7CF2C8BBE2EC}" presName="spaceRect" presStyleCnt="0"/>
      <dgm:spPr/>
    </dgm:pt>
    <dgm:pt modelId="{9C48BC6A-D01C-4CEA-B061-9ADF3D430E20}" type="pres">
      <dgm:prSet presAssocID="{DEE5C1BE-B86D-4EF3-9EA9-7CF2C8BBE2EC}" presName="parTx" presStyleLbl="revTx" presStyleIdx="1" presStyleCnt="4">
        <dgm:presLayoutVars>
          <dgm:chMax val="0"/>
          <dgm:chPref val="0"/>
        </dgm:presLayoutVars>
      </dgm:prSet>
      <dgm:spPr/>
    </dgm:pt>
    <dgm:pt modelId="{75AF3DEB-B776-42D0-A174-31D563353E17}" type="pres">
      <dgm:prSet presAssocID="{DEE5C1BE-B86D-4EF3-9EA9-7CF2C8BBE2EC}" presName="desTx" presStyleLbl="revTx" presStyleIdx="2" presStyleCnt="4">
        <dgm:presLayoutVars/>
      </dgm:prSet>
      <dgm:spPr/>
    </dgm:pt>
    <dgm:pt modelId="{CDD465AF-3645-4D88-AE91-1F4E7C6CB5DC}" type="pres">
      <dgm:prSet presAssocID="{34EE74DD-7197-4D7B-A614-03DE88B6926E}" presName="sibTrans" presStyleCnt="0"/>
      <dgm:spPr/>
    </dgm:pt>
    <dgm:pt modelId="{BDBA2F60-C01B-40F9-BDAC-13C0362331A9}" type="pres">
      <dgm:prSet presAssocID="{3BC08DA2-CF86-4088-A3A9-916DD860164D}" presName="compNode" presStyleCnt="0"/>
      <dgm:spPr/>
    </dgm:pt>
    <dgm:pt modelId="{14656375-700F-4777-8F57-0FF476D131F5}" type="pres">
      <dgm:prSet presAssocID="{3BC08DA2-CF86-4088-A3A9-916DD860164D}" presName="bgRect" presStyleLbl="bgShp" presStyleIdx="2" presStyleCnt="3"/>
      <dgm:spPr/>
    </dgm:pt>
    <dgm:pt modelId="{6C1FFF17-689D-4403-9F88-77D6B4128E3A}" type="pres">
      <dgm:prSet presAssocID="{3BC08DA2-CF86-4088-A3A9-916DD86016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D496CA17-EA4E-4C3E-ACFF-350EE557D389}" type="pres">
      <dgm:prSet presAssocID="{3BC08DA2-CF86-4088-A3A9-916DD860164D}" presName="spaceRect" presStyleCnt="0"/>
      <dgm:spPr/>
    </dgm:pt>
    <dgm:pt modelId="{A8C6402C-AB2A-408B-9566-5FEF47F54A91}" type="pres">
      <dgm:prSet presAssocID="{3BC08DA2-CF86-4088-A3A9-916DD860164D}" presName="parTx" presStyleLbl="revTx" presStyleIdx="3" presStyleCnt="4">
        <dgm:presLayoutVars>
          <dgm:chMax val="0"/>
          <dgm:chPref val="0"/>
        </dgm:presLayoutVars>
      </dgm:prSet>
      <dgm:spPr/>
    </dgm:pt>
  </dgm:ptLst>
  <dgm:cxnLst>
    <dgm:cxn modelId="{14E92611-AB46-4B17-ACCE-C1A21AA139E0}" srcId="{2B58F39C-21F1-4420-9D06-48A8D35BCC22}" destId="{C638F2A3-C574-4BBE-A068-91194EA18E47}" srcOrd="0" destOrd="0" parTransId="{502507B2-AEF8-4F2B-BCEF-40318DBB0594}" sibTransId="{1896D2F0-2A7A-4E49-8943-B8574D7A9157}"/>
    <dgm:cxn modelId="{B3CC1E1D-1EBD-4050-997C-D69DD857153D}" type="presOf" srcId="{2B58F39C-21F1-4420-9D06-48A8D35BCC22}" destId="{34401EFC-BB75-4E45-B8CA-2DFDA047CA2E}" srcOrd="0" destOrd="0" presId="urn:microsoft.com/office/officeart/2018/2/layout/IconVerticalSolidList"/>
    <dgm:cxn modelId="{C474B939-3EED-45A3-B559-BFD7703CC7D1}" type="presOf" srcId="{F34D2F54-7CDD-4114-8D5E-88B3D7FA9379}" destId="{75AF3DEB-B776-42D0-A174-31D563353E17}" srcOrd="0" destOrd="0" presId="urn:microsoft.com/office/officeart/2018/2/layout/IconVerticalSolidList"/>
    <dgm:cxn modelId="{39CC9940-3ECC-47FE-A049-6216D364C2B5}" type="presOf" srcId="{C638F2A3-C574-4BBE-A068-91194EA18E47}" destId="{9B6BF31A-AC58-4A81-9F1E-8CA6B75D4002}" srcOrd="0" destOrd="0" presId="urn:microsoft.com/office/officeart/2018/2/layout/IconVerticalSolidList"/>
    <dgm:cxn modelId="{48FCDA40-F9F6-4F99-BDD9-C37EB7751314}" srcId="{DEE5C1BE-B86D-4EF3-9EA9-7CF2C8BBE2EC}" destId="{F34D2F54-7CDD-4114-8D5E-88B3D7FA9379}" srcOrd="0" destOrd="0" parTransId="{B6FFB072-D5C8-43BB-A0EF-6B72FEC80D8E}" sibTransId="{8141DBC8-B970-4E87-8B8B-7E35EC0A25F6}"/>
    <dgm:cxn modelId="{ABE3E255-7BA0-4B86-A5DC-089D8FB91E11}" type="presOf" srcId="{DEE5C1BE-B86D-4EF3-9EA9-7CF2C8BBE2EC}" destId="{9C48BC6A-D01C-4CEA-B061-9ADF3D430E20}" srcOrd="0" destOrd="0" presId="urn:microsoft.com/office/officeart/2018/2/layout/IconVerticalSolidList"/>
    <dgm:cxn modelId="{3911F593-C621-4471-87F7-4C683156D47E}" srcId="{2B58F39C-21F1-4420-9D06-48A8D35BCC22}" destId="{3BC08DA2-CF86-4088-A3A9-916DD860164D}" srcOrd="2" destOrd="0" parTransId="{B21036EB-6654-419B-8CC4-F297B0A6F2F4}" sibTransId="{BAAC49FB-2E62-481D-A410-8AA661D8140A}"/>
    <dgm:cxn modelId="{8A0C96B8-66C6-4ACB-838A-DD486438A5E0}" type="presOf" srcId="{3BC08DA2-CF86-4088-A3A9-916DD860164D}" destId="{A8C6402C-AB2A-408B-9566-5FEF47F54A91}" srcOrd="0" destOrd="0" presId="urn:microsoft.com/office/officeart/2018/2/layout/IconVerticalSolidList"/>
    <dgm:cxn modelId="{985A41FE-124F-444A-B567-8DD5A0B6C340}" srcId="{2B58F39C-21F1-4420-9D06-48A8D35BCC22}" destId="{DEE5C1BE-B86D-4EF3-9EA9-7CF2C8BBE2EC}" srcOrd="1" destOrd="0" parTransId="{35840305-5EA8-4E67-9DD1-6D2B043EBB77}" sibTransId="{34EE74DD-7197-4D7B-A614-03DE88B6926E}"/>
    <dgm:cxn modelId="{BDD980A5-00A1-4A06-BD86-F049C9F69286}" type="presParOf" srcId="{34401EFC-BB75-4E45-B8CA-2DFDA047CA2E}" destId="{64CCABCB-6B4C-4D6B-9DCC-419BE9E45A8B}" srcOrd="0" destOrd="0" presId="urn:microsoft.com/office/officeart/2018/2/layout/IconVerticalSolidList"/>
    <dgm:cxn modelId="{545803E0-8011-476B-94EC-92D32B43C493}" type="presParOf" srcId="{64CCABCB-6B4C-4D6B-9DCC-419BE9E45A8B}" destId="{D681A603-12E8-4D72-87F4-D26D74C11E4E}" srcOrd="0" destOrd="0" presId="urn:microsoft.com/office/officeart/2018/2/layout/IconVerticalSolidList"/>
    <dgm:cxn modelId="{65697BC6-B256-4A14-9808-7DAD41AE75DC}" type="presParOf" srcId="{64CCABCB-6B4C-4D6B-9DCC-419BE9E45A8B}" destId="{9EF906C7-B59A-46E5-9969-67BB4E7F6723}" srcOrd="1" destOrd="0" presId="urn:microsoft.com/office/officeart/2018/2/layout/IconVerticalSolidList"/>
    <dgm:cxn modelId="{0A7DFF2D-2231-4638-A3EB-6D75BAD6504C}" type="presParOf" srcId="{64CCABCB-6B4C-4D6B-9DCC-419BE9E45A8B}" destId="{D32E1FFD-252C-43C8-8BC3-4FDACE5D3EB7}" srcOrd="2" destOrd="0" presId="urn:microsoft.com/office/officeart/2018/2/layout/IconVerticalSolidList"/>
    <dgm:cxn modelId="{0E00032C-0A39-4563-A777-CBF189A2A308}" type="presParOf" srcId="{64CCABCB-6B4C-4D6B-9DCC-419BE9E45A8B}" destId="{9B6BF31A-AC58-4A81-9F1E-8CA6B75D4002}" srcOrd="3" destOrd="0" presId="urn:microsoft.com/office/officeart/2018/2/layout/IconVerticalSolidList"/>
    <dgm:cxn modelId="{860D5986-8DE7-48D2-815E-FB778C93B5F5}" type="presParOf" srcId="{34401EFC-BB75-4E45-B8CA-2DFDA047CA2E}" destId="{DA778115-B0EC-4364-83DF-3D886EF1F06F}" srcOrd="1" destOrd="0" presId="urn:microsoft.com/office/officeart/2018/2/layout/IconVerticalSolidList"/>
    <dgm:cxn modelId="{C99D8C97-195B-4D1A-A736-A72AECEC3314}" type="presParOf" srcId="{34401EFC-BB75-4E45-B8CA-2DFDA047CA2E}" destId="{B91B527B-97F3-487F-A2E3-C1B2D58963DB}" srcOrd="2" destOrd="0" presId="urn:microsoft.com/office/officeart/2018/2/layout/IconVerticalSolidList"/>
    <dgm:cxn modelId="{58259B3F-C08C-45B0-B9B6-A394EFB4F3BF}" type="presParOf" srcId="{B91B527B-97F3-487F-A2E3-C1B2D58963DB}" destId="{CE1296DE-A4E6-40D4-A643-2C4119C40C1F}" srcOrd="0" destOrd="0" presId="urn:microsoft.com/office/officeart/2018/2/layout/IconVerticalSolidList"/>
    <dgm:cxn modelId="{5E52863A-B9C8-4FCF-A5D1-BD3DC948986F}" type="presParOf" srcId="{B91B527B-97F3-487F-A2E3-C1B2D58963DB}" destId="{6C43156B-CC3F-41E7-8836-527973B5CAD1}" srcOrd="1" destOrd="0" presId="urn:microsoft.com/office/officeart/2018/2/layout/IconVerticalSolidList"/>
    <dgm:cxn modelId="{D73ED4AC-B1C4-4631-B8C2-7C09282B8F55}" type="presParOf" srcId="{B91B527B-97F3-487F-A2E3-C1B2D58963DB}" destId="{E4FF26FA-2730-47ED-A1F3-36534AEF2820}" srcOrd="2" destOrd="0" presId="urn:microsoft.com/office/officeart/2018/2/layout/IconVerticalSolidList"/>
    <dgm:cxn modelId="{506A6606-60A5-41F0-9E6D-9AAB4B0C1591}" type="presParOf" srcId="{B91B527B-97F3-487F-A2E3-C1B2D58963DB}" destId="{9C48BC6A-D01C-4CEA-B061-9ADF3D430E20}" srcOrd="3" destOrd="0" presId="urn:microsoft.com/office/officeart/2018/2/layout/IconVerticalSolidList"/>
    <dgm:cxn modelId="{D9759AFB-0DE4-4F91-8C79-A279FEE15094}" type="presParOf" srcId="{B91B527B-97F3-487F-A2E3-C1B2D58963DB}" destId="{75AF3DEB-B776-42D0-A174-31D563353E17}" srcOrd="4" destOrd="0" presId="urn:microsoft.com/office/officeart/2018/2/layout/IconVerticalSolidList"/>
    <dgm:cxn modelId="{848E98A4-E241-4626-B9D4-95F3876B0B9F}" type="presParOf" srcId="{34401EFC-BB75-4E45-B8CA-2DFDA047CA2E}" destId="{CDD465AF-3645-4D88-AE91-1F4E7C6CB5DC}" srcOrd="3" destOrd="0" presId="urn:microsoft.com/office/officeart/2018/2/layout/IconVerticalSolidList"/>
    <dgm:cxn modelId="{D04C95C9-D664-4F77-ACF1-120C9F58E07A}" type="presParOf" srcId="{34401EFC-BB75-4E45-B8CA-2DFDA047CA2E}" destId="{BDBA2F60-C01B-40F9-BDAC-13C0362331A9}" srcOrd="4" destOrd="0" presId="urn:microsoft.com/office/officeart/2018/2/layout/IconVerticalSolidList"/>
    <dgm:cxn modelId="{D7DCEBCA-EA02-4D7D-B729-9F0D3806422D}" type="presParOf" srcId="{BDBA2F60-C01B-40F9-BDAC-13C0362331A9}" destId="{14656375-700F-4777-8F57-0FF476D131F5}" srcOrd="0" destOrd="0" presId="urn:microsoft.com/office/officeart/2018/2/layout/IconVerticalSolidList"/>
    <dgm:cxn modelId="{68D80093-E502-414C-A1C3-2D74222AC533}" type="presParOf" srcId="{BDBA2F60-C01B-40F9-BDAC-13C0362331A9}" destId="{6C1FFF17-689D-4403-9F88-77D6B4128E3A}" srcOrd="1" destOrd="0" presId="urn:microsoft.com/office/officeart/2018/2/layout/IconVerticalSolidList"/>
    <dgm:cxn modelId="{1A252D16-C5D3-41FB-8861-8B2C44D3E43D}" type="presParOf" srcId="{BDBA2F60-C01B-40F9-BDAC-13C0362331A9}" destId="{D496CA17-EA4E-4C3E-ACFF-350EE557D389}" srcOrd="2" destOrd="0" presId="urn:microsoft.com/office/officeart/2018/2/layout/IconVerticalSolidList"/>
    <dgm:cxn modelId="{6E47BBB2-3CF7-42A1-A02B-6D1C39D14765}" type="presParOf" srcId="{BDBA2F60-C01B-40F9-BDAC-13C0362331A9}" destId="{A8C6402C-AB2A-408B-9566-5FEF47F54A9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55252D-8C1E-4E41-A66A-19326C1F990D}"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8A9A76B9-E6C6-4982-9D01-13BBC1F3C89A}">
      <dgm:prSet phldrT="[Text]"/>
      <dgm:spPr/>
      <dgm:t>
        <a:bodyPr/>
        <a:lstStyle/>
        <a:p>
          <a:pPr>
            <a:lnSpc>
              <a:spcPct val="100000"/>
            </a:lnSpc>
            <a:defRPr b="1"/>
          </a:pPr>
          <a:r>
            <a:rPr lang="en-US"/>
            <a:t>Evaluation</a:t>
          </a:r>
        </a:p>
      </dgm:t>
    </dgm:pt>
    <dgm:pt modelId="{E8CE6A13-72D8-4B4C-A73D-B774A431A448}" type="parTrans" cxnId="{259CAFBE-44A2-43AF-83C4-8C9C46AAA7F5}">
      <dgm:prSet/>
      <dgm:spPr/>
      <dgm:t>
        <a:bodyPr/>
        <a:lstStyle/>
        <a:p>
          <a:endParaRPr lang="en-US"/>
        </a:p>
      </dgm:t>
    </dgm:pt>
    <dgm:pt modelId="{9EE18D4D-9B94-4C68-A763-4B5F5150CAF6}" type="sibTrans" cxnId="{259CAFBE-44A2-43AF-83C4-8C9C46AAA7F5}">
      <dgm:prSet/>
      <dgm:spPr/>
      <dgm:t>
        <a:bodyPr/>
        <a:lstStyle/>
        <a:p>
          <a:endParaRPr lang="en-US"/>
        </a:p>
      </dgm:t>
    </dgm:pt>
    <dgm:pt modelId="{E02EB588-EF04-4D61-8E2C-0BFD0C180323}">
      <dgm:prSet phldrT="[Text]"/>
      <dgm:spPr/>
      <dgm:t>
        <a:bodyPr/>
        <a:lstStyle/>
        <a:p>
          <a:pPr>
            <a:lnSpc>
              <a:spcPct val="100000"/>
            </a:lnSpc>
          </a:pPr>
          <a:r>
            <a:rPr lang="en-US"/>
            <a:t>Required evaluation team composition (min. 3 members, odd number)</a:t>
          </a:r>
        </a:p>
      </dgm:t>
    </dgm:pt>
    <dgm:pt modelId="{BA84B25F-E8BE-4FA2-ABBA-E14348953DD9}" type="parTrans" cxnId="{B633737F-3806-44DB-A434-4F681CA359B6}">
      <dgm:prSet/>
      <dgm:spPr/>
      <dgm:t>
        <a:bodyPr/>
        <a:lstStyle/>
        <a:p>
          <a:endParaRPr lang="en-US"/>
        </a:p>
      </dgm:t>
    </dgm:pt>
    <dgm:pt modelId="{54950ECD-355F-4B89-8882-89AAE3FB1165}" type="sibTrans" cxnId="{B633737F-3806-44DB-A434-4F681CA359B6}">
      <dgm:prSet/>
      <dgm:spPr/>
      <dgm:t>
        <a:bodyPr/>
        <a:lstStyle/>
        <a:p>
          <a:endParaRPr lang="en-US"/>
        </a:p>
      </dgm:t>
    </dgm:pt>
    <dgm:pt modelId="{7885EC98-891C-4CFB-8F5F-14A3625C6BAD}">
      <dgm:prSet phldrT="[Text]"/>
      <dgm:spPr/>
      <dgm:t>
        <a:bodyPr/>
        <a:lstStyle/>
        <a:p>
          <a:pPr>
            <a:lnSpc>
              <a:spcPct val="100000"/>
            </a:lnSpc>
          </a:pPr>
          <a:r>
            <a:rPr lang="en-US"/>
            <a:t>Documentation submitted to IWD after local board approval</a:t>
          </a:r>
        </a:p>
      </dgm:t>
    </dgm:pt>
    <dgm:pt modelId="{5943CA02-1761-4C3B-A457-F4E3890E8EC0}" type="parTrans" cxnId="{31C6BAC3-A458-4C0E-BE6F-4D45F51BC9B6}">
      <dgm:prSet/>
      <dgm:spPr/>
      <dgm:t>
        <a:bodyPr/>
        <a:lstStyle/>
        <a:p>
          <a:endParaRPr lang="en-US"/>
        </a:p>
      </dgm:t>
    </dgm:pt>
    <dgm:pt modelId="{A1C9B8B8-1A6C-41DE-9AD1-9A98874DD8F6}" type="sibTrans" cxnId="{31C6BAC3-A458-4C0E-BE6F-4D45F51BC9B6}">
      <dgm:prSet/>
      <dgm:spPr/>
      <dgm:t>
        <a:bodyPr/>
        <a:lstStyle/>
        <a:p>
          <a:endParaRPr lang="en-US"/>
        </a:p>
      </dgm:t>
    </dgm:pt>
    <dgm:pt modelId="{67C75C95-C160-4156-A8FE-9A0D37B5DB34}" type="pres">
      <dgm:prSet presAssocID="{F355252D-8C1E-4E41-A66A-19326C1F990D}" presName="root" presStyleCnt="0">
        <dgm:presLayoutVars>
          <dgm:dir/>
          <dgm:resizeHandles val="exact"/>
        </dgm:presLayoutVars>
      </dgm:prSet>
      <dgm:spPr/>
    </dgm:pt>
    <dgm:pt modelId="{85D390C4-6840-4937-BA00-667CB34647D6}" type="pres">
      <dgm:prSet presAssocID="{8A9A76B9-E6C6-4982-9D01-13BBC1F3C89A}" presName="compNode" presStyleCnt="0"/>
      <dgm:spPr/>
    </dgm:pt>
    <dgm:pt modelId="{00185D9C-EA87-4CB8-84AB-A09FFB67F1B7}" type="pres">
      <dgm:prSet presAssocID="{8A9A76B9-E6C6-4982-9D01-13BBC1F3C89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ating with solid fill"/>
        </a:ext>
      </dgm:extLst>
    </dgm:pt>
    <dgm:pt modelId="{2C76D075-5E28-4089-8D47-CCE5FC0F1133}" type="pres">
      <dgm:prSet presAssocID="{8A9A76B9-E6C6-4982-9D01-13BBC1F3C89A}" presName="iconSpace" presStyleCnt="0"/>
      <dgm:spPr/>
    </dgm:pt>
    <dgm:pt modelId="{93AA0469-4FDE-44EB-85C3-DA78E91BCF13}" type="pres">
      <dgm:prSet presAssocID="{8A9A76B9-E6C6-4982-9D01-13BBC1F3C89A}" presName="parTx" presStyleLbl="revTx" presStyleIdx="0" presStyleCnt="2">
        <dgm:presLayoutVars>
          <dgm:chMax val="0"/>
          <dgm:chPref val="0"/>
        </dgm:presLayoutVars>
      </dgm:prSet>
      <dgm:spPr/>
    </dgm:pt>
    <dgm:pt modelId="{A95A7614-C252-4F67-BAF0-185ED373185D}" type="pres">
      <dgm:prSet presAssocID="{8A9A76B9-E6C6-4982-9D01-13BBC1F3C89A}" presName="txSpace" presStyleCnt="0"/>
      <dgm:spPr/>
    </dgm:pt>
    <dgm:pt modelId="{5057F1A6-9509-4F17-B068-2BBB71D9D092}" type="pres">
      <dgm:prSet presAssocID="{8A9A76B9-E6C6-4982-9D01-13BBC1F3C89A}" presName="desTx" presStyleLbl="revTx" presStyleIdx="1" presStyleCnt="2">
        <dgm:presLayoutVars/>
      </dgm:prSet>
      <dgm:spPr/>
    </dgm:pt>
  </dgm:ptLst>
  <dgm:cxnLst>
    <dgm:cxn modelId="{B633737F-3806-44DB-A434-4F681CA359B6}" srcId="{8A9A76B9-E6C6-4982-9D01-13BBC1F3C89A}" destId="{E02EB588-EF04-4D61-8E2C-0BFD0C180323}" srcOrd="0" destOrd="0" parTransId="{BA84B25F-E8BE-4FA2-ABBA-E14348953DD9}" sibTransId="{54950ECD-355F-4B89-8882-89AAE3FB1165}"/>
    <dgm:cxn modelId="{68776C9A-A3BF-428B-9935-2AB98DBD90B1}" type="presOf" srcId="{8A9A76B9-E6C6-4982-9D01-13BBC1F3C89A}" destId="{93AA0469-4FDE-44EB-85C3-DA78E91BCF13}" srcOrd="0" destOrd="0" presId="urn:microsoft.com/office/officeart/2018/2/layout/IconLabelDescriptionList"/>
    <dgm:cxn modelId="{7E6786A6-D194-4EE7-97FC-98E8A52066BD}" type="presOf" srcId="{F355252D-8C1E-4E41-A66A-19326C1F990D}" destId="{67C75C95-C160-4156-A8FE-9A0D37B5DB34}" srcOrd="0" destOrd="0" presId="urn:microsoft.com/office/officeart/2018/2/layout/IconLabelDescriptionList"/>
    <dgm:cxn modelId="{259CAFBE-44A2-43AF-83C4-8C9C46AAA7F5}" srcId="{F355252D-8C1E-4E41-A66A-19326C1F990D}" destId="{8A9A76B9-E6C6-4982-9D01-13BBC1F3C89A}" srcOrd="0" destOrd="0" parTransId="{E8CE6A13-72D8-4B4C-A73D-B774A431A448}" sibTransId="{9EE18D4D-9B94-4C68-A763-4B5F5150CAF6}"/>
    <dgm:cxn modelId="{31C6BAC3-A458-4C0E-BE6F-4D45F51BC9B6}" srcId="{8A9A76B9-E6C6-4982-9D01-13BBC1F3C89A}" destId="{7885EC98-891C-4CFB-8F5F-14A3625C6BAD}" srcOrd="1" destOrd="0" parTransId="{5943CA02-1761-4C3B-A457-F4E3890E8EC0}" sibTransId="{A1C9B8B8-1A6C-41DE-9AD1-9A98874DD8F6}"/>
    <dgm:cxn modelId="{B23037DC-BEA8-4406-B0E2-828D54D8AF55}" type="presOf" srcId="{7885EC98-891C-4CFB-8F5F-14A3625C6BAD}" destId="{5057F1A6-9509-4F17-B068-2BBB71D9D092}" srcOrd="0" destOrd="1" presId="urn:microsoft.com/office/officeart/2018/2/layout/IconLabelDescriptionList"/>
    <dgm:cxn modelId="{486043FF-4491-4377-9A1B-5F76B9892DB6}" type="presOf" srcId="{E02EB588-EF04-4D61-8E2C-0BFD0C180323}" destId="{5057F1A6-9509-4F17-B068-2BBB71D9D092}" srcOrd="0" destOrd="0" presId="urn:microsoft.com/office/officeart/2018/2/layout/IconLabelDescriptionList"/>
    <dgm:cxn modelId="{2976B0A1-59A4-4831-A507-2FAB3DCCC5DB}" type="presParOf" srcId="{67C75C95-C160-4156-A8FE-9A0D37B5DB34}" destId="{85D390C4-6840-4937-BA00-667CB34647D6}" srcOrd="0" destOrd="0" presId="urn:microsoft.com/office/officeart/2018/2/layout/IconLabelDescriptionList"/>
    <dgm:cxn modelId="{7F79D3F1-2BBC-458D-B12E-0A14B2873FBF}" type="presParOf" srcId="{85D390C4-6840-4937-BA00-667CB34647D6}" destId="{00185D9C-EA87-4CB8-84AB-A09FFB67F1B7}" srcOrd="0" destOrd="0" presId="urn:microsoft.com/office/officeart/2018/2/layout/IconLabelDescriptionList"/>
    <dgm:cxn modelId="{2B9431CD-3E77-40CC-B847-AEC17CBA93C9}" type="presParOf" srcId="{85D390C4-6840-4937-BA00-667CB34647D6}" destId="{2C76D075-5E28-4089-8D47-CCE5FC0F1133}" srcOrd="1" destOrd="0" presId="urn:microsoft.com/office/officeart/2018/2/layout/IconLabelDescriptionList"/>
    <dgm:cxn modelId="{D7D06DE1-AD25-46D0-A023-449D4FC6EAA6}" type="presParOf" srcId="{85D390C4-6840-4937-BA00-667CB34647D6}" destId="{93AA0469-4FDE-44EB-85C3-DA78E91BCF13}" srcOrd="2" destOrd="0" presId="urn:microsoft.com/office/officeart/2018/2/layout/IconLabelDescriptionList"/>
    <dgm:cxn modelId="{FBB64EB3-0095-4A7E-93AF-E0D6EBCF9126}" type="presParOf" srcId="{85D390C4-6840-4937-BA00-667CB34647D6}" destId="{A95A7614-C252-4F67-BAF0-185ED373185D}" srcOrd="3" destOrd="0" presId="urn:microsoft.com/office/officeart/2018/2/layout/IconLabelDescriptionList"/>
    <dgm:cxn modelId="{01FE4AEE-A135-4F73-A96B-DD803B786E27}" type="presParOf" srcId="{85D390C4-6840-4937-BA00-667CB34647D6}" destId="{5057F1A6-9509-4F17-B068-2BBB71D9D092}"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4464DD-B424-48DE-9B68-1D3D2D7A3213}" type="doc">
      <dgm:prSet loTypeId="urn:microsoft.com/office/officeart/2018/2/layout/IconVerticalSolidList" loCatId="icon" qsTypeId="urn:microsoft.com/office/officeart/2005/8/quickstyle/simple1" qsCatId="simple" csTypeId="urn:microsoft.com/office/officeart/2005/8/colors/colorful1" csCatId="colorful" phldr="1"/>
      <dgm:spPr/>
      <dgm:t>
        <a:bodyPr/>
        <a:lstStyle/>
        <a:p>
          <a:endParaRPr lang="en-US"/>
        </a:p>
      </dgm:t>
    </dgm:pt>
    <dgm:pt modelId="{CCB0BFA6-A753-4AC9-AF41-9AFF3F8E6423}">
      <dgm:prSet custT="1"/>
      <dgm:spPr/>
      <dgm:t>
        <a:bodyPr/>
        <a:lstStyle/>
        <a:p>
          <a:pPr>
            <a:lnSpc>
              <a:spcPct val="100000"/>
            </a:lnSpc>
          </a:pPr>
          <a:r>
            <a:rPr lang="en-US" sz="2000"/>
            <a:t>Local board is responsible for forming evaluation team</a:t>
          </a:r>
        </a:p>
      </dgm:t>
    </dgm:pt>
    <dgm:pt modelId="{0D05AB33-5389-42F1-A968-424F9E2ABF06}" type="parTrans" cxnId="{67278FFA-C9B3-4FA3-8D07-1054DE5F0C33}">
      <dgm:prSet/>
      <dgm:spPr/>
      <dgm:t>
        <a:bodyPr/>
        <a:lstStyle/>
        <a:p>
          <a:endParaRPr lang="en-US"/>
        </a:p>
      </dgm:t>
    </dgm:pt>
    <dgm:pt modelId="{1E4DDCE6-2069-40D6-A657-BF12E00EF3B0}" type="sibTrans" cxnId="{67278FFA-C9B3-4FA3-8D07-1054DE5F0C33}">
      <dgm:prSet/>
      <dgm:spPr/>
      <dgm:t>
        <a:bodyPr/>
        <a:lstStyle/>
        <a:p>
          <a:endParaRPr lang="en-US"/>
        </a:p>
      </dgm:t>
    </dgm:pt>
    <dgm:pt modelId="{35E28B40-2999-4C7C-B93C-F0FEC5EFA59A}">
      <dgm:prSet custT="1"/>
      <dgm:spPr/>
      <dgm:t>
        <a:bodyPr/>
        <a:lstStyle/>
        <a:p>
          <a:pPr>
            <a:lnSpc>
              <a:spcPct val="100000"/>
            </a:lnSpc>
          </a:pPr>
          <a:r>
            <a:rPr lang="en-US" sz="1800"/>
            <a:t>Must include a minimum of 3 members (odd number required)</a:t>
          </a:r>
        </a:p>
      </dgm:t>
    </dgm:pt>
    <dgm:pt modelId="{FCCB7376-0116-4FBB-8FDD-CEC48626A729}" type="parTrans" cxnId="{777287FB-1EA5-4562-890E-8B49FE57E5A6}">
      <dgm:prSet/>
      <dgm:spPr/>
      <dgm:t>
        <a:bodyPr/>
        <a:lstStyle/>
        <a:p>
          <a:endParaRPr lang="en-US"/>
        </a:p>
      </dgm:t>
    </dgm:pt>
    <dgm:pt modelId="{B98721DE-4A71-4306-AC1D-A037AC3D687C}" type="sibTrans" cxnId="{777287FB-1EA5-4562-890E-8B49FE57E5A6}">
      <dgm:prSet/>
      <dgm:spPr/>
      <dgm:t>
        <a:bodyPr/>
        <a:lstStyle/>
        <a:p>
          <a:endParaRPr lang="en-US"/>
        </a:p>
      </dgm:t>
    </dgm:pt>
    <dgm:pt modelId="{8BC66FC9-5D16-4539-845A-76CB4F553818}">
      <dgm:prSet custT="1"/>
      <dgm:spPr/>
      <dgm:t>
        <a:bodyPr/>
        <a:lstStyle/>
        <a:p>
          <a:pPr>
            <a:lnSpc>
              <a:spcPct val="100000"/>
            </a:lnSpc>
          </a:pPr>
          <a:r>
            <a:rPr lang="en-US" sz="1800" b="0" i="0"/>
            <a:t>Include local business member from the Local Board</a:t>
          </a:r>
        </a:p>
      </dgm:t>
    </dgm:pt>
    <dgm:pt modelId="{7D0B11C9-6243-428A-860E-4E0C0A24F6D3}" type="parTrans" cxnId="{D4A0F1A4-F0F6-4EAC-88A5-8A4AAD172B71}">
      <dgm:prSet/>
      <dgm:spPr/>
      <dgm:t>
        <a:bodyPr/>
        <a:lstStyle/>
        <a:p>
          <a:endParaRPr lang="en-US"/>
        </a:p>
      </dgm:t>
    </dgm:pt>
    <dgm:pt modelId="{493C6476-725E-421F-9324-F3BD9BB3C40C}" type="sibTrans" cxnId="{D4A0F1A4-F0F6-4EAC-88A5-8A4AAD172B71}">
      <dgm:prSet/>
      <dgm:spPr/>
      <dgm:t>
        <a:bodyPr/>
        <a:lstStyle/>
        <a:p>
          <a:endParaRPr lang="en-US"/>
        </a:p>
      </dgm:t>
    </dgm:pt>
    <dgm:pt modelId="{A74AB79F-9834-4F45-82DE-A6A8D17AD2F7}">
      <dgm:prSet custT="1"/>
      <dgm:spPr/>
      <dgm:t>
        <a:bodyPr/>
        <a:lstStyle/>
        <a:p>
          <a:pPr>
            <a:lnSpc>
              <a:spcPct val="100000"/>
            </a:lnSpc>
          </a:pPr>
          <a:r>
            <a:rPr lang="en-US" sz="2000"/>
            <a:t>Must not include co-located staff member of center being reviewed or local area board staff member</a:t>
          </a:r>
        </a:p>
      </dgm:t>
    </dgm:pt>
    <dgm:pt modelId="{9C68B4CA-0C97-4DB5-9097-C7467866D2F7}" type="parTrans" cxnId="{0AFC3B13-01F7-45E2-B223-D22F0AF02D64}">
      <dgm:prSet/>
      <dgm:spPr/>
      <dgm:t>
        <a:bodyPr/>
        <a:lstStyle/>
        <a:p>
          <a:endParaRPr lang="en-US"/>
        </a:p>
      </dgm:t>
    </dgm:pt>
    <dgm:pt modelId="{FBA37D0E-79D9-4003-9FB1-7AC64C37BF0B}" type="sibTrans" cxnId="{0AFC3B13-01F7-45E2-B223-D22F0AF02D64}">
      <dgm:prSet/>
      <dgm:spPr/>
      <dgm:t>
        <a:bodyPr/>
        <a:lstStyle/>
        <a:p>
          <a:endParaRPr lang="en-US"/>
        </a:p>
      </dgm:t>
    </dgm:pt>
    <dgm:pt modelId="{BFED319A-C5D4-46F2-9521-2A72EF206223}">
      <dgm:prSet custT="1"/>
      <dgm:spPr/>
      <dgm:t>
        <a:bodyPr/>
        <a:lstStyle/>
        <a:p>
          <a:pPr>
            <a:lnSpc>
              <a:spcPct val="100000"/>
            </a:lnSpc>
          </a:pPr>
          <a:r>
            <a:rPr lang="en-US" sz="2000"/>
            <a:t>Local areas may add additional members to evaluation team</a:t>
          </a:r>
        </a:p>
      </dgm:t>
    </dgm:pt>
    <dgm:pt modelId="{603688E7-CE42-4F21-9796-8CC4A8E42B2A}" type="parTrans" cxnId="{78391510-93B1-4ED6-A639-A4870ECCBA8D}">
      <dgm:prSet/>
      <dgm:spPr/>
      <dgm:t>
        <a:bodyPr/>
        <a:lstStyle/>
        <a:p>
          <a:endParaRPr lang="en-US"/>
        </a:p>
      </dgm:t>
    </dgm:pt>
    <dgm:pt modelId="{30B3FF26-964C-42B7-A5BA-05CA44CC9A56}" type="sibTrans" cxnId="{78391510-93B1-4ED6-A639-A4870ECCBA8D}">
      <dgm:prSet/>
      <dgm:spPr/>
      <dgm:t>
        <a:bodyPr/>
        <a:lstStyle/>
        <a:p>
          <a:endParaRPr lang="en-US"/>
        </a:p>
      </dgm:t>
    </dgm:pt>
    <dgm:pt modelId="{9B738AE4-46A5-4620-A3C8-EFD980A8AD1A}">
      <dgm:prSet/>
      <dgm:spPr/>
      <dgm:t>
        <a:bodyPr/>
        <a:lstStyle/>
        <a:p>
          <a:pPr>
            <a:lnSpc>
              <a:spcPct val="100000"/>
            </a:lnSpc>
          </a:pPr>
          <a:r>
            <a:rPr lang="en-US" b="0" i="0"/>
            <a:t>All 5 local core partner programs must be represented as members of either the self-assessment team or the center evaluation team (Titles I-IV, including IVRS and IDB).</a:t>
          </a:r>
        </a:p>
      </dgm:t>
    </dgm:pt>
    <dgm:pt modelId="{A9A6124B-38BC-4950-84FA-D4AFF11E128E}" type="parTrans" cxnId="{0C9CD881-76AF-4BEB-8B2B-C68F12FAC132}">
      <dgm:prSet/>
      <dgm:spPr/>
      <dgm:t>
        <a:bodyPr/>
        <a:lstStyle/>
        <a:p>
          <a:endParaRPr lang="en-US"/>
        </a:p>
      </dgm:t>
    </dgm:pt>
    <dgm:pt modelId="{11968F52-35F1-48D9-B9E9-045EEF40A7CA}" type="sibTrans" cxnId="{0C9CD881-76AF-4BEB-8B2B-C68F12FAC132}">
      <dgm:prSet/>
      <dgm:spPr/>
      <dgm:t>
        <a:bodyPr/>
        <a:lstStyle/>
        <a:p>
          <a:endParaRPr lang="en-US"/>
        </a:p>
      </dgm:t>
    </dgm:pt>
    <dgm:pt modelId="{BC03D25C-7F4C-41A6-A8FD-7C04FB92D066}">
      <dgm:prSet custT="1"/>
      <dgm:spPr/>
      <dgm:t>
        <a:bodyPr/>
        <a:lstStyle/>
        <a:p>
          <a:pPr>
            <a:lnSpc>
              <a:spcPct val="100000"/>
            </a:lnSpc>
          </a:pPr>
          <a:r>
            <a:rPr lang="en-US" sz="1600" b="0" i="0"/>
            <a:t>Core partner program representatives who are not evaluation team members should be available to consult with the team related to areas of the center review requiring their subject matter expertise.</a:t>
          </a:r>
        </a:p>
      </dgm:t>
    </dgm:pt>
    <dgm:pt modelId="{A9B86E5D-BB79-4350-B0B5-81B9C775D54F}" type="parTrans" cxnId="{813B514C-F30D-4B0B-9D45-DB32FDBC083B}">
      <dgm:prSet/>
      <dgm:spPr/>
      <dgm:t>
        <a:bodyPr/>
        <a:lstStyle/>
        <a:p>
          <a:endParaRPr lang="en-US"/>
        </a:p>
      </dgm:t>
    </dgm:pt>
    <dgm:pt modelId="{1242676E-1D7F-44C5-B47E-FC54E0B12DC7}" type="sibTrans" cxnId="{813B514C-F30D-4B0B-9D45-DB32FDBC083B}">
      <dgm:prSet/>
      <dgm:spPr/>
      <dgm:t>
        <a:bodyPr/>
        <a:lstStyle/>
        <a:p>
          <a:endParaRPr lang="en-US"/>
        </a:p>
      </dgm:t>
    </dgm:pt>
    <dgm:pt modelId="{5C08E9A3-BFFF-435F-91D2-76C146B9B842}" type="pres">
      <dgm:prSet presAssocID="{4B4464DD-B424-48DE-9B68-1D3D2D7A3213}" presName="root" presStyleCnt="0">
        <dgm:presLayoutVars>
          <dgm:dir/>
          <dgm:resizeHandles val="exact"/>
        </dgm:presLayoutVars>
      </dgm:prSet>
      <dgm:spPr/>
    </dgm:pt>
    <dgm:pt modelId="{8088FC93-4B35-45CA-A5E6-8F91BEF8809E}" type="pres">
      <dgm:prSet presAssocID="{CCB0BFA6-A753-4AC9-AF41-9AFF3F8E6423}" presName="compNode" presStyleCnt="0"/>
      <dgm:spPr/>
    </dgm:pt>
    <dgm:pt modelId="{A210AEC4-DE22-4DF1-9749-C63EB552EC3C}" type="pres">
      <dgm:prSet presAssocID="{CCB0BFA6-A753-4AC9-AF41-9AFF3F8E6423}" presName="bgRect" presStyleLbl="bgShp" presStyleIdx="0" presStyleCnt="6"/>
      <dgm:spPr/>
    </dgm:pt>
    <dgm:pt modelId="{736385FE-894C-4A01-98EA-88CFF6B33351}" type="pres">
      <dgm:prSet presAssocID="{CCB0BFA6-A753-4AC9-AF41-9AFF3F8E642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erarchy"/>
        </a:ext>
      </dgm:extLst>
    </dgm:pt>
    <dgm:pt modelId="{C3CCFC46-FE50-40B2-889B-DB8D085880FA}" type="pres">
      <dgm:prSet presAssocID="{CCB0BFA6-A753-4AC9-AF41-9AFF3F8E6423}" presName="spaceRect" presStyleCnt="0"/>
      <dgm:spPr/>
    </dgm:pt>
    <dgm:pt modelId="{F93FE3B7-9C04-40C2-9764-68B8E66921CD}" type="pres">
      <dgm:prSet presAssocID="{CCB0BFA6-A753-4AC9-AF41-9AFF3F8E6423}" presName="parTx" presStyleLbl="revTx" presStyleIdx="0" presStyleCnt="7">
        <dgm:presLayoutVars>
          <dgm:chMax val="0"/>
          <dgm:chPref val="0"/>
        </dgm:presLayoutVars>
      </dgm:prSet>
      <dgm:spPr/>
    </dgm:pt>
    <dgm:pt modelId="{31685451-211C-409D-8742-A2C9A9B20BDB}" type="pres">
      <dgm:prSet presAssocID="{1E4DDCE6-2069-40D6-A657-BF12E00EF3B0}" presName="sibTrans" presStyleCnt="0"/>
      <dgm:spPr/>
    </dgm:pt>
    <dgm:pt modelId="{D66E322A-24E5-488D-857A-0721008B06A9}" type="pres">
      <dgm:prSet presAssocID="{35E28B40-2999-4C7C-B93C-F0FEC5EFA59A}" presName="compNode" presStyleCnt="0"/>
      <dgm:spPr/>
    </dgm:pt>
    <dgm:pt modelId="{12BB671B-832D-4867-8B4A-D46D5889F369}" type="pres">
      <dgm:prSet presAssocID="{35E28B40-2999-4C7C-B93C-F0FEC5EFA59A}" presName="bgRect" presStyleLbl="bgShp" presStyleIdx="1" presStyleCnt="6"/>
      <dgm:spPr/>
    </dgm:pt>
    <dgm:pt modelId="{EE78B1A3-3F14-43A8-944F-EEECD8499C2B}" type="pres">
      <dgm:prSet presAssocID="{35E28B40-2999-4C7C-B93C-F0FEC5EFA59A}"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eeting with solid fill"/>
        </a:ext>
      </dgm:extLst>
    </dgm:pt>
    <dgm:pt modelId="{9D1B6F43-5EEB-459C-938C-40597384B6E5}" type="pres">
      <dgm:prSet presAssocID="{35E28B40-2999-4C7C-B93C-F0FEC5EFA59A}" presName="spaceRect" presStyleCnt="0"/>
      <dgm:spPr/>
    </dgm:pt>
    <dgm:pt modelId="{E27E48EF-168C-45F7-B7EE-3D8AC6CEE6D2}" type="pres">
      <dgm:prSet presAssocID="{35E28B40-2999-4C7C-B93C-F0FEC5EFA59A}" presName="parTx" presStyleLbl="revTx" presStyleIdx="1" presStyleCnt="7">
        <dgm:presLayoutVars>
          <dgm:chMax val="0"/>
          <dgm:chPref val="0"/>
        </dgm:presLayoutVars>
      </dgm:prSet>
      <dgm:spPr/>
    </dgm:pt>
    <dgm:pt modelId="{7D4C11B6-EEE1-44A8-AA4C-E414641EE2B5}" type="pres">
      <dgm:prSet presAssocID="{35E28B40-2999-4C7C-B93C-F0FEC5EFA59A}" presName="desTx" presStyleLbl="revTx" presStyleIdx="2" presStyleCnt="7" custScaleX="123787">
        <dgm:presLayoutVars/>
      </dgm:prSet>
      <dgm:spPr/>
    </dgm:pt>
    <dgm:pt modelId="{7A072C3E-317F-41AB-9BDA-C727EE145D14}" type="pres">
      <dgm:prSet presAssocID="{B98721DE-4A71-4306-AC1D-A037AC3D687C}" presName="sibTrans" presStyleCnt="0"/>
      <dgm:spPr/>
    </dgm:pt>
    <dgm:pt modelId="{198E3018-F35B-4408-9456-80328F414BA7}" type="pres">
      <dgm:prSet presAssocID="{A74AB79F-9834-4F45-82DE-A6A8D17AD2F7}" presName="compNode" presStyleCnt="0"/>
      <dgm:spPr/>
    </dgm:pt>
    <dgm:pt modelId="{AA41E07C-CC6E-4ACC-B348-7B07221C52FA}" type="pres">
      <dgm:prSet presAssocID="{A74AB79F-9834-4F45-82DE-A6A8D17AD2F7}" presName="bgRect" presStyleLbl="bgShp" presStyleIdx="2" presStyleCnt="6"/>
      <dgm:spPr/>
    </dgm:pt>
    <dgm:pt modelId="{4D2F055D-D133-4101-847F-A390F9488CD1}" type="pres">
      <dgm:prSet presAssocID="{A74AB79F-9834-4F45-82DE-A6A8D17AD2F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rning with solid fill"/>
        </a:ext>
      </dgm:extLst>
    </dgm:pt>
    <dgm:pt modelId="{3E470737-588A-4AB6-96CA-65B1B3F0AE49}" type="pres">
      <dgm:prSet presAssocID="{A74AB79F-9834-4F45-82DE-A6A8D17AD2F7}" presName="spaceRect" presStyleCnt="0"/>
      <dgm:spPr/>
    </dgm:pt>
    <dgm:pt modelId="{7E51147B-F3DF-41C1-B222-C18FC9022383}" type="pres">
      <dgm:prSet presAssocID="{A74AB79F-9834-4F45-82DE-A6A8D17AD2F7}" presName="parTx" presStyleLbl="revTx" presStyleIdx="3" presStyleCnt="7">
        <dgm:presLayoutVars>
          <dgm:chMax val="0"/>
          <dgm:chPref val="0"/>
        </dgm:presLayoutVars>
      </dgm:prSet>
      <dgm:spPr/>
    </dgm:pt>
    <dgm:pt modelId="{F7223DBD-C541-48DC-BA18-8C0A88D82DFC}" type="pres">
      <dgm:prSet presAssocID="{FBA37D0E-79D9-4003-9FB1-7AC64C37BF0B}" presName="sibTrans" presStyleCnt="0"/>
      <dgm:spPr/>
    </dgm:pt>
    <dgm:pt modelId="{E2F41B1A-B963-414D-A944-8FEDFDE1C38C}" type="pres">
      <dgm:prSet presAssocID="{BFED319A-C5D4-46F2-9521-2A72EF206223}" presName="compNode" presStyleCnt="0"/>
      <dgm:spPr/>
    </dgm:pt>
    <dgm:pt modelId="{CE0B44DD-ABF0-4BDC-BC81-487D4A9EDF7D}" type="pres">
      <dgm:prSet presAssocID="{BFED319A-C5D4-46F2-9521-2A72EF206223}" presName="bgRect" presStyleLbl="bgShp" presStyleIdx="3" presStyleCnt="6"/>
      <dgm:spPr/>
    </dgm:pt>
    <dgm:pt modelId="{DFE75CFD-076E-4855-A7E5-5A1CA28F7965}" type="pres">
      <dgm:prSet presAssocID="{BFED319A-C5D4-46F2-9521-2A72EF20622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ser with solid fill"/>
        </a:ext>
      </dgm:extLst>
    </dgm:pt>
    <dgm:pt modelId="{7DE14CCC-9358-49A4-8D65-A53DB79520B3}" type="pres">
      <dgm:prSet presAssocID="{BFED319A-C5D4-46F2-9521-2A72EF206223}" presName="spaceRect" presStyleCnt="0"/>
      <dgm:spPr/>
    </dgm:pt>
    <dgm:pt modelId="{2A46205C-9716-43C9-9A77-D68F755F477A}" type="pres">
      <dgm:prSet presAssocID="{BFED319A-C5D4-46F2-9521-2A72EF206223}" presName="parTx" presStyleLbl="revTx" presStyleIdx="4" presStyleCnt="7">
        <dgm:presLayoutVars>
          <dgm:chMax val="0"/>
          <dgm:chPref val="0"/>
        </dgm:presLayoutVars>
      </dgm:prSet>
      <dgm:spPr/>
    </dgm:pt>
    <dgm:pt modelId="{92C3208A-0707-4D33-B563-76E1AD092869}" type="pres">
      <dgm:prSet presAssocID="{30B3FF26-964C-42B7-A5BA-05CA44CC9A56}" presName="sibTrans" presStyleCnt="0"/>
      <dgm:spPr/>
    </dgm:pt>
    <dgm:pt modelId="{AFE90B79-469D-4C58-84AD-D6F18111C0D4}" type="pres">
      <dgm:prSet presAssocID="{9B738AE4-46A5-4620-A3C8-EFD980A8AD1A}" presName="compNode" presStyleCnt="0"/>
      <dgm:spPr/>
    </dgm:pt>
    <dgm:pt modelId="{096313CC-41ED-43A1-BDE8-4CBFB78CEBE2}" type="pres">
      <dgm:prSet presAssocID="{9B738AE4-46A5-4620-A3C8-EFD980A8AD1A}" presName="bgRect" presStyleLbl="bgShp" presStyleIdx="4" presStyleCnt="6"/>
      <dgm:spPr/>
    </dgm:pt>
    <dgm:pt modelId="{BB296017-C18D-45B8-9323-BB25940BE092}" type="pres">
      <dgm:prSet presAssocID="{9B738AE4-46A5-4620-A3C8-EFD980A8AD1A}"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anagement with solid fill"/>
        </a:ext>
      </dgm:extLst>
    </dgm:pt>
    <dgm:pt modelId="{A440084B-DBAE-45E3-AD51-6178FD56559C}" type="pres">
      <dgm:prSet presAssocID="{9B738AE4-46A5-4620-A3C8-EFD980A8AD1A}" presName="spaceRect" presStyleCnt="0"/>
      <dgm:spPr/>
    </dgm:pt>
    <dgm:pt modelId="{CD364496-9938-44BA-A6F3-C16F43CD5924}" type="pres">
      <dgm:prSet presAssocID="{9B738AE4-46A5-4620-A3C8-EFD980A8AD1A}" presName="parTx" presStyleLbl="revTx" presStyleIdx="5" presStyleCnt="7">
        <dgm:presLayoutVars>
          <dgm:chMax val="0"/>
          <dgm:chPref val="0"/>
        </dgm:presLayoutVars>
      </dgm:prSet>
      <dgm:spPr/>
    </dgm:pt>
    <dgm:pt modelId="{87C364D1-DE05-4A13-88C9-CA1214BE6B1D}" type="pres">
      <dgm:prSet presAssocID="{11968F52-35F1-48D9-B9E9-045EEF40A7CA}" presName="sibTrans" presStyleCnt="0"/>
      <dgm:spPr/>
    </dgm:pt>
    <dgm:pt modelId="{E50889DE-E097-41A6-9253-089DDB0A2B1A}" type="pres">
      <dgm:prSet presAssocID="{BC03D25C-7F4C-41A6-A8FD-7C04FB92D066}" presName="compNode" presStyleCnt="0"/>
      <dgm:spPr/>
    </dgm:pt>
    <dgm:pt modelId="{227BCE33-F5BF-4B55-89DF-F82468F32E51}" type="pres">
      <dgm:prSet presAssocID="{BC03D25C-7F4C-41A6-A8FD-7C04FB92D066}" presName="bgRect" presStyleLbl="bgShp" presStyleIdx="5" presStyleCnt="6"/>
      <dgm:spPr/>
    </dgm:pt>
    <dgm:pt modelId="{F14D0209-8B1D-4C89-B3A7-AE25DBFCA65A}" type="pres">
      <dgm:prSet presAssocID="{BC03D25C-7F4C-41A6-A8FD-7C04FB92D066}"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Open hand with solid fill"/>
        </a:ext>
      </dgm:extLst>
    </dgm:pt>
    <dgm:pt modelId="{8BF477FB-61C3-405B-8576-32900E501C1B}" type="pres">
      <dgm:prSet presAssocID="{BC03D25C-7F4C-41A6-A8FD-7C04FB92D066}" presName="spaceRect" presStyleCnt="0"/>
      <dgm:spPr/>
    </dgm:pt>
    <dgm:pt modelId="{A041F311-6209-4B8A-8378-43F47C6DF78A}" type="pres">
      <dgm:prSet presAssocID="{BC03D25C-7F4C-41A6-A8FD-7C04FB92D066}" presName="parTx" presStyleLbl="revTx" presStyleIdx="6" presStyleCnt="7">
        <dgm:presLayoutVars>
          <dgm:chMax val="0"/>
          <dgm:chPref val="0"/>
        </dgm:presLayoutVars>
      </dgm:prSet>
      <dgm:spPr/>
    </dgm:pt>
  </dgm:ptLst>
  <dgm:cxnLst>
    <dgm:cxn modelId="{78391510-93B1-4ED6-A639-A4870ECCBA8D}" srcId="{4B4464DD-B424-48DE-9B68-1D3D2D7A3213}" destId="{BFED319A-C5D4-46F2-9521-2A72EF206223}" srcOrd="3" destOrd="0" parTransId="{603688E7-CE42-4F21-9796-8CC4A8E42B2A}" sibTransId="{30B3FF26-964C-42B7-A5BA-05CA44CC9A56}"/>
    <dgm:cxn modelId="{0AFC3B13-01F7-45E2-B223-D22F0AF02D64}" srcId="{4B4464DD-B424-48DE-9B68-1D3D2D7A3213}" destId="{A74AB79F-9834-4F45-82DE-A6A8D17AD2F7}" srcOrd="2" destOrd="0" parTransId="{9C68B4CA-0C97-4DB5-9097-C7467866D2F7}" sibTransId="{FBA37D0E-79D9-4003-9FB1-7AC64C37BF0B}"/>
    <dgm:cxn modelId="{3666001B-BD2D-4E8C-83D5-0761ECD0E0A1}" type="presOf" srcId="{CCB0BFA6-A753-4AC9-AF41-9AFF3F8E6423}" destId="{F93FE3B7-9C04-40C2-9764-68B8E66921CD}" srcOrd="0" destOrd="0" presId="urn:microsoft.com/office/officeart/2018/2/layout/IconVerticalSolidList"/>
    <dgm:cxn modelId="{813B514C-F30D-4B0B-9D45-DB32FDBC083B}" srcId="{4B4464DD-B424-48DE-9B68-1D3D2D7A3213}" destId="{BC03D25C-7F4C-41A6-A8FD-7C04FB92D066}" srcOrd="5" destOrd="0" parTransId="{A9B86E5D-BB79-4350-B0B5-81B9C775D54F}" sibTransId="{1242676E-1D7F-44C5-B47E-FC54E0B12DC7}"/>
    <dgm:cxn modelId="{A79E9E73-2080-4697-82ED-34633F516DE8}" type="presOf" srcId="{8BC66FC9-5D16-4539-845A-76CB4F553818}" destId="{7D4C11B6-EEE1-44A8-AA4C-E414641EE2B5}" srcOrd="0" destOrd="0" presId="urn:microsoft.com/office/officeart/2018/2/layout/IconVerticalSolidList"/>
    <dgm:cxn modelId="{0C9CD881-76AF-4BEB-8B2B-C68F12FAC132}" srcId="{4B4464DD-B424-48DE-9B68-1D3D2D7A3213}" destId="{9B738AE4-46A5-4620-A3C8-EFD980A8AD1A}" srcOrd="4" destOrd="0" parTransId="{A9A6124B-38BC-4950-84FA-D4AFF11E128E}" sibTransId="{11968F52-35F1-48D9-B9E9-045EEF40A7CA}"/>
    <dgm:cxn modelId="{D4A0F1A4-F0F6-4EAC-88A5-8A4AAD172B71}" srcId="{35E28B40-2999-4C7C-B93C-F0FEC5EFA59A}" destId="{8BC66FC9-5D16-4539-845A-76CB4F553818}" srcOrd="0" destOrd="0" parTransId="{7D0B11C9-6243-428A-860E-4E0C0A24F6D3}" sibTransId="{493C6476-725E-421F-9324-F3BD9BB3C40C}"/>
    <dgm:cxn modelId="{4F2943C4-31BA-42FD-8D1B-CBC5A4CF35DF}" type="presOf" srcId="{35E28B40-2999-4C7C-B93C-F0FEC5EFA59A}" destId="{E27E48EF-168C-45F7-B7EE-3D8AC6CEE6D2}" srcOrd="0" destOrd="0" presId="urn:microsoft.com/office/officeart/2018/2/layout/IconVerticalSolidList"/>
    <dgm:cxn modelId="{EBE50CD0-257A-4822-8FC8-C1F06065C550}" type="presOf" srcId="{BC03D25C-7F4C-41A6-A8FD-7C04FB92D066}" destId="{A041F311-6209-4B8A-8378-43F47C6DF78A}" srcOrd="0" destOrd="0" presId="urn:microsoft.com/office/officeart/2018/2/layout/IconVerticalSolidList"/>
    <dgm:cxn modelId="{D55D0ADD-2BEE-44E9-B14E-A943B251C01D}" type="presOf" srcId="{BFED319A-C5D4-46F2-9521-2A72EF206223}" destId="{2A46205C-9716-43C9-9A77-D68F755F477A}" srcOrd="0" destOrd="0" presId="urn:microsoft.com/office/officeart/2018/2/layout/IconVerticalSolidList"/>
    <dgm:cxn modelId="{23FBA4EE-AC6E-416D-BC05-160799C12B0A}" type="presOf" srcId="{9B738AE4-46A5-4620-A3C8-EFD980A8AD1A}" destId="{CD364496-9938-44BA-A6F3-C16F43CD5924}" srcOrd="0" destOrd="0" presId="urn:microsoft.com/office/officeart/2018/2/layout/IconVerticalSolidList"/>
    <dgm:cxn modelId="{5CAA06F6-01B9-4819-8C7D-619BCAF53CE0}" type="presOf" srcId="{4B4464DD-B424-48DE-9B68-1D3D2D7A3213}" destId="{5C08E9A3-BFFF-435F-91D2-76C146B9B842}" srcOrd="0" destOrd="0" presId="urn:microsoft.com/office/officeart/2018/2/layout/IconVerticalSolidList"/>
    <dgm:cxn modelId="{67278FFA-C9B3-4FA3-8D07-1054DE5F0C33}" srcId="{4B4464DD-B424-48DE-9B68-1D3D2D7A3213}" destId="{CCB0BFA6-A753-4AC9-AF41-9AFF3F8E6423}" srcOrd="0" destOrd="0" parTransId="{0D05AB33-5389-42F1-A968-424F9E2ABF06}" sibTransId="{1E4DDCE6-2069-40D6-A657-BF12E00EF3B0}"/>
    <dgm:cxn modelId="{777287FB-1EA5-4562-890E-8B49FE57E5A6}" srcId="{4B4464DD-B424-48DE-9B68-1D3D2D7A3213}" destId="{35E28B40-2999-4C7C-B93C-F0FEC5EFA59A}" srcOrd="1" destOrd="0" parTransId="{FCCB7376-0116-4FBB-8FDD-CEC48626A729}" sibTransId="{B98721DE-4A71-4306-AC1D-A037AC3D687C}"/>
    <dgm:cxn modelId="{30E7D1FF-5576-44A2-9599-1CA2861725AD}" type="presOf" srcId="{A74AB79F-9834-4F45-82DE-A6A8D17AD2F7}" destId="{7E51147B-F3DF-41C1-B222-C18FC9022383}" srcOrd="0" destOrd="0" presId="urn:microsoft.com/office/officeart/2018/2/layout/IconVerticalSolidList"/>
    <dgm:cxn modelId="{A4084B80-12BE-4FEF-9B7E-A7D9070B9A80}" type="presParOf" srcId="{5C08E9A3-BFFF-435F-91D2-76C146B9B842}" destId="{8088FC93-4B35-45CA-A5E6-8F91BEF8809E}" srcOrd="0" destOrd="0" presId="urn:microsoft.com/office/officeart/2018/2/layout/IconVerticalSolidList"/>
    <dgm:cxn modelId="{04676D6A-EA2D-4CD7-8B80-0CD72C4C172D}" type="presParOf" srcId="{8088FC93-4B35-45CA-A5E6-8F91BEF8809E}" destId="{A210AEC4-DE22-4DF1-9749-C63EB552EC3C}" srcOrd="0" destOrd="0" presId="urn:microsoft.com/office/officeart/2018/2/layout/IconVerticalSolidList"/>
    <dgm:cxn modelId="{56433466-A9C5-492F-94E9-516ABAB303F6}" type="presParOf" srcId="{8088FC93-4B35-45CA-A5E6-8F91BEF8809E}" destId="{736385FE-894C-4A01-98EA-88CFF6B33351}" srcOrd="1" destOrd="0" presId="urn:microsoft.com/office/officeart/2018/2/layout/IconVerticalSolidList"/>
    <dgm:cxn modelId="{549E8730-B56C-4A70-BF27-C32955DA28C0}" type="presParOf" srcId="{8088FC93-4B35-45CA-A5E6-8F91BEF8809E}" destId="{C3CCFC46-FE50-40B2-889B-DB8D085880FA}" srcOrd="2" destOrd="0" presId="urn:microsoft.com/office/officeart/2018/2/layout/IconVerticalSolidList"/>
    <dgm:cxn modelId="{83109BF7-53AF-4129-B5AD-5ECB8E087A21}" type="presParOf" srcId="{8088FC93-4B35-45CA-A5E6-8F91BEF8809E}" destId="{F93FE3B7-9C04-40C2-9764-68B8E66921CD}" srcOrd="3" destOrd="0" presId="urn:microsoft.com/office/officeart/2018/2/layout/IconVerticalSolidList"/>
    <dgm:cxn modelId="{64CC48CA-A3A2-4AFF-8AEF-EE08046525F9}" type="presParOf" srcId="{5C08E9A3-BFFF-435F-91D2-76C146B9B842}" destId="{31685451-211C-409D-8742-A2C9A9B20BDB}" srcOrd="1" destOrd="0" presId="urn:microsoft.com/office/officeart/2018/2/layout/IconVerticalSolidList"/>
    <dgm:cxn modelId="{A30CB972-E4BA-465F-A507-03C84E0834C9}" type="presParOf" srcId="{5C08E9A3-BFFF-435F-91D2-76C146B9B842}" destId="{D66E322A-24E5-488D-857A-0721008B06A9}" srcOrd="2" destOrd="0" presId="urn:microsoft.com/office/officeart/2018/2/layout/IconVerticalSolidList"/>
    <dgm:cxn modelId="{8E8E717D-8ED2-4D6B-9CF7-FAA6FEF6C47C}" type="presParOf" srcId="{D66E322A-24E5-488D-857A-0721008B06A9}" destId="{12BB671B-832D-4867-8B4A-D46D5889F369}" srcOrd="0" destOrd="0" presId="urn:microsoft.com/office/officeart/2018/2/layout/IconVerticalSolidList"/>
    <dgm:cxn modelId="{D66E667C-39A3-4ACE-AE7F-900B3261A4C2}" type="presParOf" srcId="{D66E322A-24E5-488D-857A-0721008B06A9}" destId="{EE78B1A3-3F14-43A8-944F-EEECD8499C2B}" srcOrd="1" destOrd="0" presId="urn:microsoft.com/office/officeart/2018/2/layout/IconVerticalSolidList"/>
    <dgm:cxn modelId="{B7791934-A185-4F49-A65B-7A7907F0235B}" type="presParOf" srcId="{D66E322A-24E5-488D-857A-0721008B06A9}" destId="{9D1B6F43-5EEB-459C-938C-40597384B6E5}" srcOrd="2" destOrd="0" presId="urn:microsoft.com/office/officeart/2018/2/layout/IconVerticalSolidList"/>
    <dgm:cxn modelId="{5888935E-7FFC-4C44-AF1C-886FF252BC0D}" type="presParOf" srcId="{D66E322A-24E5-488D-857A-0721008B06A9}" destId="{E27E48EF-168C-45F7-B7EE-3D8AC6CEE6D2}" srcOrd="3" destOrd="0" presId="urn:microsoft.com/office/officeart/2018/2/layout/IconVerticalSolidList"/>
    <dgm:cxn modelId="{C8875962-BA18-46EB-A949-67DE1B5F4FEF}" type="presParOf" srcId="{D66E322A-24E5-488D-857A-0721008B06A9}" destId="{7D4C11B6-EEE1-44A8-AA4C-E414641EE2B5}" srcOrd="4" destOrd="0" presId="urn:microsoft.com/office/officeart/2018/2/layout/IconVerticalSolidList"/>
    <dgm:cxn modelId="{F7FD9958-6CAB-4BC3-856E-461DB6538D18}" type="presParOf" srcId="{5C08E9A3-BFFF-435F-91D2-76C146B9B842}" destId="{7A072C3E-317F-41AB-9BDA-C727EE145D14}" srcOrd="3" destOrd="0" presId="urn:microsoft.com/office/officeart/2018/2/layout/IconVerticalSolidList"/>
    <dgm:cxn modelId="{EA99B964-2D3B-4735-8D60-E2F4B971893E}" type="presParOf" srcId="{5C08E9A3-BFFF-435F-91D2-76C146B9B842}" destId="{198E3018-F35B-4408-9456-80328F414BA7}" srcOrd="4" destOrd="0" presId="urn:microsoft.com/office/officeart/2018/2/layout/IconVerticalSolidList"/>
    <dgm:cxn modelId="{6F48A4AE-D0E5-43ED-90B1-78D0BC775E79}" type="presParOf" srcId="{198E3018-F35B-4408-9456-80328F414BA7}" destId="{AA41E07C-CC6E-4ACC-B348-7B07221C52FA}" srcOrd="0" destOrd="0" presId="urn:microsoft.com/office/officeart/2018/2/layout/IconVerticalSolidList"/>
    <dgm:cxn modelId="{02050942-9940-487F-98B2-CF924E6A887A}" type="presParOf" srcId="{198E3018-F35B-4408-9456-80328F414BA7}" destId="{4D2F055D-D133-4101-847F-A390F9488CD1}" srcOrd="1" destOrd="0" presId="urn:microsoft.com/office/officeart/2018/2/layout/IconVerticalSolidList"/>
    <dgm:cxn modelId="{BEA198CD-0549-44EB-BA74-D513D4C5D1EA}" type="presParOf" srcId="{198E3018-F35B-4408-9456-80328F414BA7}" destId="{3E470737-588A-4AB6-96CA-65B1B3F0AE49}" srcOrd="2" destOrd="0" presId="urn:microsoft.com/office/officeart/2018/2/layout/IconVerticalSolidList"/>
    <dgm:cxn modelId="{98212E9A-818C-4E48-90FD-CE17A6A88E71}" type="presParOf" srcId="{198E3018-F35B-4408-9456-80328F414BA7}" destId="{7E51147B-F3DF-41C1-B222-C18FC9022383}" srcOrd="3" destOrd="0" presId="urn:microsoft.com/office/officeart/2018/2/layout/IconVerticalSolidList"/>
    <dgm:cxn modelId="{6D2BFF3A-493D-4F68-B775-9E65005FA571}" type="presParOf" srcId="{5C08E9A3-BFFF-435F-91D2-76C146B9B842}" destId="{F7223DBD-C541-48DC-BA18-8C0A88D82DFC}" srcOrd="5" destOrd="0" presId="urn:microsoft.com/office/officeart/2018/2/layout/IconVerticalSolidList"/>
    <dgm:cxn modelId="{9314076E-8EAB-42E3-8CD9-769AFB4C69E7}" type="presParOf" srcId="{5C08E9A3-BFFF-435F-91D2-76C146B9B842}" destId="{E2F41B1A-B963-414D-A944-8FEDFDE1C38C}" srcOrd="6" destOrd="0" presId="urn:microsoft.com/office/officeart/2018/2/layout/IconVerticalSolidList"/>
    <dgm:cxn modelId="{82C8BFD6-A827-45BE-AFDA-44321DABED02}" type="presParOf" srcId="{E2F41B1A-B963-414D-A944-8FEDFDE1C38C}" destId="{CE0B44DD-ABF0-4BDC-BC81-487D4A9EDF7D}" srcOrd="0" destOrd="0" presId="urn:microsoft.com/office/officeart/2018/2/layout/IconVerticalSolidList"/>
    <dgm:cxn modelId="{A19EA3C7-11F5-4C14-90D7-20BDA2268451}" type="presParOf" srcId="{E2F41B1A-B963-414D-A944-8FEDFDE1C38C}" destId="{DFE75CFD-076E-4855-A7E5-5A1CA28F7965}" srcOrd="1" destOrd="0" presId="urn:microsoft.com/office/officeart/2018/2/layout/IconVerticalSolidList"/>
    <dgm:cxn modelId="{2868C9D8-48D6-4480-A01B-3DE00E0CE0D6}" type="presParOf" srcId="{E2F41B1A-B963-414D-A944-8FEDFDE1C38C}" destId="{7DE14CCC-9358-49A4-8D65-A53DB79520B3}" srcOrd="2" destOrd="0" presId="urn:microsoft.com/office/officeart/2018/2/layout/IconVerticalSolidList"/>
    <dgm:cxn modelId="{F6A351D0-FBAE-4C05-8F29-059DD5C5482A}" type="presParOf" srcId="{E2F41B1A-B963-414D-A944-8FEDFDE1C38C}" destId="{2A46205C-9716-43C9-9A77-D68F755F477A}" srcOrd="3" destOrd="0" presId="urn:microsoft.com/office/officeart/2018/2/layout/IconVerticalSolidList"/>
    <dgm:cxn modelId="{8E43E896-32DE-4760-AE34-D293121E02CB}" type="presParOf" srcId="{5C08E9A3-BFFF-435F-91D2-76C146B9B842}" destId="{92C3208A-0707-4D33-B563-76E1AD092869}" srcOrd="7" destOrd="0" presId="urn:microsoft.com/office/officeart/2018/2/layout/IconVerticalSolidList"/>
    <dgm:cxn modelId="{A9E72EB8-DA28-4CC6-9D38-DE43F8796CA9}" type="presParOf" srcId="{5C08E9A3-BFFF-435F-91D2-76C146B9B842}" destId="{AFE90B79-469D-4C58-84AD-D6F18111C0D4}" srcOrd="8" destOrd="0" presId="urn:microsoft.com/office/officeart/2018/2/layout/IconVerticalSolidList"/>
    <dgm:cxn modelId="{F86C42F4-FC6A-4B47-BB6E-95FD6B827837}" type="presParOf" srcId="{AFE90B79-469D-4C58-84AD-D6F18111C0D4}" destId="{096313CC-41ED-43A1-BDE8-4CBFB78CEBE2}" srcOrd="0" destOrd="0" presId="urn:microsoft.com/office/officeart/2018/2/layout/IconVerticalSolidList"/>
    <dgm:cxn modelId="{FB747885-7D5A-449E-BB51-96E09E81AD6B}" type="presParOf" srcId="{AFE90B79-469D-4C58-84AD-D6F18111C0D4}" destId="{BB296017-C18D-45B8-9323-BB25940BE092}" srcOrd="1" destOrd="0" presId="urn:microsoft.com/office/officeart/2018/2/layout/IconVerticalSolidList"/>
    <dgm:cxn modelId="{5D2F8BD8-CFA1-4348-9D2D-BEB448AEBFE0}" type="presParOf" srcId="{AFE90B79-469D-4C58-84AD-D6F18111C0D4}" destId="{A440084B-DBAE-45E3-AD51-6178FD56559C}" srcOrd="2" destOrd="0" presId="urn:microsoft.com/office/officeart/2018/2/layout/IconVerticalSolidList"/>
    <dgm:cxn modelId="{58AE7BF8-3C7D-4948-AA9C-A19D59FA4B96}" type="presParOf" srcId="{AFE90B79-469D-4C58-84AD-D6F18111C0D4}" destId="{CD364496-9938-44BA-A6F3-C16F43CD5924}" srcOrd="3" destOrd="0" presId="urn:microsoft.com/office/officeart/2018/2/layout/IconVerticalSolidList"/>
    <dgm:cxn modelId="{B6B9EBB5-95BF-476E-B2BE-E7125B5F0257}" type="presParOf" srcId="{5C08E9A3-BFFF-435F-91D2-76C146B9B842}" destId="{87C364D1-DE05-4A13-88C9-CA1214BE6B1D}" srcOrd="9" destOrd="0" presId="urn:microsoft.com/office/officeart/2018/2/layout/IconVerticalSolidList"/>
    <dgm:cxn modelId="{1964ED4C-FA4D-4226-8D38-1DF85681DDE7}" type="presParOf" srcId="{5C08E9A3-BFFF-435F-91D2-76C146B9B842}" destId="{E50889DE-E097-41A6-9253-089DDB0A2B1A}" srcOrd="10" destOrd="0" presId="urn:microsoft.com/office/officeart/2018/2/layout/IconVerticalSolidList"/>
    <dgm:cxn modelId="{016DC07F-C99D-479B-93E4-319F22B68FC1}" type="presParOf" srcId="{E50889DE-E097-41A6-9253-089DDB0A2B1A}" destId="{227BCE33-F5BF-4B55-89DF-F82468F32E51}" srcOrd="0" destOrd="0" presId="urn:microsoft.com/office/officeart/2018/2/layout/IconVerticalSolidList"/>
    <dgm:cxn modelId="{2ACD4156-542C-44F1-BB0D-35EE74CDA902}" type="presParOf" srcId="{E50889DE-E097-41A6-9253-089DDB0A2B1A}" destId="{F14D0209-8B1D-4C89-B3A7-AE25DBFCA65A}" srcOrd="1" destOrd="0" presId="urn:microsoft.com/office/officeart/2018/2/layout/IconVerticalSolidList"/>
    <dgm:cxn modelId="{41C9ED1F-8705-44D3-8377-9FAAA3F5A311}" type="presParOf" srcId="{E50889DE-E097-41A6-9253-089DDB0A2B1A}" destId="{8BF477FB-61C3-405B-8576-32900E501C1B}" srcOrd="2" destOrd="0" presId="urn:microsoft.com/office/officeart/2018/2/layout/IconVerticalSolidList"/>
    <dgm:cxn modelId="{4C7C3B86-4E5C-41B2-ADFA-34692AB12D7C}" type="presParOf" srcId="{E50889DE-E097-41A6-9253-089DDB0A2B1A}" destId="{A041F311-6209-4B8A-8378-43F47C6DF78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9C4FD-DF39-473A-9B96-6B341D0AE98A}" type="doc">
      <dgm:prSet loTypeId="urn:microsoft.com/office/officeart/2018/2/layout/IconVerticalSolidList" loCatId="icon" qsTypeId="urn:microsoft.com/office/officeart/2005/8/quickstyle/simple1" qsCatId="simple" csTypeId="urn:microsoft.com/office/officeart/2005/8/colors/accent2_1" csCatId="accent2" phldr="1"/>
      <dgm:spPr/>
      <dgm:t>
        <a:bodyPr/>
        <a:lstStyle/>
        <a:p>
          <a:endParaRPr lang="en-US"/>
        </a:p>
      </dgm:t>
    </dgm:pt>
    <dgm:pt modelId="{2C98394B-D77B-4C98-99B4-4C1B7FA92441}">
      <dgm:prSet/>
      <dgm:spPr/>
      <dgm:t>
        <a:bodyPr/>
        <a:lstStyle/>
        <a:p>
          <a:pPr>
            <a:lnSpc>
              <a:spcPct val="100000"/>
            </a:lnSpc>
          </a:pPr>
          <a:r>
            <a:rPr lang="en-US" b="1"/>
            <a:t>Yes/No Standards for each category</a:t>
          </a:r>
        </a:p>
      </dgm:t>
    </dgm:pt>
    <dgm:pt modelId="{E9925399-0615-4285-AA90-D5F7A3FCE755}" type="parTrans" cxnId="{E7354033-B6FC-4D5B-9EBC-6AE3DED3E7CD}">
      <dgm:prSet/>
      <dgm:spPr/>
      <dgm:t>
        <a:bodyPr/>
        <a:lstStyle/>
        <a:p>
          <a:endParaRPr lang="en-US"/>
        </a:p>
      </dgm:t>
    </dgm:pt>
    <dgm:pt modelId="{F7E14602-6E8A-4D34-921F-74096230F0E6}" type="sibTrans" cxnId="{E7354033-B6FC-4D5B-9EBC-6AE3DED3E7CD}">
      <dgm:prSet/>
      <dgm:spPr/>
      <dgm:t>
        <a:bodyPr/>
        <a:lstStyle/>
        <a:p>
          <a:endParaRPr lang="en-US"/>
        </a:p>
      </dgm:t>
    </dgm:pt>
    <dgm:pt modelId="{4FC351D3-8340-46A5-886D-239F9D3D23E5}">
      <dgm:prSet custT="1"/>
      <dgm:spPr/>
      <dgm:t>
        <a:bodyPr/>
        <a:lstStyle/>
        <a:p>
          <a:pPr>
            <a:lnSpc>
              <a:spcPct val="100000"/>
            </a:lnSpc>
          </a:pPr>
          <a:r>
            <a:rPr lang="en-US" sz="1800" b="1"/>
            <a:t>Continuous Improvement</a:t>
          </a:r>
          <a:endParaRPr lang="en-US" sz="1800"/>
        </a:p>
      </dgm:t>
    </dgm:pt>
    <dgm:pt modelId="{CD470A3E-63CE-44C5-B95F-F38E88C18F22}" type="parTrans" cxnId="{90B4845A-E1A6-46E7-9A2B-903191CD0420}">
      <dgm:prSet/>
      <dgm:spPr/>
      <dgm:t>
        <a:bodyPr/>
        <a:lstStyle/>
        <a:p>
          <a:endParaRPr lang="en-US"/>
        </a:p>
      </dgm:t>
    </dgm:pt>
    <dgm:pt modelId="{BD7738CA-A221-4588-A007-A47C41743DEA}" type="sibTrans" cxnId="{90B4845A-E1A6-46E7-9A2B-903191CD0420}">
      <dgm:prSet/>
      <dgm:spPr/>
      <dgm:t>
        <a:bodyPr/>
        <a:lstStyle/>
        <a:p>
          <a:endParaRPr lang="en-US"/>
        </a:p>
      </dgm:t>
    </dgm:pt>
    <dgm:pt modelId="{10DB79A7-1621-46BB-BE5C-253D49350038}">
      <dgm:prSet custT="1"/>
      <dgm:spPr/>
      <dgm:t>
        <a:bodyPr/>
        <a:lstStyle/>
        <a:p>
          <a:pPr>
            <a:lnSpc>
              <a:spcPct val="100000"/>
            </a:lnSpc>
          </a:pPr>
          <a:r>
            <a:rPr lang="en-US" sz="1800" b="1"/>
            <a:t>Effectiveness</a:t>
          </a:r>
          <a:endParaRPr lang="en-US" sz="1800"/>
        </a:p>
      </dgm:t>
    </dgm:pt>
    <dgm:pt modelId="{A7B85408-6207-4839-8D49-B2EB6CC1189C}" type="parTrans" cxnId="{9B21027B-56DC-4ED7-8A91-AEC204A2B497}">
      <dgm:prSet/>
      <dgm:spPr/>
      <dgm:t>
        <a:bodyPr/>
        <a:lstStyle/>
        <a:p>
          <a:endParaRPr lang="en-US"/>
        </a:p>
      </dgm:t>
    </dgm:pt>
    <dgm:pt modelId="{D08CD075-6EEA-4338-934E-348FFB1868D1}" type="sibTrans" cxnId="{9B21027B-56DC-4ED7-8A91-AEC204A2B497}">
      <dgm:prSet/>
      <dgm:spPr/>
      <dgm:t>
        <a:bodyPr/>
        <a:lstStyle/>
        <a:p>
          <a:endParaRPr lang="en-US"/>
        </a:p>
      </dgm:t>
    </dgm:pt>
    <dgm:pt modelId="{D1BC3EB1-DE2B-4308-B3CA-DE26256FE20B}">
      <dgm:prSet custT="1"/>
      <dgm:spPr/>
      <dgm:t>
        <a:bodyPr/>
        <a:lstStyle/>
        <a:p>
          <a:pPr>
            <a:lnSpc>
              <a:spcPct val="100000"/>
            </a:lnSpc>
          </a:pPr>
          <a:r>
            <a:rPr lang="en-US" sz="1800" b="1"/>
            <a:t>Physical &amp; Programmatic Accessibility</a:t>
          </a:r>
          <a:endParaRPr lang="en-US" sz="1800"/>
        </a:p>
      </dgm:t>
    </dgm:pt>
    <dgm:pt modelId="{70ADDA0E-9E9D-45AA-AC9B-7725792FBCD6}" type="parTrans" cxnId="{9170320E-C73A-44BF-91E4-4D379EBA1DF6}">
      <dgm:prSet/>
      <dgm:spPr/>
      <dgm:t>
        <a:bodyPr/>
        <a:lstStyle/>
        <a:p>
          <a:endParaRPr lang="en-US"/>
        </a:p>
      </dgm:t>
    </dgm:pt>
    <dgm:pt modelId="{8AD3B445-81B0-400B-97A2-0C19DB22663B}" type="sibTrans" cxnId="{9170320E-C73A-44BF-91E4-4D379EBA1DF6}">
      <dgm:prSet/>
      <dgm:spPr/>
      <dgm:t>
        <a:bodyPr/>
        <a:lstStyle/>
        <a:p>
          <a:endParaRPr lang="en-US"/>
        </a:p>
      </dgm:t>
    </dgm:pt>
    <dgm:pt modelId="{DAA1E3B7-A6B0-480B-8636-152C2298D6DF}">
      <dgm:prSet/>
      <dgm:spPr/>
      <dgm:t>
        <a:bodyPr/>
        <a:lstStyle/>
        <a:p>
          <a:pPr>
            <a:lnSpc>
              <a:spcPct val="100000"/>
            </a:lnSpc>
          </a:pPr>
          <a:r>
            <a:rPr lang="en-US" b="1"/>
            <a:t>Evaluation team members will individually score each standard.</a:t>
          </a:r>
          <a:endParaRPr lang="en-US"/>
        </a:p>
      </dgm:t>
    </dgm:pt>
    <dgm:pt modelId="{1BF2B05C-B721-48FF-AAB8-0EF6612847F4}" type="parTrans" cxnId="{F5B1DA64-2A88-48B3-9FEE-7C3A896F7ED6}">
      <dgm:prSet/>
      <dgm:spPr/>
      <dgm:t>
        <a:bodyPr/>
        <a:lstStyle/>
        <a:p>
          <a:endParaRPr lang="en-US"/>
        </a:p>
      </dgm:t>
    </dgm:pt>
    <dgm:pt modelId="{91253B2C-C6E3-4121-BD2E-A43262413774}" type="sibTrans" cxnId="{F5B1DA64-2A88-48B3-9FEE-7C3A896F7ED6}">
      <dgm:prSet/>
      <dgm:spPr/>
      <dgm:t>
        <a:bodyPr/>
        <a:lstStyle/>
        <a:p>
          <a:endParaRPr lang="en-US"/>
        </a:p>
      </dgm:t>
    </dgm:pt>
    <dgm:pt modelId="{1EC635B7-BFB0-4749-A441-01D670842725}">
      <dgm:prSet/>
      <dgm:spPr/>
      <dgm:t>
        <a:bodyPr/>
        <a:lstStyle/>
        <a:p>
          <a:pPr>
            <a:lnSpc>
              <a:spcPct val="100000"/>
            </a:lnSpc>
          </a:pPr>
          <a:r>
            <a:rPr lang="en-US" b="1"/>
            <a:t>Final determination for the category will be based on the number of standards successfully achieved.</a:t>
          </a:r>
          <a:endParaRPr lang="en-US"/>
        </a:p>
      </dgm:t>
    </dgm:pt>
    <dgm:pt modelId="{3E67E9AF-3F26-4759-B0E4-BF185D75B0CE}" type="parTrans" cxnId="{5006E624-DB7C-480B-9366-44833021DAC1}">
      <dgm:prSet/>
      <dgm:spPr/>
      <dgm:t>
        <a:bodyPr/>
        <a:lstStyle/>
        <a:p>
          <a:endParaRPr lang="en-US"/>
        </a:p>
      </dgm:t>
    </dgm:pt>
    <dgm:pt modelId="{BEECD4AC-F180-404F-B9B6-E393DE52C50C}" type="sibTrans" cxnId="{5006E624-DB7C-480B-9366-44833021DAC1}">
      <dgm:prSet/>
      <dgm:spPr/>
      <dgm:t>
        <a:bodyPr/>
        <a:lstStyle/>
        <a:p>
          <a:endParaRPr lang="en-US"/>
        </a:p>
      </dgm:t>
    </dgm:pt>
    <dgm:pt modelId="{7604E254-D4EA-46AD-A362-78DA8DB08A36}">
      <dgm:prSet phldr="0"/>
      <dgm:spPr/>
      <dgm:t>
        <a:bodyPr/>
        <a:lstStyle/>
        <a:p>
          <a:pPr>
            <a:lnSpc>
              <a:spcPct val="100000"/>
            </a:lnSpc>
          </a:pPr>
          <a:r>
            <a:rPr lang="en-US" b="1">
              <a:latin typeface="Calibri" panose="020F0502020204030204"/>
            </a:rPr>
            <a:t>The evaluation team must reach a consensus on the category decision for the determination of certification status.</a:t>
          </a:r>
        </a:p>
      </dgm:t>
    </dgm:pt>
    <dgm:pt modelId="{0792AE5C-31B0-4454-AF20-7CF627406DC3}" type="parTrans" cxnId="{B77A9F67-AB6B-4C59-AB61-78F244A4C72E}">
      <dgm:prSet/>
      <dgm:spPr/>
      <dgm:t>
        <a:bodyPr/>
        <a:lstStyle/>
        <a:p>
          <a:endParaRPr lang="en-US"/>
        </a:p>
      </dgm:t>
    </dgm:pt>
    <dgm:pt modelId="{4DD14F5B-B95C-4A26-8433-721D97A3DD55}" type="sibTrans" cxnId="{B77A9F67-AB6B-4C59-AB61-78F244A4C72E}">
      <dgm:prSet/>
      <dgm:spPr/>
      <dgm:t>
        <a:bodyPr/>
        <a:lstStyle/>
        <a:p>
          <a:endParaRPr lang="en-US"/>
        </a:p>
      </dgm:t>
    </dgm:pt>
    <dgm:pt modelId="{D88EE9C2-0147-4AC8-ABAC-B0D1D0DF55FC}" type="pres">
      <dgm:prSet presAssocID="{E5C9C4FD-DF39-473A-9B96-6B341D0AE98A}" presName="root" presStyleCnt="0">
        <dgm:presLayoutVars>
          <dgm:dir/>
          <dgm:resizeHandles val="exact"/>
        </dgm:presLayoutVars>
      </dgm:prSet>
      <dgm:spPr/>
    </dgm:pt>
    <dgm:pt modelId="{B6B07B0C-E771-4553-A953-6312535DDC80}" type="pres">
      <dgm:prSet presAssocID="{2C98394B-D77B-4C98-99B4-4C1B7FA92441}" presName="compNode" presStyleCnt="0"/>
      <dgm:spPr/>
    </dgm:pt>
    <dgm:pt modelId="{4AB2474C-70F4-4829-A642-279621830D7F}" type="pres">
      <dgm:prSet presAssocID="{2C98394B-D77B-4C98-99B4-4C1B7FA92441}" presName="bgRect" presStyleLbl="bgShp" presStyleIdx="0" presStyleCnt="4"/>
      <dgm:spPr/>
    </dgm:pt>
    <dgm:pt modelId="{FA1406F4-602B-48B8-ADD2-68D0AAEEA911}" type="pres">
      <dgm:prSet presAssocID="{2C98394B-D77B-4C98-99B4-4C1B7FA9244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FAFAE44F-9C07-4C33-8EC5-440761386B8D}" type="pres">
      <dgm:prSet presAssocID="{2C98394B-D77B-4C98-99B4-4C1B7FA92441}" presName="spaceRect" presStyleCnt="0"/>
      <dgm:spPr/>
    </dgm:pt>
    <dgm:pt modelId="{FA32F15B-4B06-4123-84FA-9FF4FBB2688D}" type="pres">
      <dgm:prSet presAssocID="{2C98394B-D77B-4C98-99B4-4C1B7FA92441}" presName="parTx" presStyleLbl="revTx" presStyleIdx="0" presStyleCnt="5">
        <dgm:presLayoutVars>
          <dgm:chMax val="0"/>
          <dgm:chPref val="0"/>
        </dgm:presLayoutVars>
      </dgm:prSet>
      <dgm:spPr/>
    </dgm:pt>
    <dgm:pt modelId="{8A26B137-42B7-43EC-9C6E-84B0D7793A4F}" type="pres">
      <dgm:prSet presAssocID="{2C98394B-D77B-4C98-99B4-4C1B7FA92441}" presName="desTx" presStyleLbl="revTx" presStyleIdx="1" presStyleCnt="5">
        <dgm:presLayoutVars/>
      </dgm:prSet>
      <dgm:spPr/>
    </dgm:pt>
    <dgm:pt modelId="{A50D15B4-AA74-45AB-8FA0-4BE1673E1205}" type="pres">
      <dgm:prSet presAssocID="{F7E14602-6E8A-4D34-921F-74096230F0E6}" presName="sibTrans" presStyleCnt="0"/>
      <dgm:spPr/>
    </dgm:pt>
    <dgm:pt modelId="{8DA8BAAF-5805-41BA-8BB4-65E24C33F1D1}" type="pres">
      <dgm:prSet presAssocID="{DAA1E3B7-A6B0-480B-8636-152C2298D6DF}" presName="compNode" presStyleCnt="0"/>
      <dgm:spPr/>
    </dgm:pt>
    <dgm:pt modelId="{D0029028-5FC5-491C-A93A-A9FA86B2F2AF}" type="pres">
      <dgm:prSet presAssocID="{DAA1E3B7-A6B0-480B-8636-152C2298D6DF}" presName="bgRect" presStyleLbl="bgShp" presStyleIdx="1" presStyleCnt="4"/>
      <dgm:spPr/>
    </dgm:pt>
    <dgm:pt modelId="{37ADBD1C-E86D-4262-B947-8391FC8CD44F}" type="pres">
      <dgm:prSet presAssocID="{DAA1E3B7-A6B0-480B-8636-152C2298D6DF}"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 with solid fill"/>
        </a:ext>
      </dgm:extLst>
    </dgm:pt>
    <dgm:pt modelId="{F4C6BF9A-AA30-4ACF-8840-A67EF212CEBE}" type="pres">
      <dgm:prSet presAssocID="{DAA1E3B7-A6B0-480B-8636-152C2298D6DF}" presName="spaceRect" presStyleCnt="0"/>
      <dgm:spPr/>
    </dgm:pt>
    <dgm:pt modelId="{40F53496-993C-4E96-9E74-E9EB7C58D57C}" type="pres">
      <dgm:prSet presAssocID="{DAA1E3B7-A6B0-480B-8636-152C2298D6DF}" presName="parTx" presStyleLbl="revTx" presStyleIdx="2" presStyleCnt="5">
        <dgm:presLayoutVars>
          <dgm:chMax val="0"/>
          <dgm:chPref val="0"/>
        </dgm:presLayoutVars>
      </dgm:prSet>
      <dgm:spPr/>
    </dgm:pt>
    <dgm:pt modelId="{A69AE9F4-882E-46B9-8D6E-8C471C6E37E1}" type="pres">
      <dgm:prSet presAssocID="{91253B2C-C6E3-4121-BD2E-A43262413774}" presName="sibTrans" presStyleCnt="0"/>
      <dgm:spPr/>
    </dgm:pt>
    <dgm:pt modelId="{E13A5B83-EFFA-4841-8CF7-573F4BEACD95}" type="pres">
      <dgm:prSet presAssocID="{7604E254-D4EA-46AD-A362-78DA8DB08A36}" presName="compNode" presStyleCnt="0"/>
      <dgm:spPr/>
    </dgm:pt>
    <dgm:pt modelId="{A50A8B15-91EB-47DA-9249-45CC678DE52C}" type="pres">
      <dgm:prSet presAssocID="{7604E254-D4EA-46AD-A362-78DA8DB08A36}" presName="bgRect" presStyleLbl="bgShp" presStyleIdx="2" presStyleCnt="4"/>
      <dgm:spPr/>
    </dgm:pt>
    <dgm:pt modelId="{AC26D2EA-B63F-474E-A593-90692B7F5211}" type="pres">
      <dgm:prSet presAssocID="{7604E254-D4EA-46AD-A362-78DA8DB08A36}" presName="iconRect" presStyleLbl="node1" presStyleIdx="2" presStyleCnt="4"/>
      <dgm:spPr/>
    </dgm:pt>
    <dgm:pt modelId="{191123FE-18AE-4175-835B-F44035D2CE68}" type="pres">
      <dgm:prSet presAssocID="{7604E254-D4EA-46AD-A362-78DA8DB08A36}" presName="spaceRect" presStyleCnt="0"/>
      <dgm:spPr/>
    </dgm:pt>
    <dgm:pt modelId="{7360C1CA-CE7B-42AD-A4FB-E891B3B29381}" type="pres">
      <dgm:prSet presAssocID="{7604E254-D4EA-46AD-A362-78DA8DB08A36}" presName="parTx" presStyleLbl="revTx" presStyleIdx="3" presStyleCnt="5">
        <dgm:presLayoutVars>
          <dgm:chMax val="0"/>
          <dgm:chPref val="0"/>
        </dgm:presLayoutVars>
      </dgm:prSet>
      <dgm:spPr/>
    </dgm:pt>
    <dgm:pt modelId="{34CC17E0-3664-4179-9C50-E964A87921F3}" type="pres">
      <dgm:prSet presAssocID="{4DD14F5B-B95C-4A26-8433-721D97A3DD55}" presName="sibTrans" presStyleCnt="0"/>
      <dgm:spPr/>
    </dgm:pt>
    <dgm:pt modelId="{02AE357D-BC10-43F5-A4A8-F6FA5FC30ECD}" type="pres">
      <dgm:prSet presAssocID="{1EC635B7-BFB0-4749-A441-01D670842725}" presName="compNode" presStyleCnt="0"/>
      <dgm:spPr/>
    </dgm:pt>
    <dgm:pt modelId="{5108A503-281D-4ED2-AF50-BCF816C733BC}" type="pres">
      <dgm:prSet presAssocID="{1EC635B7-BFB0-4749-A441-01D670842725}" presName="bgRect" presStyleLbl="bgShp" presStyleIdx="3" presStyleCnt="4"/>
      <dgm:spPr/>
    </dgm:pt>
    <dgm:pt modelId="{B6E2FF5F-4EF2-4CB6-8F2C-5C2C0D6C49B4}" type="pres">
      <dgm:prSet presAssocID="{1EC635B7-BFB0-4749-A441-01D670842725}"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ibbon"/>
        </a:ext>
      </dgm:extLst>
    </dgm:pt>
    <dgm:pt modelId="{36A022BF-199C-4F85-A317-574C05A40966}" type="pres">
      <dgm:prSet presAssocID="{1EC635B7-BFB0-4749-A441-01D670842725}" presName="spaceRect" presStyleCnt="0"/>
      <dgm:spPr/>
    </dgm:pt>
    <dgm:pt modelId="{7993CC20-322A-415B-AB57-EE4DCABDAF7C}" type="pres">
      <dgm:prSet presAssocID="{1EC635B7-BFB0-4749-A441-01D670842725}" presName="parTx" presStyleLbl="revTx" presStyleIdx="4" presStyleCnt="5">
        <dgm:presLayoutVars>
          <dgm:chMax val="0"/>
          <dgm:chPref val="0"/>
        </dgm:presLayoutVars>
      </dgm:prSet>
      <dgm:spPr/>
    </dgm:pt>
  </dgm:ptLst>
  <dgm:cxnLst>
    <dgm:cxn modelId="{9170320E-C73A-44BF-91E4-4D379EBA1DF6}" srcId="{2C98394B-D77B-4C98-99B4-4C1B7FA92441}" destId="{D1BC3EB1-DE2B-4308-B3CA-DE26256FE20B}" srcOrd="2" destOrd="0" parTransId="{70ADDA0E-9E9D-45AA-AC9B-7725792FBCD6}" sibTransId="{8AD3B445-81B0-400B-97A2-0C19DB22663B}"/>
    <dgm:cxn modelId="{5006E624-DB7C-480B-9366-44833021DAC1}" srcId="{E5C9C4FD-DF39-473A-9B96-6B341D0AE98A}" destId="{1EC635B7-BFB0-4749-A441-01D670842725}" srcOrd="3" destOrd="0" parTransId="{3E67E9AF-3F26-4759-B0E4-BF185D75B0CE}" sibTransId="{BEECD4AC-F180-404F-B9B6-E393DE52C50C}"/>
    <dgm:cxn modelId="{D241562A-D063-4EAF-A278-2D2027E0C3F4}" type="presOf" srcId="{DAA1E3B7-A6B0-480B-8636-152C2298D6DF}" destId="{40F53496-993C-4E96-9E74-E9EB7C58D57C}" srcOrd="0" destOrd="0" presId="urn:microsoft.com/office/officeart/2018/2/layout/IconVerticalSolidList"/>
    <dgm:cxn modelId="{E7354033-B6FC-4D5B-9EBC-6AE3DED3E7CD}" srcId="{E5C9C4FD-DF39-473A-9B96-6B341D0AE98A}" destId="{2C98394B-D77B-4C98-99B4-4C1B7FA92441}" srcOrd="0" destOrd="0" parTransId="{E9925399-0615-4285-AA90-D5F7A3FCE755}" sibTransId="{F7E14602-6E8A-4D34-921F-74096230F0E6}"/>
    <dgm:cxn modelId="{967C9B60-1561-4158-8A5B-C8DCAF5A8B0D}" type="presOf" srcId="{2C98394B-D77B-4C98-99B4-4C1B7FA92441}" destId="{FA32F15B-4B06-4123-84FA-9FF4FBB2688D}" srcOrd="0" destOrd="0" presId="urn:microsoft.com/office/officeart/2018/2/layout/IconVerticalSolidList"/>
    <dgm:cxn modelId="{F5B1DA64-2A88-48B3-9FEE-7C3A896F7ED6}" srcId="{E5C9C4FD-DF39-473A-9B96-6B341D0AE98A}" destId="{DAA1E3B7-A6B0-480B-8636-152C2298D6DF}" srcOrd="1" destOrd="0" parTransId="{1BF2B05C-B721-48FF-AAB8-0EF6612847F4}" sibTransId="{91253B2C-C6E3-4121-BD2E-A43262413774}"/>
    <dgm:cxn modelId="{B77A9F67-AB6B-4C59-AB61-78F244A4C72E}" srcId="{E5C9C4FD-DF39-473A-9B96-6B341D0AE98A}" destId="{7604E254-D4EA-46AD-A362-78DA8DB08A36}" srcOrd="2" destOrd="0" parTransId="{0792AE5C-31B0-4454-AF20-7CF627406DC3}" sibTransId="{4DD14F5B-B95C-4A26-8433-721D97A3DD55}"/>
    <dgm:cxn modelId="{958D5B6A-BEFD-41F4-8816-46247E69DE2D}" type="presOf" srcId="{10DB79A7-1621-46BB-BE5C-253D49350038}" destId="{8A26B137-42B7-43EC-9C6E-84B0D7793A4F}" srcOrd="0" destOrd="1" presId="urn:microsoft.com/office/officeart/2018/2/layout/IconVerticalSolidList"/>
    <dgm:cxn modelId="{3EFCD173-BF7C-4B89-99D0-15B39E0CFA8D}" type="presOf" srcId="{E5C9C4FD-DF39-473A-9B96-6B341D0AE98A}" destId="{D88EE9C2-0147-4AC8-ABAC-B0D1D0DF55FC}" srcOrd="0" destOrd="0" presId="urn:microsoft.com/office/officeart/2018/2/layout/IconVerticalSolidList"/>
    <dgm:cxn modelId="{B8881C58-0349-4010-9982-BE51EDE5D2EE}" type="presOf" srcId="{4FC351D3-8340-46A5-886D-239F9D3D23E5}" destId="{8A26B137-42B7-43EC-9C6E-84B0D7793A4F}" srcOrd="0" destOrd="0" presId="urn:microsoft.com/office/officeart/2018/2/layout/IconVerticalSolidList"/>
    <dgm:cxn modelId="{90B4845A-E1A6-46E7-9A2B-903191CD0420}" srcId="{2C98394B-D77B-4C98-99B4-4C1B7FA92441}" destId="{4FC351D3-8340-46A5-886D-239F9D3D23E5}" srcOrd="0" destOrd="0" parTransId="{CD470A3E-63CE-44C5-B95F-F38E88C18F22}" sibTransId="{BD7738CA-A221-4588-A007-A47C41743DEA}"/>
    <dgm:cxn modelId="{9B21027B-56DC-4ED7-8A91-AEC204A2B497}" srcId="{2C98394B-D77B-4C98-99B4-4C1B7FA92441}" destId="{10DB79A7-1621-46BB-BE5C-253D49350038}" srcOrd="1" destOrd="0" parTransId="{A7B85408-6207-4839-8D49-B2EB6CC1189C}" sibTransId="{D08CD075-6EEA-4338-934E-348FFB1868D1}"/>
    <dgm:cxn modelId="{2F2ED8AC-1F67-4C82-8860-81A8C0060563}" type="presOf" srcId="{1EC635B7-BFB0-4749-A441-01D670842725}" destId="{7993CC20-322A-415B-AB57-EE4DCABDAF7C}" srcOrd="0" destOrd="0" presId="urn:microsoft.com/office/officeart/2018/2/layout/IconVerticalSolidList"/>
    <dgm:cxn modelId="{4FD2E9CB-3C93-4949-97DC-F89E5D2ACEEC}" type="presOf" srcId="{D1BC3EB1-DE2B-4308-B3CA-DE26256FE20B}" destId="{8A26B137-42B7-43EC-9C6E-84B0D7793A4F}" srcOrd="0" destOrd="2" presId="urn:microsoft.com/office/officeart/2018/2/layout/IconVerticalSolidList"/>
    <dgm:cxn modelId="{2C0689F5-BF4D-41CD-B684-05996A1BAE30}" type="presOf" srcId="{7604E254-D4EA-46AD-A362-78DA8DB08A36}" destId="{7360C1CA-CE7B-42AD-A4FB-E891B3B29381}" srcOrd="0" destOrd="0" presId="urn:microsoft.com/office/officeart/2018/2/layout/IconVerticalSolidList"/>
    <dgm:cxn modelId="{6DD0EA0F-0BA1-4EBD-AC81-CD2A9F9CBFFD}" type="presParOf" srcId="{D88EE9C2-0147-4AC8-ABAC-B0D1D0DF55FC}" destId="{B6B07B0C-E771-4553-A953-6312535DDC80}" srcOrd="0" destOrd="0" presId="urn:microsoft.com/office/officeart/2018/2/layout/IconVerticalSolidList"/>
    <dgm:cxn modelId="{B31CE3E8-330D-4281-AF22-AFAC169B9B8F}" type="presParOf" srcId="{B6B07B0C-E771-4553-A953-6312535DDC80}" destId="{4AB2474C-70F4-4829-A642-279621830D7F}" srcOrd="0" destOrd="0" presId="urn:microsoft.com/office/officeart/2018/2/layout/IconVerticalSolidList"/>
    <dgm:cxn modelId="{4F7A2240-007F-46DC-B6B3-4B6B22246C79}" type="presParOf" srcId="{B6B07B0C-E771-4553-A953-6312535DDC80}" destId="{FA1406F4-602B-48B8-ADD2-68D0AAEEA911}" srcOrd="1" destOrd="0" presId="urn:microsoft.com/office/officeart/2018/2/layout/IconVerticalSolidList"/>
    <dgm:cxn modelId="{3A8476F5-37B1-4AF9-8B04-FD4A4A5CADC6}" type="presParOf" srcId="{B6B07B0C-E771-4553-A953-6312535DDC80}" destId="{FAFAE44F-9C07-4C33-8EC5-440761386B8D}" srcOrd="2" destOrd="0" presId="urn:microsoft.com/office/officeart/2018/2/layout/IconVerticalSolidList"/>
    <dgm:cxn modelId="{212FD6C9-7828-4A69-BFCB-94D1D4715CC7}" type="presParOf" srcId="{B6B07B0C-E771-4553-A953-6312535DDC80}" destId="{FA32F15B-4B06-4123-84FA-9FF4FBB2688D}" srcOrd="3" destOrd="0" presId="urn:microsoft.com/office/officeart/2018/2/layout/IconVerticalSolidList"/>
    <dgm:cxn modelId="{E09BEE8C-0292-431D-B766-F5754F5B63AC}" type="presParOf" srcId="{B6B07B0C-E771-4553-A953-6312535DDC80}" destId="{8A26B137-42B7-43EC-9C6E-84B0D7793A4F}" srcOrd="4" destOrd="0" presId="urn:microsoft.com/office/officeart/2018/2/layout/IconVerticalSolidList"/>
    <dgm:cxn modelId="{30C375EC-ACAA-45E3-93FE-5D3BE4CE5D40}" type="presParOf" srcId="{D88EE9C2-0147-4AC8-ABAC-B0D1D0DF55FC}" destId="{A50D15B4-AA74-45AB-8FA0-4BE1673E1205}" srcOrd="1" destOrd="0" presId="urn:microsoft.com/office/officeart/2018/2/layout/IconVerticalSolidList"/>
    <dgm:cxn modelId="{3AA531B6-C1DF-4723-903F-D264B0E6E6AF}" type="presParOf" srcId="{D88EE9C2-0147-4AC8-ABAC-B0D1D0DF55FC}" destId="{8DA8BAAF-5805-41BA-8BB4-65E24C33F1D1}" srcOrd="2" destOrd="0" presId="urn:microsoft.com/office/officeart/2018/2/layout/IconVerticalSolidList"/>
    <dgm:cxn modelId="{2595C10C-C622-461D-B020-1E78A642CD09}" type="presParOf" srcId="{8DA8BAAF-5805-41BA-8BB4-65E24C33F1D1}" destId="{D0029028-5FC5-491C-A93A-A9FA86B2F2AF}" srcOrd="0" destOrd="0" presId="urn:microsoft.com/office/officeart/2018/2/layout/IconVerticalSolidList"/>
    <dgm:cxn modelId="{DA3BC5F9-9089-43CE-8730-AE0F89CB0E2A}" type="presParOf" srcId="{8DA8BAAF-5805-41BA-8BB4-65E24C33F1D1}" destId="{37ADBD1C-E86D-4262-B947-8391FC8CD44F}" srcOrd="1" destOrd="0" presId="urn:microsoft.com/office/officeart/2018/2/layout/IconVerticalSolidList"/>
    <dgm:cxn modelId="{DA3A1163-19C7-4BB5-8F5D-AEE3E747FCA9}" type="presParOf" srcId="{8DA8BAAF-5805-41BA-8BB4-65E24C33F1D1}" destId="{F4C6BF9A-AA30-4ACF-8840-A67EF212CEBE}" srcOrd="2" destOrd="0" presId="urn:microsoft.com/office/officeart/2018/2/layout/IconVerticalSolidList"/>
    <dgm:cxn modelId="{D282ED10-06B7-4B80-8CD1-B09DF34FA441}" type="presParOf" srcId="{8DA8BAAF-5805-41BA-8BB4-65E24C33F1D1}" destId="{40F53496-993C-4E96-9E74-E9EB7C58D57C}" srcOrd="3" destOrd="0" presId="urn:microsoft.com/office/officeart/2018/2/layout/IconVerticalSolidList"/>
    <dgm:cxn modelId="{65E128D4-15BB-43D2-803B-3D4E71192536}" type="presParOf" srcId="{D88EE9C2-0147-4AC8-ABAC-B0D1D0DF55FC}" destId="{A69AE9F4-882E-46B9-8D6E-8C471C6E37E1}" srcOrd="3" destOrd="0" presId="urn:microsoft.com/office/officeart/2018/2/layout/IconVerticalSolidList"/>
    <dgm:cxn modelId="{DAB3E03F-5DAD-47F4-95E4-5EA50A133302}" type="presParOf" srcId="{D88EE9C2-0147-4AC8-ABAC-B0D1D0DF55FC}" destId="{E13A5B83-EFFA-4841-8CF7-573F4BEACD95}" srcOrd="4" destOrd="0" presId="urn:microsoft.com/office/officeart/2018/2/layout/IconVerticalSolidList"/>
    <dgm:cxn modelId="{0A61D269-3B7C-4373-8EB5-F9FA83E6BED7}" type="presParOf" srcId="{E13A5B83-EFFA-4841-8CF7-573F4BEACD95}" destId="{A50A8B15-91EB-47DA-9249-45CC678DE52C}" srcOrd="0" destOrd="0" presId="urn:microsoft.com/office/officeart/2018/2/layout/IconVerticalSolidList"/>
    <dgm:cxn modelId="{61E00128-30E2-4DA9-B251-DFFE7FCD85CD}" type="presParOf" srcId="{E13A5B83-EFFA-4841-8CF7-573F4BEACD95}" destId="{AC26D2EA-B63F-474E-A593-90692B7F5211}" srcOrd="1" destOrd="0" presId="urn:microsoft.com/office/officeart/2018/2/layout/IconVerticalSolidList"/>
    <dgm:cxn modelId="{E1E07A93-A29F-4D2E-9CE5-A55302DBF852}" type="presParOf" srcId="{E13A5B83-EFFA-4841-8CF7-573F4BEACD95}" destId="{191123FE-18AE-4175-835B-F44035D2CE68}" srcOrd="2" destOrd="0" presId="urn:microsoft.com/office/officeart/2018/2/layout/IconVerticalSolidList"/>
    <dgm:cxn modelId="{972B7A1A-3C9B-491B-B124-BEA40D05BE63}" type="presParOf" srcId="{E13A5B83-EFFA-4841-8CF7-573F4BEACD95}" destId="{7360C1CA-CE7B-42AD-A4FB-E891B3B29381}" srcOrd="3" destOrd="0" presId="urn:microsoft.com/office/officeart/2018/2/layout/IconVerticalSolidList"/>
    <dgm:cxn modelId="{502369BE-F800-436D-863E-FBCF0D590AB0}" type="presParOf" srcId="{D88EE9C2-0147-4AC8-ABAC-B0D1D0DF55FC}" destId="{34CC17E0-3664-4179-9C50-E964A87921F3}" srcOrd="5" destOrd="0" presId="urn:microsoft.com/office/officeart/2018/2/layout/IconVerticalSolidList"/>
    <dgm:cxn modelId="{3BF43680-8BFC-4653-BAE7-F55ED760FCD3}" type="presParOf" srcId="{D88EE9C2-0147-4AC8-ABAC-B0D1D0DF55FC}" destId="{02AE357D-BC10-43F5-A4A8-F6FA5FC30ECD}" srcOrd="6" destOrd="0" presId="urn:microsoft.com/office/officeart/2018/2/layout/IconVerticalSolidList"/>
    <dgm:cxn modelId="{4DBDF894-73F4-4DEA-8B3F-A7ED563E41F4}" type="presParOf" srcId="{02AE357D-BC10-43F5-A4A8-F6FA5FC30ECD}" destId="{5108A503-281D-4ED2-AF50-BCF816C733BC}" srcOrd="0" destOrd="0" presId="urn:microsoft.com/office/officeart/2018/2/layout/IconVerticalSolidList"/>
    <dgm:cxn modelId="{6834C243-C956-4B9F-AA8B-7C8FDAF2FC1B}" type="presParOf" srcId="{02AE357D-BC10-43F5-A4A8-F6FA5FC30ECD}" destId="{B6E2FF5F-4EF2-4CB6-8F2C-5C2C0D6C49B4}" srcOrd="1" destOrd="0" presId="urn:microsoft.com/office/officeart/2018/2/layout/IconVerticalSolidList"/>
    <dgm:cxn modelId="{240619BE-17E2-441F-97B4-BE4B432EE60E}" type="presParOf" srcId="{02AE357D-BC10-43F5-A4A8-F6FA5FC30ECD}" destId="{36A022BF-199C-4F85-A317-574C05A40966}" srcOrd="2" destOrd="0" presId="urn:microsoft.com/office/officeart/2018/2/layout/IconVerticalSolidList"/>
    <dgm:cxn modelId="{81D2097C-9E27-4870-BCDA-1C38344948A6}" type="presParOf" srcId="{02AE357D-BC10-43F5-A4A8-F6FA5FC30ECD}" destId="{7993CC20-322A-415B-AB57-EE4DCABDAF7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08ADEEA-CE2A-4A1F-850E-EE35B141080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3CC10FC8-6053-4E81-848E-CC936E9826BE}">
      <dgm:prSet/>
      <dgm:spPr/>
      <dgm:t>
        <a:bodyPr/>
        <a:lstStyle/>
        <a:p>
          <a:r>
            <a:rPr lang="en-US" b="0" i="0"/>
            <a:t>Physical and Programmatic Accessibility </a:t>
          </a:r>
          <a:endParaRPr lang="en-US"/>
        </a:p>
      </dgm:t>
    </dgm:pt>
    <dgm:pt modelId="{869BBCE5-E7F8-447F-8B4A-F01DEB40419A}" type="parTrans" cxnId="{FCE87CA4-EB30-4A53-9BB9-96AB392FF6BD}">
      <dgm:prSet/>
      <dgm:spPr/>
      <dgm:t>
        <a:bodyPr/>
        <a:lstStyle/>
        <a:p>
          <a:endParaRPr lang="en-US"/>
        </a:p>
      </dgm:t>
    </dgm:pt>
    <dgm:pt modelId="{F73C3F5F-4C35-4767-8056-F519A04AAC01}" type="sibTrans" cxnId="{FCE87CA4-EB30-4A53-9BB9-96AB392FF6BD}">
      <dgm:prSet/>
      <dgm:spPr/>
      <dgm:t>
        <a:bodyPr/>
        <a:lstStyle/>
        <a:p>
          <a:endParaRPr lang="en-US"/>
        </a:p>
      </dgm:t>
    </dgm:pt>
    <dgm:pt modelId="{2BB8AB53-43F0-40A7-A35B-C5B78D9CCA3F}">
      <dgm:prSet/>
      <dgm:spPr/>
      <dgm:t>
        <a:bodyPr/>
        <a:lstStyle/>
        <a:p>
          <a:pPr>
            <a:buNone/>
          </a:pPr>
          <a:r>
            <a:rPr lang="en-US" b="1" i="0"/>
            <a:t>Comprehensive Centers (9 standards) </a:t>
          </a:r>
          <a:endParaRPr lang="en-US" b="1"/>
        </a:p>
      </dgm:t>
    </dgm:pt>
    <dgm:pt modelId="{89D5DB3D-6C15-463C-9238-DDFDC74F9BDE}" type="parTrans" cxnId="{1D34B2C3-A15D-4A32-9099-F2F103C4B07B}">
      <dgm:prSet/>
      <dgm:spPr/>
      <dgm:t>
        <a:bodyPr/>
        <a:lstStyle/>
        <a:p>
          <a:endParaRPr lang="en-US"/>
        </a:p>
      </dgm:t>
    </dgm:pt>
    <dgm:pt modelId="{2BE28ED1-B52E-481C-843C-DBCE9DAB2044}" type="sibTrans" cxnId="{1D34B2C3-A15D-4A32-9099-F2F103C4B07B}">
      <dgm:prSet/>
      <dgm:spPr/>
      <dgm:t>
        <a:bodyPr/>
        <a:lstStyle/>
        <a:p>
          <a:endParaRPr lang="en-US"/>
        </a:p>
      </dgm:t>
    </dgm:pt>
    <dgm:pt modelId="{E0FD3375-2171-42D5-84E8-B7DD9E500D6F}">
      <dgm:prSet/>
      <dgm:spPr/>
      <dgm:t>
        <a:bodyPr/>
        <a:lstStyle/>
        <a:p>
          <a:r>
            <a:rPr lang="en-US" b="0" i="0"/>
            <a:t>Full certification –successful achievement of 8 or more standards </a:t>
          </a:r>
          <a:endParaRPr lang="en-US"/>
        </a:p>
      </dgm:t>
    </dgm:pt>
    <dgm:pt modelId="{2CF2819A-6E23-4769-BBA9-1D19F29CEC4C}" type="parTrans" cxnId="{9662CB1C-3263-4C70-98A6-BBF01214A437}">
      <dgm:prSet/>
      <dgm:spPr/>
      <dgm:t>
        <a:bodyPr/>
        <a:lstStyle/>
        <a:p>
          <a:endParaRPr lang="en-US"/>
        </a:p>
      </dgm:t>
    </dgm:pt>
    <dgm:pt modelId="{7106DAE0-A969-4A7B-9F75-4FC8356DFCDD}" type="sibTrans" cxnId="{9662CB1C-3263-4C70-98A6-BBF01214A437}">
      <dgm:prSet/>
      <dgm:spPr/>
      <dgm:t>
        <a:bodyPr/>
        <a:lstStyle/>
        <a:p>
          <a:endParaRPr lang="en-US"/>
        </a:p>
      </dgm:t>
    </dgm:pt>
    <dgm:pt modelId="{BAEC8A10-4E41-49E2-881A-9E6A16346A04}">
      <dgm:prSet/>
      <dgm:spPr/>
      <dgm:t>
        <a:bodyPr/>
        <a:lstStyle/>
        <a:p>
          <a:r>
            <a:rPr lang="en-US" b="0" i="0"/>
            <a:t>Provisional certification – successful achievement of 5-7 standards </a:t>
          </a:r>
          <a:endParaRPr lang="en-US"/>
        </a:p>
      </dgm:t>
    </dgm:pt>
    <dgm:pt modelId="{68F25063-DF80-490D-A82F-84A88074FE2D}" type="parTrans" cxnId="{7E386735-AAFD-4CE8-856B-A743808364F9}">
      <dgm:prSet/>
      <dgm:spPr/>
      <dgm:t>
        <a:bodyPr/>
        <a:lstStyle/>
        <a:p>
          <a:endParaRPr lang="en-US"/>
        </a:p>
      </dgm:t>
    </dgm:pt>
    <dgm:pt modelId="{248313B8-B858-40C4-A478-2216203FCF8F}" type="sibTrans" cxnId="{7E386735-AAFD-4CE8-856B-A743808364F9}">
      <dgm:prSet/>
      <dgm:spPr/>
      <dgm:t>
        <a:bodyPr/>
        <a:lstStyle/>
        <a:p>
          <a:endParaRPr lang="en-US"/>
        </a:p>
      </dgm:t>
    </dgm:pt>
    <dgm:pt modelId="{6C7460D5-AD75-4DA3-9991-EFFE9EC66280}">
      <dgm:prSet/>
      <dgm:spPr/>
      <dgm:t>
        <a:bodyPr/>
        <a:lstStyle/>
        <a:p>
          <a:r>
            <a:rPr lang="en-US" b="0" i="0"/>
            <a:t>Not certified – 4 or fewer standards successfully achieved </a:t>
          </a:r>
          <a:endParaRPr lang="en-US"/>
        </a:p>
      </dgm:t>
    </dgm:pt>
    <dgm:pt modelId="{862D2F16-D5BA-4CD6-B4A8-7C35D96E5641}" type="parTrans" cxnId="{C2DF5002-48B8-488A-A646-55D34E12C4D1}">
      <dgm:prSet/>
      <dgm:spPr/>
      <dgm:t>
        <a:bodyPr/>
        <a:lstStyle/>
        <a:p>
          <a:endParaRPr lang="en-US"/>
        </a:p>
      </dgm:t>
    </dgm:pt>
    <dgm:pt modelId="{820F4FC6-AD1F-40CB-BE5F-014DB9011AA1}" type="sibTrans" cxnId="{C2DF5002-48B8-488A-A646-55D34E12C4D1}">
      <dgm:prSet/>
      <dgm:spPr/>
      <dgm:t>
        <a:bodyPr/>
        <a:lstStyle/>
        <a:p>
          <a:endParaRPr lang="en-US"/>
        </a:p>
      </dgm:t>
    </dgm:pt>
    <dgm:pt modelId="{EE774BD7-60C4-49CD-BB1D-E6B098D11CAF}">
      <dgm:prSet/>
      <dgm:spPr/>
      <dgm:t>
        <a:bodyPr/>
        <a:lstStyle/>
        <a:p>
          <a:pPr>
            <a:buNone/>
          </a:pPr>
          <a:r>
            <a:rPr lang="en-US" b="1" i="0"/>
            <a:t>Affiliate Centers (9 standards) </a:t>
          </a:r>
          <a:endParaRPr lang="en-US" b="1"/>
        </a:p>
      </dgm:t>
    </dgm:pt>
    <dgm:pt modelId="{EFFB5414-1D23-4BC4-8529-371CE78866A6}" type="parTrans" cxnId="{E800A625-B1D4-45A3-83FD-2602C58ADAF2}">
      <dgm:prSet/>
      <dgm:spPr/>
      <dgm:t>
        <a:bodyPr/>
        <a:lstStyle/>
        <a:p>
          <a:endParaRPr lang="en-US"/>
        </a:p>
      </dgm:t>
    </dgm:pt>
    <dgm:pt modelId="{2CF69576-C51A-42BD-9164-3D3DE9ED0394}" type="sibTrans" cxnId="{E800A625-B1D4-45A3-83FD-2602C58ADAF2}">
      <dgm:prSet/>
      <dgm:spPr/>
      <dgm:t>
        <a:bodyPr/>
        <a:lstStyle/>
        <a:p>
          <a:endParaRPr lang="en-US"/>
        </a:p>
      </dgm:t>
    </dgm:pt>
    <dgm:pt modelId="{6275F61E-9873-467E-87E4-1F2DAC15F8BF}">
      <dgm:prSet/>
      <dgm:spPr/>
      <dgm:t>
        <a:bodyPr/>
        <a:lstStyle/>
        <a:p>
          <a:r>
            <a:rPr lang="en-US" b="0" i="0"/>
            <a:t>Full certification – successful achievement of 8 or more standards </a:t>
          </a:r>
          <a:endParaRPr lang="en-US"/>
        </a:p>
      </dgm:t>
    </dgm:pt>
    <dgm:pt modelId="{0403EE10-CE15-4FC8-880F-DBEBDC2169A1}" type="parTrans" cxnId="{93E5E2C0-FB3E-4AE3-A1AA-50BA37DB3442}">
      <dgm:prSet/>
      <dgm:spPr/>
      <dgm:t>
        <a:bodyPr/>
        <a:lstStyle/>
        <a:p>
          <a:endParaRPr lang="en-US"/>
        </a:p>
      </dgm:t>
    </dgm:pt>
    <dgm:pt modelId="{989869E2-253E-4436-8F5B-08AE457D5EC8}" type="sibTrans" cxnId="{93E5E2C0-FB3E-4AE3-A1AA-50BA37DB3442}">
      <dgm:prSet/>
      <dgm:spPr/>
      <dgm:t>
        <a:bodyPr/>
        <a:lstStyle/>
        <a:p>
          <a:endParaRPr lang="en-US"/>
        </a:p>
      </dgm:t>
    </dgm:pt>
    <dgm:pt modelId="{54F953E3-DEC4-41A1-918D-D86649F08875}">
      <dgm:prSet/>
      <dgm:spPr/>
      <dgm:t>
        <a:bodyPr/>
        <a:lstStyle/>
        <a:p>
          <a:r>
            <a:rPr lang="en-US" b="0" i="0"/>
            <a:t>Provisional certification – successful achievement of 5-7 standards </a:t>
          </a:r>
          <a:endParaRPr lang="en-US"/>
        </a:p>
      </dgm:t>
    </dgm:pt>
    <dgm:pt modelId="{AC69C45E-D474-41AC-B08D-DE8409E77D33}" type="parTrans" cxnId="{65376D33-65F4-45A7-942E-26041EB32B94}">
      <dgm:prSet/>
      <dgm:spPr/>
      <dgm:t>
        <a:bodyPr/>
        <a:lstStyle/>
        <a:p>
          <a:endParaRPr lang="en-US"/>
        </a:p>
      </dgm:t>
    </dgm:pt>
    <dgm:pt modelId="{45580467-584D-4759-85C9-491F8184538E}" type="sibTrans" cxnId="{65376D33-65F4-45A7-942E-26041EB32B94}">
      <dgm:prSet/>
      <dgm:spPr/>
      <dgm:t>
        <a:bodyPr/>
        <a:lstStyle/>
        <a:p>
          <a:endParaRPr lang="en-US"/>
        </a:p>
      </dgm:t>
    </dgm:pt>
    <dgm:pt modelId="{1A3AD978-8896-416F-AF7F-5D8AE7AAD471}">
      <dgm:prSet/>
      <dgm:spPr/>
      <dgm:t>
        <a:bodyPr/>
        <a:lstStyle/>
        <a:p>
          <a:r>
            <a:rPr lang="en-US" b="0" i="0"/>
            <a:t>Not certified – 4 or fewer standards successfully achieved </a:t>
          </a:r>
          <a:endParaRPr lang="en-US"/>
        </a:p>
      </dgm:t>
    </dgm:pt>
    <dgm:pt modelId="{C466CF08-4A98-402D-8C06-8195CC0D935C}" type="parTrans" cxnId="{05A16FD7-3004-4C45-A662-692059C05AF4}">
      <dgm:prSet/>
      <dgm:spPr/>
      <dgm:t>
        <a:bodyPr/>
        <a:lstStyle/>
        <a:p>
          <a:endParaRPr lang="en-US"/>
        </a:p>
      </dgm:t>
    </dgm:pt>
    <dgm:pt modelId="{DB5EBB6D-C360-4E53-891E-9FB0FF5F742E}" type="sibTrans" cxnId="{05A16FD7-3004-4C45-A662-692059C05AF4}">
      <dgm:prSet/>
      <dgm:spPr/>
      <dgm:t>
        <a:bodyPr/>
        <a:lstStyle/>
        <a:p>
          <a:endParaRPr lang="en-US"/>
        </a:p>
      </dgm:t>
    </dgm:pt>
    <dgm:pt modelId="{140E535B-80DD-418F-BE76-76B9F06B6210}">
      <dgm:prSet/>
      <dgm:spPr>
        <a:solidFill>
          <a:srgbClr val="114257"/>
        </a:solidFill>
      </dgm:spPr>
      <dgm:t>
        <a:bodyPr/>
        <a:lstStyle/>
        <a:p>
          <a:r>
            <a:rPr lang="en-US" b="0" i="0"/>
            <a:t>Effectiveness </a:t>
          </a:r>
          <a:endParaRPr lang="en-US"/>
        </a:p>
      </dgm:t>
    </dgm:pt>
    <dgm:pt modelId="{7D0FC203-8C3A-4D01-AED3-7E2349444EE7}" type="parTrans" cxnId="{2A3463D8-37AA-4F2C-91C9-83201EAFC768}">
      <dgm:prSet/>
      <dgm:spPr/>
      <dgm:t>
        <a:bodyPr/>
        <a:lstStyle/>
        <a:p>
          <a:endParaRPr lang="en-US"/>
        </a:p>
      </dgm:t>
    </dgm:pt>
    <dgm:pt modelId="{968982E2-BF91-42B1-8542-4AC3155C5176}" type="sibTrans" cxnId="{2A3463D8-37AA-4F2C-91C9-83201EAFC768}">
      <dgm:prSet/>
      <dgm:spPr/>
      <dgm:t>
        <a:bodyPr/>
        <a:lstStyle/>
        <a:p>
          <a:endParaRPr lang="en-US"/>
        </a:p>
      </dgm:t>
    </dgm:pt>
    <dgm:pt modelId="{5C71BF08-5A45-4C8B-84F7-9A0F53974FA1}">
      <dgm:prSet/>
      <dgm:spPr/>
      <dgm:t>
        <a:bodyPr/>
        <a:lstStyle/>
        <a:p>
          <a:pPr>
            <a:buNone/>
          </a:pPr>
          <a:r>
            <a:rPr lang="en-US" b="1" i="0"/>
            <a:t>Comprehensive Centers (</a:t>
          </a:r>
          <a:r>
            <a:rPr lang="en-US" b="1" i="0">
              <a:latin typeface="Calibri" panose="020F0502020204030204"/>
            </a:rPr>
            <a:t>12</a:t>
          </a:r>
          <a:r>
            <a:rPr lang="en-US" b="1" i="0"/>
            <a:t> standards) </a:t>
          </a:r>
          <a:endParaRPr lang="en-US" b="1"/>
        </a:p>
      </dgm:t>
    </dgm:pt>
    <dgm:pt modelId="{34D53180-3E4C-4F38-A57B-C8A145AA3998}" type="parTrans" cxnId="{AB794643-69BB-4E02-80BC-FF4BE52CE02E}">
      <dgm:prSet/>
      <dgm:spPr/>
      <dgm:t>
        <a:bodyPr/>
        <a:lstStyle/>
        <a:p>
          <a:endParaRPr lang="en-US"/>
        </a:p>
      </dgm:t>
    </dgm:pt>
    <dgm:pt modelId="{09B10276-65BB-42A8-B0D8-D2E050FA9002}" type="sibTrans" cxnId="{AB794643-69BB-4E02-80BC-FF4BE52CE02E}">
      <dgm:prSet/>
      <dgm:spPr/>
      <dgm:t>
        <a:bodyPr/>
        <a:lstStyle/>
        <a:p>
          <a:endParaRPr lang="en-US"/>
        </a:p>
      </dgm:t>
    </dgm:pt>
    <dgm:pt modelId="{3919F9CB-03B6-4355-8250-04849B7E62C9}">
      <dgm:prSet/>
      <dgm:spPr/>
      <dgm:t>
        <a:bodyPr/>
        <a:lstStyle/>
        <a:p>
          <a:r>
            <a:rPr lang="en-US" b="0" i="0"/>
            <a:t>Full certification – successful achievement of </a:t>
          </a:r>
          <a:r>
            <a:rPr lang="en-US" b="0" i="0">
              <a:latin typeface="Calibri" panose="020F0502020204030204"/>
            </a:rPr>
            <a:t>10</a:t>
          </a:r>
          <a:r>
            <a:rPr lang="en-US" b="0" i="0"/>
            <a:t> or more standards </a:t>
          </a:r>
          <a:endParaRPr lang="en-US"/>
        </a:p>
      </dgm:t>
    </dgm:pt>
    <dgm:pt modelId="{921A3B86-536E-4AF0-A61E-AA2E1D15270A}" type="parTrans" cxnId="{C6727BF4-89C4-4C45-82B7-AF7E227B4EA6}">
      <dgm:prSet/>
      <dgm:spPr/>
      <dgm:t>
        <a:bodyPr/>
        <a:lstStyle/>
        <a:p>
          <a:endParaRPr lang="en-US"/>
        </a:p>
      </dgm:t>
    </dgm:pt>
    <dgm:pt modelId="{672D26F5-7608-4C76-946E-F2C4154DEE29}" type="sibTrans" cxnId="{C6727BF4-89C4-4C45-82B7-AF7E227B4EA6}">
      <dgm:prSet/>
      <dgm:spPr/>
      <dgm:t>
        <a:bodyPr/>
        <a:lstStyle/>
        <a:p>
          <a:endParaRPr lang="en-US"/>
        </a:p>
      </dgm:t>
    </dgm:pt>
    <dgm:pt modelId="{F7AD1C57-E40A-4EAA-9CEA-584ED22DD7DE}">
      <dgm:prSet/>
      <dgm:spPr/>
      <dgm:t>
        <a:bodyPr/>
        <a:lstStyle/>
        <a:p>
          <a:r>
            <a:rPr lang="en-US" b="0" i="0"/>
            <a:t>Provisional certification – successful achievement of </a:t>
          </a:r>
          <a:r>
            <a:rPr lang="en-US" b="0" i="0">
              <a:latin typeface="Calibri" panose="020F0502020204030204"/>
            </a:rPr>
            <a:t>7-9</a:t>
          </a:r>
          <a:r>
            <a:rPr lang="en-US" b="0" i="0"/>
            <a:t> standards </a:t>
          </a:r>
          <a:endParaRPr lang="en-US"/>
        </a:p>
      </dgm:t>
    </dgm:pt>
    <dgm:pt modelId="{BDEF3E5D-97BC-4E98-B8A0-6E7E951E474D}" type="parTrans" cxnId="{DB412691-3A82-4637-8B98-99FF8BB5E4A9}">
      <dgm:prSet/>
      <dgm:spPr/>
      <dgm:t>
        <a:bodyPr/>
        <a:lstStyle/>
        <a:p>
          <a:endParaRPr lang="en-US"/>
        </a:p>
      </dgm:t>
    </dgm:pt>
    <dgm:pt modelId="{096D76F4-7963-4BE4-AD8C-9F43F42829A9}" type="sibTrans" cxnId="{DB412691-3A82-4637-8B98-99FF8BB5E4A9}">
      <dgm:prSet/>
      <dgm:spPr/>
      <dgm:t>
        <a:bodyPr/>
        <a:lstStyle/>
        <a:p>
          <a:endParaRPr lang="en-US"/>
        </a:p>
      </dgm:t>
    </dgm:pt>
    <dgm:pt modelId="{E7378FAD-6257-4DA6-A857-77AB81AE37ED}">
      <dgm:prSet/>
      <dgm:spPr/>
      <dgm:t>
        <a:bodyPr/>
        <a:lstStyle/>
        <a:p>
          <a:r>
            <a:rPr lang="en-US" b="0" i="0"/>
            <a:t>Not certified – </a:t>
          </a:r>
          <a:r>
            <a:rPr lang="en-US" b="0" i="0">
              <a:latin typeface="Calibri" panose="020F0502020204030204"/>
            </a:rPr>
            <a:t>6</a:t>
          </a:r>
          <a:r>
            <a:rPr lang="en-US" b="0" i="0"/>
            <a:t> or fewer standards successfully achieved </a:t>
          </a:r>
          <a:endParaRPr lang="en-US"/>
        </a:p>
      </dgm:t>
    </dgm:pt>
    <dgm:pt modelId="{7DB86D70-625C-4E15-BE02-B54A1287D5EC}" type="parTrans" cxnId="{06C120FB-F555-4D3C-8417-66A91F58B8F1}">
      <dgm:prSet/>
      <dgm:spPr/>
      <dgm:t>
        <a:bodyPr/>
        <a:lstStyle/>
        <a:p>
          <a:endParaRPr lang="en-US"/>
        </a:p>
      </dgm:t>
    </dgm:pt>
    <dgm:pt modelId="{357AB914-0B22-4DD5-9C32-DADFFD3A4638}" type="sibTrans" cxnId="{06C120FB-F555-4D3C-8417-66A91F58B8F1}">
      <dgm:prSet/>
      <dgm:spPr/>
      <dgm:t>
        <a:bodyPr/>
        <a:lstStyle/>
        <a:p>
          <a:endParaRPr lang="en-US"/>
        </a:p>
      </dgm:t>
    </dgm:pt>
    <dgm:pt modelId="{67EE900F-EC75-4B61-AD14-17ABA703E879}">
      <dgm:prSet/>
      <dgm:spPr/>
      <dgm:t>
        <a:bodyPr/>
        <a:lstStyle/>
        <a:p>
          <a:pPr>
            <a:buNone/>
          </a:pPr>
          <a:r>
            <a:rPr lang="en-US" b="1" i="0"/>
            <a:t>Affiliate Centers (</a:t>
          </a:r>
          <a:r>
            <a:rPr lang="en-US" b="1" i="0">
              <a:latin typeface="Calibri" panose="020F0502020204030204"/>
            </a:rPr>
            <a:t>11</a:t>
          </a:r>
          <a:r>
            <a:rPr lang="en-US" b="1" i="0"/>
            <a:t> standards) </a:t>
          </a:r>
          <a:endParaRPr lang="en-US" b="1"/>
        </a:p>
      </dgm:t>
    </dgm:pt>
    <dgm:pt modelId="{AC22BF3F-4038-400E-A80A-3D17C6C015B2}" type="parTrans" cxnId="{E9514958-E948-499F-8E8D-00B38CF855F5}">
      <dgm:prSet/>
      <dgm:spPr/>
      <dgm:t>
        <a:bodyPr/>
        <a:lstStyle/>
        <a:p>
          <a:endParaRPr lang="en-US"/>
        </a:p>
      </dgm:t>
    </dgm:pt>
    <dgm:pt modelId="{1717FD09-57FD-4DF8-829A-CC04CF794CB3}" type="sibTrans" cxnId="{E9514958-E948-499F-8E8D-00B38CF855F5}">
      <dgm:prSet/>
      <dgm:spPr/>
      <dgm:t>
        <a:bodyPr/>
        <a:lstStyle/>
        <a:p>
          <a:endParaRPr lang="en-US"/>
        </a:p>
      </dgm:t>
    </dgm:pt>
    <dgm:pt modelId="{E00C004F-1FC1-415D-8032-3940E88EADEB}">
      <dgm:prSet/>
      <dgm:spPr/>
      <dgm:t>
        <a:bodyPr/>
        <a:lstStyle/>
        <a:p>
          <a:r>
            <a:rPr lang="en-US" b="0" i="0"/>
            <a:t>Full certification – successful achievement of </a:t>
          </a:r>
          <a:r>
            <a:rPr lang="en-US" b="0" i="0">
              <a:latin typeface="Calibri" panose="020F0502020204030204"/>
            </a:rPr>
            <a:t>9</a:t>
          </a:r>
          <a:r>
            <a:rPr lang="en-US" b="0" i="0"/>
            <a:t> or more standards</a:t>
          </a:r>
          <a:endParaRPr lang="en-US"/>
        </a:p>
      </dgm:t>
    </dgm:pt>
    <dgm:pt modelId="{4779B363-BC8B-4BDE-B625-1A8C1DA1EA46}" type="parTrans" cxnId="{186DAAB9-4E36-44D3-B3ED-FBAAC5AD1584}">
      <dgm:prSet/>
      <dgm:spPr/>
      <dgm:t>
        <a:bodyPr/>
        <a:lstStyle/>
        <a:p>
          <a:endParaRPr lang="en-US"/>
        </a:p>
      </dgm:t>
    </dgm:pt>
    <dgm:pt modelId="{03B20331-C146-41C9-A742-D88503DCEA9D}" type="sibTrans" cxnId="{186DAAB9-4E36-44D3-B3ED-FBAAC5AD1584}">
      <dgm:prSet/>
      <dgm:spPr/>
      <dgm:t>
        <a:bodyPr/>
        <a:lstStyle/>
        <a:p>
          <a:endParaRPr lang="en-US"/>
        </a:p>
      </dgm:t>
    </dgm:pt>
    <dgm:pt modelId="{CA66FB9F-4670-4EB0-94C0-4129DD88E2CD}">
      <dgm:prSet/>
      <dgm:spPr/>
      <dgm:t>
        <a:bodyPr/>
        <a:lstStyle/>
        <a:p>
          <a:r>
            <a:rPr lang="en-US" b="0" i="0"/>
            <a:t>Provisional certification – successful achievement of </a:t>
          </a:r>
          <a:r>
            <a:rPr lang="en-US" b="0" i="0">
              <a:latin typeface="Calibri" panose="020F0502020204030204"/>
            </a:rPr>
            <a:t>6-8</a:t>
          </a:r>
          <a:r>
            <a:rPr lang="en-US" b="0" i="0"/>
            <a:t> standards</a:t>
          </a:r>
          <a:endParaRPr lang="en-US"/>
        </a:p>
      </dgm:t>
    </dgm:pt>
    <dgm:pt modelId="{F80052C7-E40C-4107-B096-D1F79D9EC9FD}" type="parTrans" cxnId="{03DCF679-0E48-438B-BF48-554B9C94680B}">
      <dgm:prSet/>
      <dgm:spPr/>
      <dgm:t>
        <a:bodyPr/>
        <a:lstStyle/>
        <a:p>
          <a:endParaRPr lang="en-US"/>
        </a:p>
      </dgm:t>
    </dgm:pt>
    <dgm:pt modelId="{9C136C35-B18B-49F3-84F7-5ADF0FF0AC8E}" type="sibTrans" cxnId="{03DCF679-0E48-438B-BF48-554B9C94680B}">
      <dgm:prSet/>
      <dgm:spPr/>
      <dgm:t>
        <a:bodyPr/>
        <a:lstStyle/>
        <a:p>
          <a:endParaRPr lang="en-US"/>
        </a:p>
      </dgm:t>
    </dgm:pt>
    <dgm:pt modelId="{7207AD14-A70B-4FC4-BA8B-3ACE66C8527B}">
      <dgm:prSet/>
      <dgm:spPr/>
      <dgm:t>
        <a:bodyPr/>
        <a:lstStyle/>
        <a:p>
          <a:r>
            <a:rPr lang="en-US" b="0" i="0"/>
            <a:t>Not certified – </a:t>
          </a:r>
          <a:r>
            <a:rPr lang="en-US" b="0" i="0">
              <a:latin typeface="Calibri" panose="020F0502020204030204"/>
            </a:rPr>
            <a:t>5</a:t>
          </a:r>
          <a:r>
            <a:rPr lang="en-US" b="0" i="0"/>
            <a:t> or fewer standards successfully achieved </a:t>
          </a:r>
          <a:endParaRPr lang="en-US"/>
        </a:p>
      </dgm:t>
    </dgm:pt>
    <dgm:pt modelId="{6EB3897B-11A6-4D4B-8E14-2B0458EB219F}" type="parTrans" cxnId="{E897A0AC-44B6-495F-81A4-42F70913CCB9}">
      <dgm:prSet/>
      <dgm:spPr/>
      <dgm:t>
        <a:bodyPr/>
        <a:lstStyle/>
        <a:p>
          <a:endParaRPr lang="en-US"/>
        </a:p>
      </dgm:t>
    </dgm:pt>
    <dgm:pt modelId="{4DE5C217-8CCC-4781-8206-647A32C22300}" type="sibTrans" cxnId="{E897A0AC-44B6-495F-81A4-42F70913CCB9}">
      <dgm:prSet/>
      <dgm:spPr/>
      <dgm:t>
        <a:bodyPr/>
        <a:lstStyle/>
        <a:p>
          <a:endParaRPr lang="en-US"/>
        </a:p>
      </dgm:t>
    </dgm:pt>
    <dgm:pt modelId="{1639F5E7-0A76-4BCB-8EBA-160CD3700342}">
      <dgm:prSet/>
      <dgm:spPr/>
      <dgm:t>
        <a:bodyPr/>
        <a:lstStyle/>
        <a:p>
          <a:r>
            <a:rPr lang="en-US" b="0" i="0"/>
            <a:t>Continuous Improvement </a:t>
          </a:r>
          <a:endParaRPr lang="en-US"/>
        </a:p>
      </dgm:t>
    </dgm:pt>
    <dgm:pt modelId="{4F455C8B-5918-4CBD-ACE5-B756915ECB6F}" type="parTrans" cxnId="{04393581-DDEA-429C-A575-721B6394329D}">
      <dgm:prSet/>
      <dgm:spPr/>
      <dgm:t>
        <a:bodyPr/>
        <a:lstStyle/>
        <a:p>
          <a:endParaRPr lang="en-US"/>
        </a:p>
      </dgm:t>
    </dgm:pt>
    <dgm:pt modelId="{4F23A165-B7FF-48F9-8ABB-D7AD61B48941}" type="sibTrans" cxnId="{04393581-DDEA-429C-A575-721B6394329D}">
      <dgm:prSet/>
      <dgm:spPr/>
      <dgm:t>
        <a:bodyPr/>
        <a:lstStyle/>
        <a:p>
          <a:endParaRPr lang="en-US"/>
        </a:p>
      </dgm:t>
    </dgm:pt>
    <dgm:pt modelId="{9114D26F-5176-4D8E-8D0C-2B63256F3DA0}">
      <dgm:prSet/>
      <dgm:spPr/>
      <dgm:t>
        <a:bodyPr/>
        <a:lstStyle/>
        <a:p>
          <a:pPr>
            <a:buNone/>
          </a:pPr>
          <a:r>
            <a:rPr lang="en-US" b="1" i="0"/>
            <a:t>Comprehensive Centers (</a:t>
          </a:r>
          <a:r>
            <a:rPr lang="en-US" b="1" i="0">
              <a:latin typeface="Calibri" panose="020F0502020204030204"/>
            </a:rPr>
            <a:t>8</a:t>
          </a:r>
          <a:r>
            <a:rPr lang="en-US" b="1" i="0"/>
            <a:t> standards) </a:t>
          </a:r>
          <a:endParaRPr lang="en-US" b="1"/>
        </a:p>
      </dgm:t>
    </dgm:pt>
    <dgm:pt modelId="{487A6461-9928-4DA4-BD2C-2DF24FACCA3A}" type="parTrans" cxnId="{72973864-4D97-4472-A7C4-AE72C7CB9A58}">
      <dgm:prSet/>
      <dgm:spPr/>
      <dgm:t>
        <a:bodyPr/>
        <a:lstStyle/>
        <a:p>
          <a:endParaRPr lang="en-US"/>
        </a:p>
      </dgm:t>
    </dgm:pt>
    <dgm:pt modelId="{FC813500-2941-4266-B620-92A65D4C30AB}" type="sibTrans" cxnId="{72973864-4D97-4472-A7C4-AE72C7CB9A58}">
      <dgm:prSet/>
      <dgm:spPr/>
      <dgm:t>
        <a:bodyPr/>
        <a:lstStyle/>
        <a:p>
          <a:endParaRPr lang="en-US"/>
        </a:p>
      </dgm:t>
    </dgm:pt>
    <dgm:pt modelId="{C6D2F6B9-DD46-4ED6-852D-4020B2AA193C}">
      <dgm:prSet/>
      <dgm:spPr/>
      <dgm:t>
        <a:bodyPr/>
        <a:lstStyle/>
        <a:p>
          <a:pPr rtl="0"/>
          <a:r>
            <a:rPr lang="en-US" b="0" i="0"/>
            <a:t>Full certification – successful achievement of</a:t>
          </a:r>
          <a:r>
            <a:rPr lang="en-US" b="0" i="0">
              <a:latin typeface="Calibri" panose="020F0502020204030204"/>
            </a:rPr>
            <a:t> 7</a:t>
          </a:r>
          <a:r>
            <a:rPr lang="en-US" b="0" i="0"/>
            <a:t> or more standards </a:t>
          </a:r>
          <a:endParaRPr lang="en-US"/>
        </a:p>
      </dgm:t>
    </dgm:pt>
    <dgm:pt modelId="{9063E948-F890-4549-9106-F59FF411E845}" type="parTrans" cxnId="{61195093-B192-45D0-8EFD-92C642E29352}">
      <dgm:prSet/>
      <dgm:spPr/>
      <dgm:t>
        <a:bodyPr/>
        <a:lstStyle/>
        <a:p>
          <a:endParaRPr lang="en-US"/>
        </a:p>
      </dgm:t>
    </dgm:pt>
    <dgm:pt modelId="{453AB803-5FF7-4E46-8ABB-95F54F8D9C5F}" type="sibTrans" cxnId="{61195093-B192-45D0-8EFD-92C642E29352}">
      <dgm:prSet/>
      <dgm:spPr/>
      <dgm:t>
        <a:bodyPr/>
        <a:lstStyle/>
        <a:p>
          <a:endParaRPr lang="en-US"/>
        </a:p>
      </dgm:t>
    </dgm:pt>
    <dgm:pt modelId="{82E37FDE-F60D-4502-9BD2-D4D005D76469}">
      <dgm:prSet/>
      <dgm:spPr/>
      <dgm:t>
        <a:bodyPr/>
        <a:lstStyle/>
        <a:p>
          <a:r>
            <a:rPr lang="en-US" b="0" i="0"/>
            <a:t>Provisional certification – successful achievement of </a:t>
          </a:r>
          <a:r>
            <a:rPr lang="en-US" b="0" i="0">
              <a:latin typeface="Calibri" panose="020F0502020204030204"/>
            </a:rPr>
            <a:t>4-6</a:t>
          </a:r>
          <a:r>
            <a:rPr lang="en-US" b="0" i="0"/>
            <a:t> standards </a:t>
          </a:r>
          <a:endParaRPr lang="en-US"/>
        </a:p>
      </dgm:t>
    </dgm:pt>
    <dgm:pt modelId="{8F5970A3-2B5A-4E8E-AC1E-0D3F04A9D68B}" type="parTrans" cxnId="{4673A20B-12E1-458A-8A9E-E6E536E43516}">
      <dgm:prSet/>
      <dgm:spPr/>
      <dgm:t>
        <a:bodyPr/>
        <a:lstStyle/>
        <a:p>
          <a:endParaRPr lang="en-US"/>
        </a:p>
      </dgm:t>
    </dgm:pt>
    <dgm:pt modelId="{3A892C6B-9FBA-4215-9F10-95E831D58A8C}" type="sibTrans" cxnId="{4673A20B-12E1-458A-8A9E-E6E536E43516}">
      <dgm:prSet/>
      <dgm:spPr/>
      <dgm:t>
        <a:bodyPr/>
        <a:lstStyle/>
        <a:p>
          <a:endParaRPr lang="en-US"/>
        </a:p>
      </dgm:t>
    </dgm:pt>
    <dgm:pt modelId="{7D4FA1C0-35F5-47BE-B642-4BCACE4DC534}">
      <dgm:prSet/>
      <dgm:spPr/>
      <dgm:t>
        <a:bodyPr/>
        <a:lstStyle/>
        <a:p>
          <a:r>
            <a:rPr lang="en-US" b="0" i="0"/>
            <a:t>Not certified – </a:t>
          </a:r>
          <a:r>
            <a:rPr lang="en-US" b="0" i="0">
              <a:latin typeface="Calibri" panose="020F0502020204030204"/>
            </a:rPr>
            <a:t>3</a:t>
          </a:r>
          <a:r>
            <a:rPr lang="en-US" b="0" i="0"/>
            <a:t> or fewer standards successfully achieved </a:t>
          </a:r>
          <a:endParaRPr lang="en-US"/>
        </a:p>
      </dgm:t>
    </dgm:pt>
    <dgm:pt modelId="{EF34E94D-B2FA-4DF2-A8C3-A72C4444A1B2}" type="parTrans" cxnId="{DBE88C3B-5F72-4441-BB3A-893A700D71FE}">
      <dgm:prSet/>
      <dgm:spPr/>
      <dgm:t>
        <a:bodyPr/>
        <a:lstStyle/>
        <a:p>
          <a:endParaRPr lang="en-US"/>
        </a:p>
      </dgm:t>
    </dgm:pt>
    <dgm:pt modelId="{D0BCC742-DAD2-4A73-B8CC-0406D9FDF96F}" type="sibTrans" cxnId="{DBE88C3B-5F72-4441-BB3A-893A700D71FE}">
      <dgm:prSet/>
      <dgm:spPr/>
      <dgm:t>
        <a:bodyPr/>
        <a:lstStyle/>
        <a:p>
          <a:endParaRPr lang="en-US"/>
        </a:p>
      </dgm:t>
    </dgm:pt>
    <dgm:pt modelId="{056FC4C3-C0BF-49D9-8134-3456774151F3}">
      <dgm:prSet/>
      <dgm:spPr/>
      <dgm:t>
        <a:bodyPr/>
        <a:lstStyle/>
        <a:p>
          <a:pPr>
            <a:buNone/>
          </a:pPr>
          <a:r>
            <a:rPr lang="en-US" b="1" i="0"/>
            <a:t>Affiliate Centers (</a:t>
          </a:r>
          <a:r>
            <a:rPr lang="en-US" b="1" i="0">
              <a:latin typeface="Calibri" panose="020F0502020204030204"/>
            </a:rPr>
            <a:t>8</a:t>
          </a:r>
          <a:r>
            <a:rPr lang="en-US" b="1" i="0"/>
            <a:t> standards) </a:t>
          </a:r>
          <a:endParaRPr lang="en-US" b="1"/>
        </a:p>
      </dgm:t>
    </dgm:pt>
    <dgm:pt modelId="{73CD0DE7-256E-4A57-ADFD-6083683512BE}" type="parTrans" cxnId="{DD8FAB7E-66E7-45BF-840E-15790ACCF27A}">
      <dgm:prSet/>
      <dgm:spPr/>
      <dgm:t>
        <a:bodyPr/>
        <a:lstStyle/>
        <a:p>
          <a:endParaRPr lang="en-US"/>
        </a:p>
      </dgm:t>
    </dgm:pt>
    <dgm:pt modelId="{F06523BE-BD32-4B29-95F1-F24CA857DD10}" type="sibTrans" cxnId="{DD8FAB7E-66E7-45BF-840E-15790ACCF27A}">
      <dgm:prSet/>
      <dgm:spPr/>
      <dgm:t>
        <a:bodyPr/>
        <a:lstStyle/>
        <a:p>
          <a:endParaRPr lang="en-US"/>
        </a:p>
      </dgm:t>
    </dgm:pt>
    <dgm:pt modelId="{0D0B9327-2AD1-423F-A3B0-0159411A91A6}">
      <dgm:prSet/>
      <dgm:spPr/>
      <dgm:t>
        <a:bodyPr/>
        <a:lstStyle/>
        <a:p>
          <a:r>
            <a:rPr lang="en-US" b="0" i="0"/>
            <a:t>Full certification – successful achievement of </a:t>
          </a:r>
          <a:r>
            <a:rPr lang="en-US" b="0" i="0">
              <a:latin typeface="Calibri" panose="020F0502020204030204"/>
            </a:rPr>
            <a:t>7</a:t>
          </a:r>
          <a:r>
            <a:rPr lang="en-US" b="0" i="0"/>
            <a:t> or more standards </a:t>
          </a:r>
          <a:endParaRPr lang="en-US"/>
        </a:p>
      </dgm:t>
    </dgm:pt>
    <dgm:pt modelId="{4A904047-CA80-40DC-AC7E-E0B365173DD5}" type="parTrans" cxnId="{DB88535E-D1F8-4B97-BF87-CB0B5F615DEB}">
      <dgm:prSet/>
      <dgm:spPr/>
      <dgm:t>
        <a:bodyPr/>
        <a:lstStyle/>
        <a:p>
          <a:endParaRPr lang="en-US"/>
        </a:p>
      </dgm:t>
    </dgm:pt>
    <dgm:pt modelId="{FE353C2C-376B-475E-A1CC-88DD0E1A39ED}" type="sibTrans" cxnId="{DB88535E-D1F8-4B97-BF87-CB0B5F615DEB}">
      <dgm:prSet/>
      <dgm:spPr/>
      <dgm:t>
        <a:bodyPr/>
        <a:lstStyle/>
        <a:p>
          <a:endParaRPr lang="en-US"/>
        </a:p>
      </dgm:t>
    </dgm:pt>
    <dgm:pt modelId="{5311E4FC-7C1B-4885-9543-2B72226C2D87}">
      <dgm:prSet/>
      <dgm:spPr/>
      <dgm:t>
        <a:bodyPr/>
        <a:lstStyle/>
        <a:p>
          <a:r>
            <a:rPr lang="en-US" b="0" i="0"/>
            <a:t>Provisional certification – successful achievement of </a:t>
          </a:r>
          <a:r>
            <a:rPr lang="en-US" b="0" i="0">
              <a:latin typeface="Calibri" panose="020F0502020204030204"/>
            </a:rPr>
            <a:t>4-6</a:t>
          </a:r>
          <a:r>
            <a:rPr lang="en-US" b="0" i="0"/>
            <a:t> standards </a:t>
          </a:r>
          <a:endParaRPr lang="en-US"/>
        </a:p>
      </dgm:t>
    </dgm:pt>
    <dgm:pt modelId="{26373B5A-A225-471A-882A-383E076CFB50}" type="parTrans" cxnId="{A68DE95C-6B72-4DDE-B405-F137DB0EE9B8}">
      <dgm:prSet/>
      <dgm:spPr/>
      <dgm:t>
        <a:bodyPr/>
        <a:lstStyle/>
        <a:p>
          <a:endParaRPr lang="en-US"/>
        </a:p>
      </dgm:t>
    </dgm:pt>
    <dgm:pt modelId="{72F0C0C7-D429-4793-A261-B1DA2F6B330B}" type="sibTrans" cxnId="{A68DE95C-6B72-4DDE-B405-F137DB0EE9B8}">
      <dgm:prSet/>
      <dgm:spPr/>
      <dgm:t>
        <a:bodyPr/>
        <a:lstStyle/>
        <a:p>
          <a:endParaRPr lang="en-US"/>
        </a:p>
      </dgm:t>
    </dgm:pt>
    <dgm:pt modelId="{C07732BA-F230-42ED-B1D6-269AA49293C3}">
      <dgm:prSet/>
      <dgm:spPr/>
      <dgm:t>
        <a:bodyPr/>
        <a:lstStyle/>
        <a:p>
          <a:r>
            <a:rPr lang="en-US" b="0" i="0"/>
            <a:t>Not certified – </a:t>
          </a:r>
          <a:r>
            <a:rPr lang="en-US" b="0" i="0">
              <a:latin typeface="Calibri" panose="020F0502020204030204"/>
            </a:rPr>
            <a:t>3</a:t>
          </a:r>
          <a:r>
            <a:rPr lang="en-US" b="0" i="0"/>
            <a:t> or fewer standards successfully achieved </a:t>
          </a:r>
          <a:endParaRPr lang="en-US"/>
        </a:p>
      </dgm:t>
    </dgm:pt>
    <dgm:pt modelId="{534F4DC4-C6B5-48D5-8F95-7E2E9A897E18}" type="parTrans" cxnId="{CEE45937-E6B9-4F90-A32A-FDECC37AF0FD}">
      <dgm:prSet/>
      <dgm:spPr/>
      <dgm:t>
        <a:bodyPr/>
        <a:lstStyle/>
        <a:p>
          <a:endParaRPr lang="en-US"/>
        </a:p>
      </dgm:t>
    </dgm:pt>
    <dgm:pt modelId="{25DD2ADA-324A-494A-B8A2-0148DEE0EE88}" type="sibTrans" cxnId="{CEE45937-E6B9-4F90-A32A-FDECC37AF0FD}">
      <dgm:prSet/>
      <dgm:spPr/>
      <dgm:t>
        <a:bodyPr/>
        <a:lstStyle/>
        <a:p>
          <a:endParaRPr lang="en-US"/>
        </a:p>
      </dgm:t>
    </dgm:pt>
    <dgm:pt modelId="{DBCD3B34-AB0A-4160-A6E5-6D9BE3CD97E9}">
      <dgm:prSet/>
      <dgm:spPr/>
      <dgm:t>
        <a:bodyPr/>
        <a:lstStyle/>
        <a:p>
          <a:pPr>
            <a:buNone/>
          </a:pPr>
          <a:endParaRPr lang="en-US" b="1"/>
        </a:p>
      </dgm:t>
    </dgm:pt>
    <dgm:pt modelId="{EF34E1C2-0B1E-4E5A-9145-EA0BEABF9032}" type="parTrans" cxnId="{5ED4AA0D-C193-41EE-B72F-AF78B44D2517}">
      <dgm:prSet/>
      <dgm:spPr/>
      <dgm:t>
        <a:bodyPr/>
        <a:lstStyle/>
        <a:p>
          <a:endParaRPr lang="en-US"/>
        </a:p>
      </dgm:t>
    </dgm:pt>
    <dgm:pt modelId="{963F5D35-1CAF-4E0C-8CD2-6B09B53BAC7E}" type="sibTrans" cxnId="{5ED4AA0D-C193-41EE-B72F-AF78B44D2517}">
      <dgm:prSet/>
      <dgm:spPr/>
      <dgm:t>
        <a:bodyPr/>
        <a:lstStyle/>
        <a:p>
          <a:endParaRPr lang="en-US"/>
        </a:p>
      </dgm:t>
    </dgm:pt>
    <dgm:pt modelId="{4E1A2E80-5D06-4640-B867-79DF341BB928}">
      <dgm:prSet/>
      <dgm:spPr/>
      <dgm:t>
        <a:bodyPr/>
        <a:lstStyle/>
        <a:p>
          <a:pPr>
            <a:buNone/>
          </a:pPr>
          <a:endParaRPr lang="en-US"/>
        </a:p>
      </dgm:t>
    </dgm:pt>
    <dgm:pt modelId="{5573A239-B425-4DF2-A06E-CD1D2097298A}" type="parTrans" cxnId="{BC9E2909-9C35-4DC2-9B88-23D78EA8D968}">
      <dgm:prSet/>
      <dgm:spPr/>
      <dgm:t>
        <a:bodyPr/>
        <a:lstStyle/>
        <a:p>
          <a:endParaRPr lang="en-US"/>
        </a:p>
      </dgm:t>
    </dgm:pt>
    <dgm:pt modelId="{14333287-B1E5-4D81-A886-E9174D0BB41D}" type="sibTrans" cxnId="{BC9E2909-9C35-4DC2-9B88-23D78EA8D968}">
      <dgm:prSet/>
      <dgm:spPr/>
      <dgm:t>
        <a:bodyPr/>
        <a:lstStyle/>
        <a:p>
          <a:endParaRPr lang="en-US"/>
        </a:p>
      </dgm:t>
    </dgm:pt>
    <dgm:pt modelId="{DB1205A9-DD32-4BD2-9C0A-56F8894FC0B7}">
      <dgm:prSet/>
      <dgm:spPr/>
      <dgm:t>
        <a:bodyPr/>
        <a:lstStyle/>
        <a:p>
          <a:endParaRPr lang="en-US"/>
        </a:p>
      </dgm:t>
    </dgm:pt>
    <dgm:pt modelId="{20740709-A640-47D9-B85C-AC1744E76A0E}" type="parTrans" cxnId="{3897426F-4A04-4F75-9E5B-11986A840A25}">
      <dgm:prSet/>
      <dgm:spPr/>
      <dgm:t>
        <a:bodyPr/>
        <a:lstStyle/>
        <a:p>
          <a:endParaRPr lang="en-US"/>
        </a:p>
      </dgm:t>
    </dgm:pt>
    <dgm:pt modelId="{0AC2704E-DFD4-4228-AAC7-753C7EBDC78A}" type="sibTrans" cxnId="{3897426F-4A04-4F75-9E5B-11986A840A25}">
      <dgm:prSet/>
      <dgm:spPr/>
      <dgm:t>
        <a:bodyPr/>
        <a:lstStyle/>
        <a:p>
          <a:endParaRPr lang="en-US"/>
        </a:p>
      </dgm:t>
    </dgm:pt>
    <dgm:pt modelId="{EF41B774-EC46-4E7B-A657-79D453C73FBF}" type="pres">
      <dgm:prSet presAssocID="{C08ADEEA-CE2A-4A1F-850E-EE35B141080E}" presName="Name0" presStyleCnt="0">
        <dgm:presLayoutVars>
          <dgm:dir/>
          <dgm:animLvl val="lvl"/>
          <dgm:resizeHandles val="exact"/>
        </dgm:presLayoutVars>
      </dgm:prSet>
      <dgm:spPr/>
    </dgm:pt>
    <dgm:pt modelId="{9DF4EBFB-EFF1-4DAE-8DF9-7C85939F4426}" type="pres">
      <dgm:prSet presAssocID="{3CC10FC8-6053-4E81-848E-CC936E9826BE}" presName="composite" presStyleCnt="0"/>
      <dgm:spPr/>
    </dgm:pt>
    <dgm:pt modelId="{FFDC9F49-2B52-4963-BD6F-5A7B4330EA56}" type="pres">
      <dgm:prSet presAssocID="{3CC10FC8-6053-4E81-848E-CC936E9826BE}" presName="parTx" presStyleLbl="alignNode1" presStyleIdx="0" presStyleCnt="3">
        <dgm:presLayoutVars>
          <dgm:chMax val="0"/>
          <dgm:chPref val="0"/>
          <dgm:bulletEnabled val="1"/>
        </dgm:presLayoutVars>
      </dgm:prSet>
      <dgm:spPr/>
    </dgm:pt>
    <dgm:pt modelId="{376F6445-0BB3-4487-83F7-0B41B4F5D5F4}" type="pres">
      <dgm:prSet presAssocID="{3CC10FC8-6053-4E81-848E-CC936E9826BE}" presName="desTx" presStyleLbl="alignAccFollowNode1" presStyleIdx="0" presStyleCnt="3">
        <dgm:presLayoutVars>
          <dgm:bulletEnabled val="1"/>
        </dgm:presLayoutVars>
      </dgm:prSet>
      <dgm:spPr/>
    </dgm:pt>
    <dgm:pt modelId="{E40C4EB8-7368-426F-84BA-89E439479806}" type="pres">
      <dgm:prSet presAssocID="{F73C3F5F-4C35-4767-8056-F519A04AAC01}" presName="space" presStyleCnt="0"/>
      <dgm:spPr/>
    </dgm:pt>
    <dgm:pt modelId="{736ED9F2-BF3D-4284-A3DD-33A7F11C97E0}" type="pres">
      <dgm:prSet presAssocID="{140E535B-80DD-418F-BE76-76B9F06B6210}" presName="composite" presStyleCnt="0"/>
      <dgm:spPr/>
    </dgm:pt>
    <dgm:pt modelId="{C43AE595-8ED9-40C2-9570-DBA8B158A69B}" type="pres">
      <dgm:prSet presAssocID="{140E535B-80DD-418F-BE76-76B9F06B6210}" presName="parTx" presStyleLbl="alignNode1" presStyleIdx="1" presStyleCnt="3">
        <dgm:presLayoutVars>
          <dgm:chMax val="0"/>
          <dgm:chPref val="0"/>
          <dgm:bulletEnabled val="1"/>
        </dgm:presLayoutVars>
      </dgm:prSet>
      <dgm:spPr/>
    </dgm:pt>
    <dgm:pt modelId="{7864BBDA-D888-4E09-8D53-C37E4C506599}" type="pres">
      <dgm:prSet presAssocID="{140E535B-80DD-418F-BE76-76B9F06B6210}" presName="desTx" presStyleLbl="alignAccFollowNode1" presStyleIdx="1" presStyleCnt="3">
        <dgm:presLayoutVars>
          <dgm:bulletEnabled val="1"/>
        </dgm:presLayoutVars>
      </dgm:prSet>
      <dgm:spPr/>
    </dgm:pt>
    <dgm:pt modelId="{72294F4C-A18F-4CDE-B783-F599B41CF794}" type="pres">
      <dgm:prSet presAssocID="{968982E2-BF91-42B1-8542-4AC3155C5176}" presName="space" presStyleCnt="0"/>
      <dgm:spPr/>
    </dgm:pt>
    <dgm:pt modelId="{6E401A5A-A02A-4D67-9F55-EAAECB5A5984}" type="pres">
      <dgm:prSet presAssocID="{1639F5E7-0A76-4BCB-8EBA-160CD3700342}" presName="composite" presStyleCnt="0"/>
      <dgm:spPr/>
    </dgm:pt>
    <dgm:pt modelId="{BD968890-E36C-4D13-A864-00BC3986A928}" type="pres">
      <dgm:prSet presAssocID="{1639F5E7-0A76-4BCB-8EBA-160CD3700342}" presName="parTx" presStyleLbl="alignNode1" presStyleIdx="2" presStyleCnt="3">
        <dgm:presLayoutVars>
          <dgm:chMax val="0"/>
          <dgm:chPref val="0"/>
          <dgm:bulletEnabled val="1"/>
        </dgm:presLayoutVars>
      </dgm:prSet>
      <dgm:spPr/>
    </dgm:pt>
    <dgm:pt modelId="{11F1F357-5BB2-4046-85E2-33A8F2EE5DE3}" type="pres">
      <dgm:prSet presAssocID="{1639F5E7-0A76-4BCB-8EBA-160CD3700342}" presName="desTx" presStyleLbl="alignAccFollowNode1" presStyleIdx="2" presStyleCnt="3">
        <dgm:presLayoutVars>
          <dgm:bulletEnabled val="1"/>
        </dgm:presLayoutVars>
      </dgm:prSet>
      <dgm:spPr/>
    </dgm:pt>
  </dgm:ptLst>
  <dgm:cxnLst>
    <dgm:cxn modelId="{C2DF5002-48B8-488A-A646-55D34E12C4D1}" srcId="{2BB8AB53-43F0-40A7-A35B-C5B78D9CCA3F}" destId="{6C7460D5-AD75-4DA3-9991-EFFE9EC66280}" srcOrd="2" destOrd="0" parTransId="{862D2F16-D5BA-4CD6-B4A8-7C35D96E5641}" sibTransId="{820F4FC6-AD1F-40CB-BE5F-014DB9011AA1}"/>
    <dgm:cxn modelId="{4C901707-6828-47FB-B57E-9775D3C95C68}" type="presOf" srcId="{C6D2F6B9-DD46-4ED6-852D-4020B2AA193C}" destId="{11F1F357-5BB2-4046-85E2-33A8F2EE5DE3}" srcOrd="0" destOrd="1" presId="urn:microsoft.com/office/officeart/2005/8/layout/hList1"/>
    <dgm:cxn modelId="{BC9E2909-9C35-4DC2-9B88-23D78EA8D968}" srcId="{140E535B-80DD-418F-BE76-76B9F06B6210}" destId="{4E1A2E80-5D06-4640-B867-79DF341BB928}" srcOrd="1" destOrd="0" parTransId="{5573A239-B425-4DF2-A06E-CD1D2097298A}" sibTransId="{14333287-B1E5-4D81-A886-E9174D0BB41D}"/>
    <dgm:cxn modelId="{4673A20B-12E1-458A-8A9E-E6E536E43516}" srcId="{9114D26F-5176-4D8E-8D0C-2B63256F3DA0}" destId="{82E37FDE-F60D-4502-9BD2-D4D005D76469}" srcOrd="1" destOrd="0" parTransId="{8F5970A3-2B5A-4E8E-AC1E-0D3F04A9D68B}" sibTransId="{3A892C6B-9FBA-4215-9F10-95E831D58A8C}"/>
    <dgm:cxn modelId="{5ED4AA0D-C193-41EE-B72F-AF78B44D2517}" srcId="{3CC10FC8-6053-4E81-848E-CC936E9826BE}" destId="{DBCD3B34-AB0A-4160-A6E5-6D9BE3CD97E9}" srcOrd="1" destOrd="0" parTransId="{EF34E1C2-0B1E-4E5A-9145-EA0BEABF9032}" sibTransId="{963F5D35-1CAF-4E0C-8CD2-6B09B53BAC7E}"/>
    <dgm:cxn modelId="{9662CB1C-3263-4C70-98A6-BBF01214A437}" srcId="{2BB8AB53-43F0-40A7-A35B-C5B78D9CCA3F}" destId="{E0FD3375-2171-42D5-84E8-B7DD9E500D6F}" srcOrd="0" destOrd="0" parTransId="{2CF2819A-6E23-4769-BBA9-1D19F29CEC4C}" sibTransId="{7106DAE0-A969-4A7B-9F75-4FC8356DFCDD}"/>
    <dgm:cxn modelId="{843F0225-E4EC-4ECB-A10E-663D80D2C6F3}" type="presOf" srcId="{2BB8AB53-43F0-40A7-A35B-C5B78D9CCA3F}" destId="{376F6445-0BB3-4487-83F7-0B41B4F5D5F4}" srcOrd="0" destOrd="0" presId="urn:microsoft.com/office/officeart/2005/8/layout/hList1"/>
    <dgm:cxn modelId="{E800A625-B1D4-45A3-83FD-2602C58ADAF2}" srcId="{3CC10FC8-6053-4E81-848E-CC936E9826BE}" destId="{EE774BD7-60C4-49CD-BB1D-E6B098D11CAF}" srcOrd="2" destOrd="0" parTransId="{EFFB5414-1D23-4BC4-8529-371CE78866A6}" sibTransId="{2CF69576-C51A-42BD-9164-3D3DE9ED0394}"/>
    <dgm:cxn modelId="{3BFE4D2F-0C88-4244-9807-771AF9E9DE84}" type="presOf" srcId="{5311E4FC-7C1B-4885-9543-2B72226C2D87}" destId="{11F1F357-5BB2-4046-85E2-33A8F2EE5DE3}" srcOrd="0" destOrd="7" presId="urn:microsoft.com/office/officeart/2005/8/layout/hList1"/>
    <dgm:cxn modelId="{65376D33-65F4-45A7-942E-26041EB32B94}" srcId="{EE774BD7-60C4-49CD-BB1D-E6B098D11CAF}" destId="{54F953E3-DEC4-41A1-918D-D86649F08875}" srcOrd="1" destOrd="0" parTransId="{AC69C45E-D474-41AC-B08D-DE8409E77D33}" sibTransId="{45580467-584D-4759-85C9-491F8184538E}"/>
    <dgm:cxn modelId="{7E386735-AAFD-4CE8-856B-A743808364F9}" srcId="{2BB8AB53-43F0-40A7-A35B-C5B78D9CCA3F}" destId="{BAEC8A10-4E41-49E2-881A-9E6A16346A04}" srcOrd="1" destOrd="0" parTransId="{68F25063-DF80-490D-A82F-84A88074FE2D}" sibTransId="{248313B8-B858-40C4-A478-2216203FCF8F}"/>
    <dgm:cxn modelId="{B3084836-68CC-476A-83DE-11ECD2E5C349}" type="presOf" srcId="{6C7460D5-AD75-4DA3-9991-EFFE9EC66280}" destId="{376F6445-0BB3-4487-83F7-0B41B4F5D5F4}" srcOrd="0" destOrd="3" presId="urn:microsoft.com/office/officeart/2005/8/layout/hList1"/>
    <dgm:cxn modelId="{CEE45937-E6B9-4F90-A32A-FDECC37AF0FD}" srcId="{056FC4C3-C0BF-49D9-8134-3456774151F3}" destId="{C07732BA-F230-42ED-B1D6-269AA49293C3}" srcOrd="2" destOrd="0" parTransId="{534F4DC4-C6B5-48D5-8F95-7E2E9A897E18}" sibTransId="{25DD2ADA-324A-494A-B8A2-0148DEE0EE88}"/>
    <dgm:cxn modelId="{7FA8F73A-BD44-410E-8519-316D74B21D0F}" type="presOf" srcId="{3CC10FC8-6053-4E81-848E-CC936E9826BE}" destId="{FFDC9F49-2B52-4963-BD6F-5A7B4330EA56}" srcOrd="0" destOrd="0" presId="urn:microsoft.com/office/officeart/2005/8/layout/hList1"/>
    <dgm:cxn modelId="{DBE88C3B-5F72-4441-BB3A-893A700D71FE}" srcId="{9114D26F-5176-4D8E-8D0C-2B63256F3DA0}" destId="{7D4FA1C0-35F5-47BE-B642-4BCACE4DC534}" srcOrd="2" destOrd="0" parTransId="{EF34E94D-B2FA-4DF2-A8C3-A72C4444A1B2}" sibTransId="{D0BCC742-DAD2-4A73-B8CC-0406D9FDF96F}"/>
    <dgm:cxn modelId="{57342740-507D-4CFB-B36B-968BEABA4D72}" type="presOf" srcId="{DBCD3B34-AB0A-4160-A6E5-6D9BE3CD97E9}" destId="{376F6445-0BB3-4487-83F7-0B41B4F5D5F4}" srcOrd="0" destOrd="4" presId="urn:microsoft.com/office/officeart/2005/8/layout/hList1"/>
    <dgm:cxn modelId="{B1714E5C-5428-4130-8202-EF4A4C535413}" type="presOf" srcId="{E7378FAD-6257-4DA6-A857-77AB81AE37ED}" destId="{7864BBDA-D888-4E09-8D53-C37E4C506599}" srcOrd="0" destOrd="3" presId="urn:microsoft.com/office/officeart/2005/8/layout/hList1"/>
    <dgm:cxn modelId="{A68DE95C-6B72-4DDE-B405-F137DB0EE9B8}" srcId="{056FC4C3-C0BF-49D9-8134-3456774151F3}" destId="{5311E4FC-7C1B-4885-9543-2B72226C2D87}" srcOrd="1" destOrd="0" parTransId="{26373B5A-A225-471A-882A-383E076CFB50}" sibTransId="{72F0C0C7-D429-4793-A261-B1DA2F6B330B}"/>
    <dgm:cxn modelId="{DB88535E-D1F8-4B97-BF87-CB0B5F615DEB}" srcId="{056FC4C3-C0BF-49D9-8134-3456774151F3}" destId="{0D0B9327-2AD1-423F-A3B0-0159411A91A6}" srcOrd="0" destOrd="0" parTransId="{4A904047-CA80-40DC-AC7E-E0B365173DD5}" sibTransId="{FE353C2C-376B-475E-A1CC-88DD0E1A39ED}"/>
    <dgm:cxn modelId="{AB794643-69BB-4E02-80BC-FF4BE52CE02E}" srcId="{140E535B-80DD-418F-BE76-76B9F06B6210}" destId="{5C71BF08-5A45-4C8B-84F7-9A0F53974FA1}" srcOrd="0" destOrd="0" parTransId="{34D53180-3E4C-4F38-A57B-C8A145AA3998}" sibTransId="{09B10276-65BB-42A8-B0D8-D2E050FA9002}"/>
    <dgm:cxn modelId="{72973864-4D97-4472-A7C4-AE72C7CB9A58}" srcId="{1639F5E7-0A76-4BCB-8EBA-160CD3700342}" destId="{9114D26F-5176-4D8E-8D0C-2B63256F3DA0}" srcOrd="0" destOrd="0" parTransId="{487A6461-9928-4DA4-BD2C-2DF24FACCA3A}" sibTransId="{FC813500-2941-4266-B620-92A65D4C30AB}"/>
    <dgm:cxn modelId="{A3766049-9D55-47E1-8E3C-E47D7EB93EDA}" type="presOf" srcId="{67EE900F-EC75-4B61-AD14-17ABA703E879}" destId="{7864BBDA-D888-4E09-8D53-C37E4C506599}" srcOrd="0" destOrd="5" presId="urn:microsoft.com/office/officeart/2005/8/layout/hList1"/>
    <dgm:cxn modelId="{40251F4D-E110-4397-9D0A-6A2B27225F21}" type="presOf" srcId="{BAEC8A10-4E41-49E2-881A-9E6A16346A04}" destId="{376F6445-0BB3-4487-83F7-0B41B4F5D5F4}" srcOrd="0" destOrd="2" presId="urn:microsoft.com/office/officeart/2005/8/layout/hList1"/>
    <dgm:cxn modelId="{3897426F-4A04-4F75-9E5B-11986A840A25}" srcId="{1639F5E7-0A76-4BCB-8EBA-160CD3700342}" destId="{DB1205A9-DD32-4BD2-9C0A-56F8894FC0B7}" srcOrd="1" destOrd="0" parTransId="{20740709-A640-47D9-B85C-AC1744E76A0E}" sibTransId="{0AC2704E-DFD4-4228-AAC7-753C7EBDC78A}"/>
    <dgm:cxn modelId="{67F87870-E998-4F32-B496-0008FA2B1205}" type="presOf" srcId="{F7AD1C57-E40A-4EAA-9CEA-584ED22DD7DE}" destId="{7864BBDA-D888-4E09-8D53-C37E4C506599}" srcOrd="0" destOrd="2" presId="urn:microsoft.com/office/officeart/2005/8/layout/hList1"/>
    <dgm:cxn modelId="{774F5152-ADEA-4CB9-AF9D-3083008C956E}" type="presOf" srcId="{3919F9CB-03B6-4355-8250-04849B7E62C9}" destId="{7864BBDA-D888-4E09-8D53-C37E4C506599}" srcOrd="0" destOrd="1" presId="urn:microsoft.com/office/officeart/2005/8/layout/hList1"/>
    <dgm:cxn modelId="{1D6B8D55-DB2D-4006-8567-26066D4D2F9F}" type="presOf" srcId="{1A3AD978-8896-416F-AF7F-5D8AE7AAD471}" destId="{376F6445-0BB3-4487-83F7-0B41B4F5D5F4}" srcOrd="0" destOrd="8" presId="urn:microsoft.com/office/officeart/2005/8/layout/hList1"/>
    <dgm:cxn modelId="{A45B7257-12AA-4546-AF6A-37B1C0F32187}" type="presOf" srcId="{7D4FA1C0-35F5-47BE-B642-4BCACE4DC534}" destId="{11F1F357-5BB2-4046-85E2-33A8F2EE5DE3}" srcOrd="0" destOrd="3" presId="urn:microsoft.com/office/officeart/2005/8/layout/hList1"/>
    <dgm:cxn modelId="{E9514958-E948-499F-8E8D-00B38CF855F5}" srcId="{140E535B-80DD-418F-BE76-76B9F06B6210}" destId="{67EE900F-EC75-4B61-AD14-17ABA703E879}" srcOrd="2" destOrd="0" parTransId="{AC22BF3F-4038-400E-A80A-3D17C6C015B2}" sibTransId="{1717FD09-57FD-4DF8-829A-CC04CF794CB3}"/>
    <dgm:cxn modelId="{495FAA59-4CB3-4493-9080-BF24B648FA8C}" type="presOf" srcId="{C08ADEEA-CE2A-4A1F-850E-EE35B141080E}" destId="{EF41B774-EC46-4E7B-A657-79D453C73FBF}" srcOrd="0" destOrd="0" presId="urn:microsoft.com/office/officeart/2005/8/layout/hList1"/>
    <dgm:cxn modelId="{03DCF679-0E48-438B-BF48-554B9C94680B}" srcId="{67EE900F-EC75-4B61-AD14-17ABA703E879}" destId="{CA66FB9F-4670-4EB0-94C0-4129DD88E2CD}" srcOrd="1" destOrd="0" parTransId="{F80052C7-E40C-4107-B096-D1F79D9EC9FD}" sibTransId="{9C136C35-B18B-49F3-84F7-5ADF0FF0AC8E}"/>
    <dgm:cxn modelId="{22FDEC7B-C281-4508-9D20-1C3C4AA0EF00}" type="presOf" srcId="{4E1A2E80-5D06-4640-B867-79DF341BB928}" destId="{7864BBDA-D888-4E09-8D53-C37E4C506599}" srcOrd="0" destOrd="4" presId="urn:microsoft.com/office/officeart/2005/8/layout/hList1"/>
    <dgm:cxn modelId="{455AA07C-97DD-4C72-B723-DE352BA64784}" type="presOf" srcId="{CA66FB9F-4670-4EB0-94C0-4129DD88E2CD}" destId="{7864BBDA-D888-4E09-8D53-C37E4C506599}" srcOrd="0" destOrd="7" presId="urn:microsoft.com/office/officeart/2005/8/layout/hList1"/>
    <dgm:cxn modelId="{F0ACEB7C-6EDF-40CB-8713-133599A8A6A8}" type="presOf" srcId="{E0FD3375-2171-42D5-84E8-B7DD9E500D6F}" destId="{376F6445-0BB3-4487-83F7-0B41B4F5D5F4}" srcOrd="0" destOrd="1" presId="urn:microsoft.com/office/officeart/2005/8/layout/hList1"/>
    <dgm:cxn modelId="{DD8FAB7E-66E7-45BF-840E-15790ACCF27A}" srcId="{1639F5E7-0A76-4BCB-8EBA-160CD3700342}" destId="{056FC4C3-C0BF-49D9-8134-3456774151F3}" srcOrd="2" destOrd="0" parTransId="{73CD0DE7-256E-4A57-ADFD-6083683512BE}" sibTransId="{F06523BE-BD32-4B29-95F1-F24CA857DD10}"/>
    <dgm:cxn modelId="{04393581-DDEA-429C-A575-721B6394329D}" srcId="{C08ADEEA-CE2A-4A1F-850E-EE35B141080E}" destId="{1639F5E7-0A76-4BCB-8EBA-160CD3700342}" srcOrd="2" destOrd="0" parTransId="{4F455C8B-5918-4CBD-ACE5-B756915ECB6F}" sibTransId="{4F23A165-B7FF-48F9-8ABB-D7AD61B48941}"/>
    <dgm:cxn modelId="{DB412691-3A82-4637-8B98-99FF8BB5E4A9}" srcId="{5C71BF08-5A45-4C8B-84F7-9A0F53974FA1}" destId="{F7AD1C57-E40A-4EAA-9CEA-584ED22DD7DE}" srcOrd="1" destOrd="0" parTransId="{BDEF3E5D-97BC-4E98-B8A0-6E7E951E474D}" sibTransId="{096D76F4-7963-4BE4-AD8C-9F43F42829A9}"/>
    <dgm:cxn modelId="{61195093-B192-45D0-8EFD-92C642E29352}" srcId="{9114D26F-5176-4D8E-8D0C-2B63256F3DA0}" destId="{C6D2F6B9-DD46-4ED6-852D-4020B2AA193C}" srcOrd="0" destOrd="0" parTransId="{9063E948-F890-4549-9106-F59FF411E845}" sibTransId="{453AB803-5FF7-4E46-8ABB-95F54F8D9C5F}"/>
    <dgm:cxn modelId="{7C9A4E9A-967A-467B-9F1B-7F36A165D0BD}" type="presOf" srcId="{82E37FDE-F60D-4502-9BD2-D4D005D76469}" destId="{11F1F357-5BB2-4046-85E2-33A8F2EE5DE3}" srcOrd="0" destOrd="2" presId="urn:microsoft.com/office/officeart/2005/8/layout/hList1"/>
    <dgm:cxn modelId="{FCE87CA4-EB30-4A53-9BB9-96AB392FF6BD}" srcId="{C08ADEEA-CE2A-4A1F-850E-EE35B141080E}" destId="{3CC10FC8-6053-4E81-848E-CC936E9826BE}" srcOrd="0" destOrd="0" parTransId="{869BBCE5-E7F8-447F-8B4A-F01DEB40419A}" sibTransId="{F73C3F5F-4C35-4767-8056-F519A04AAC01}"/>
    <dgm:cxn modelId="{0B1E42A5-468A-43BB-83E5-7B30A6B7FD7E}" type="presOf" srcId="{EE774BD7-60C4-49CD-BB1D-E6B098D11CAF}" destId="{376F6445-0BB3-4487-83F7-0B41B4F5D5F4}" srcOrd="0" destOrd="5" presId="urn:microsoft.com/office/officeart/2005/8/layout/hList1"/>
    <dgm:cxn modelId="{E897A0AC-44B6-495F-81A4-42F70913CCB9}" srcId="{67EE900F-EC75-4B61-AD14-17ABA703E879}" destId="{7207AD14-A70B-4FC4-BA8B-3ACE66C8527B}" srcOrd="2" destOrd="0" parTransId="{6EB3897B-11A6-4D4B-8E14-2B0458EB219F}" sibTransId="{4DE5C217-8CCC-4781-8206-647A32C22300}"/>
    <dgm:cxn modelId="{0AF821B5-1E0E-43E5-B0F0-04CBD0E9E689}" type="presOf" srcId="{E00C004F-1FC1-415D-8032-3940E88EADEB}" destId="{7864BBDA-D888-4E09-8D53-C37E4C506599}" srcOrd="0" destOrd="6" presId="urn:microsoft.com/office/officeart/2005/8/layout/hList1"/>
    <dgm:cxn modelId="{3A2FC3B7-B13D-4D66-89B2-43AA49430C61}" type="presOf" srcId="{DB1205A9-DD32-4BD2-9C0A-56F8894FC0B7}" destId="{11F1F357-5BB2-4046-85E2-33A8F2EE5DE3}" srcOrd="0" destOrd="4" presId="urn:microsoft.com/office/officeart/2005/8/layout/hList1"/>
    <dgm:cxn modelId="{186DAAB9-4E36-44D3-B3ED-FBAAC5AD1584}" srcId="{67EE900F-EC75-4B61-AD14-17ABA703E879}" destId="{E00C004F-1FC1-415D-8032-3940E88EADEB}" srcOrd="0" destOrd="0" parTransId="{4779B363-BC8B-4BDE-B625-1A8C1DA1EA46}" sibTransId="{03B20331-C146-41C9-A742-D88503DCEA9D}"/>
    <dgm:cxn modelId="{CCD907BE-9D68-42CB-8863-FF381FF3E87D}" type="presOf" srcId="{140E535B-80DD-418F-BE76-76B9F06B6210}" destId="{C43AE595-8ED9-40C2-9570-DBA8B158A69B}" srcOrd="0" destOrd="0" presId="urn:microsoft.com/office/officeart/2005/8/layout/hList1"/>
    <dgm:cxn modelId="{93E5E2C0-FB3E-4AE3-A1AA-50BA37DB3442}" srcId="{EE774BD7-60C4-49CD-BB1D-E6B098D11CAF}" destId="{6275F61E-9873-467E-87E4-1F2DAC15F8BF}" srcOrd="0" destOrd="0" parTransId="{0403EE10-CE15-4FC8-880F-DBEBDC2169A1}" sibTransId="{989869E2-253E-4436-8F5B-08AE457D5EC8}"/>
    <dgm:cxn modelId="{1D34B2C3-A15D-4A32-9099-F2F103C4B07B}" srcId="{3CC10FC8-6053-4E81-848E-CC936E9826BE}" destId="{2BB8AB53-43F0-40A7-A35B-C5B78D9CCA3F}" srcOrd="0" destOrd="0" parTransId="{89D5DB3D-6C15-463C-9238-DDFDC74F9BDE}" sibTransId="{2BE28ED1-B52E-481C-843C-DBCE9DAB2044}"/>
    <dgm:cxn modelId="{38B19AC7-7BC6-47B6-B2E5-28B90A36FAD7}" type="presOf" srcId="{5C71BF08-5A45-4C8B-84F7-9A0F53974FA1}" destId="{7864BBDA-D888-4E09-8D53-C37E4C506599}" srcOrd="0" destOrd="0" presId="urn:microsoft.com/office/officeart/2005/8/layout/hList1"/>
    <dgm:cxn modelId="{706602D7-4F9B-479A-ADD4-8C187EACB233}" type="presOf" srcId="{9114D26F-5176-4D8E-8D0C-2B63256F3DA0}" destId="{11F1F357-5BB2-4046-85E2-33A8F2EE5DE3}" srcOrd="0" destOrd="0" presId="urn:microsoft.com/office/officeart/2005/8/layout/hList1"/>
    <dgm:cxn modelId="{05A16FD7-3004-4C45-A662-692059C05AF4}" srcId="{EE774BD7-60C4-49CD-BB1D-E6B098D11CAF}" destId="{1A3AD978-8896-416F-AF7F-5D8AE7AAD471}" srcOrd="2" destOrd="0" parTransId="{C466CF08-4A98-402D-8C06-8195CC0D935C}" sibTransId="{DB5EBB6D-C360-4E53-891E-9FB0FF5F742E}"/>
    <dgm:cxn modelId="{2A3463D8-37AA-4F2C-91C9-83201EAFC768}" srcId="{C08ADEEA-CE2A-4A1F-850E-EE35B141080E}" destId="{140E535B-80DD-418F-BE76-76B9F06B6210}" srcOrd="1" destOrd="0" parTransId="{7D0FC203-8C3A-4D01-AED3-7E2349444EE7}" sibTransId="{968982E2-BF91-42B1-8542-4AC3155C5176}"/>
    <dgm:cxn modelId="{A59D4DDE-B74A-431F-9FF6-BBBA570BFEA2}" type="presOf" srcId="{7207AD14-A70B-4FC4-BA8B-3ACE66C8527B}" destId="{7864BBDA-D888-4E09-8D53-C37E4C506599}" srcOrd="0" destOrd="8" presId="urn:microsoft.com/office/officeart/2005/8/layout/hList1"/>
    <dgm:cxn modelId="{C3ECE7E2-16D0-4049-8899-919C8704C27C}" type="presOf" srcId="{0D0B9327-2AD1-423F-A3B0-0159411A91A6}" destId="{11F1F357-5BB2-4046-85E2-33A8F2EE5DE3}" srcOrd="0" destOrd="6" presId="urn:microsoft.com/office/officeart/2005/8/layout/hList1"/>
    <dgm:cxn modelId="{54AB01E8-80CC-4988-B303-85259ED8C580}" type="presOf" srcId="{6275F61E-9873-467E-87E4-1F2DAC15F8BF}" destId="{376F6445-0BB3-4487-83F7-0B41B4F5D5F4}" srcOrd="0" destOrd="6" presId="urn:microsoft.com/office/officeart/2005/8/layout/hList1"/>
    <dgm:cxn modelId="{242161EB-8478-4D05-A3BF-FC0A2F5A9399}" type="presOf" srcId="{1639F5E7-0A76-4BCB-8EBA-160CD3700342}" destId="{BD968890-E36C-4D13-A864-00BC3986A928}" srcOrd="0" destOrd="0" presId="urn:microsoft.com/office/officeart/2005/8/layout/hList1"/>
    <dgm:cxn modelId="{96D4F2F1-470C-4B22-95BC-0EBF6630DB71}" type="presOf" srcId="{056FC4C3-C0BF-49D9-8134-3456774151F3}" destId="{11F1F357-5BB2-4046-85E2-33A8F2EE5DE3}" srcOrd="0" destOrd="5" presId="urn:microsoft.com/office/officeart/2005/8/layout/hList1"/>
    <dgm:cxn modelId="{C6727BF4-89C4-4C45-82B7-AF7E227B4EA6}" srcId="{5C71BF08-5A45-4C8B-84F7-9A0F53974FA1}" destId="{3919F9CB-03B6-4355-8250-04849B7E62C9}" srcOrd="0" destOrd="0" parTransId="{921A3B86-536E-4AF0-A61E-AA2E1D15270A}" sibTransId="{672D26F5-7608-4C76-946E-F2C4154DEE29}"/>
    <dgm:cxn modelId="{8E31D5F8-ECDC-49E0-9432-0B3B4169BF06}" type="presOf" srcId="{C07732BA-F230-42ED-B1D6-269AA49293C3}" destId="{11F1F357-5BB2-4046-85E2-33A8F2EE5DE3}" srcOrd="0" destOrd="8" presId="urn:microsoft.com/office/officeart/2005/8/layout/hList1"/>
    <dgm:cxn modelId="{60B539F9-3EA7-43E0-88E1-532FD9178240}" type="presOf" srcId="{54F953E3-DEC4-41A1-918D-D86649F08875}" destId="{376F6445-0BB3-4487-83F7-0B41B4F5D5F4}" srcOrd="0" destOrd="7" presId="urn:microsoft.com/office/officeart/2005/8/layout/hList1"/>
    <dgm:cxn modelId="{06C120FB-F555-4D3C-8417-66A91F58B8F1}" srcId="{5C71BF08-5A45-4C8B-84F7-9A0F53974FA1}" destId="{E7378FAD-6257-4DA6-A857-77AB81AE37ED}" srcOrd="2" destOrd="0" parTransId="{7DB86D70-625C-4E15-BE02-B54A1287D5EC}" sibTransId="{357AB914-0B22-4DD5-9C32-DADFFD3A4638}"/>
    <dgm:cxn modelId="{6CA6C6C9-7DE8-4232-A22F-C32C7F1C7FA4}" type="presParOf" srcId="{EF41B774-EC46-4E7B-A657-79D453C73FBF}" destId="{9DF4EBFB-EFF1-4DAE-8DF9-7C85939F4426}" srcOrd="0" destOrd="0" presId="urn:microsoft.com/office/officeart/2005/8/layout/hList1"/>
    <dgm:cxn modelId="{6E297777-BB2E-411D-A4BF-5C789E008DEC}" type="presParOf" srcId="{9DF4EBFB-EFF1-4DAE-8DF9-7C85939F4426}" destId="{FFDC9F49-2B52-4963-BD6F-5A7B4330EA56}" srcOrd="0" destOrd="0" presId="urn:microsoft.com/office/officeart/2005/8/layout/hList1"/>
    <dgm:cxn modelId="{363F691E-2B05-4A07-8C75-FCC3B6266E43}" type="presParOf" srcId="{9DF4EBFB-EFF1-4DAE-8DF9-7C85939F4426}" destId="{376F6445-0BB3-4487-83F7-0B41B4F5D5F4}" srcOrd="1" destOrd="0" presId="urn:microsoft.com/office/officeart/2005/8/layout/hList1"/>
    <dgm:cxn modelId="{3A78C423-C092-404E-B099-CD42ABE479B9}" type="presParOf" srcId="{EF41B774-EC46-4E7B-A657-79D453C73FBF}" destId="{E40C4EB8-7368-426F-84BA-89E439479806}" srcOrd="1" destOrd="0" presId="urn:microsoft.com/office/officeart/2005/8/layout/hList1"/>
    <dgm:cxn modelId="{6D6F5ECF-5441-46D7-A889-C7135C7D9A47}" type="presParOf" srcId="{EF41B774-EC46-4E7B-A657-79D453C73FBF}" destId="{736ED9F2-BF3D-4284-A3DD-33A7F11C97E0}" srcOrd="2" destOrd="0" presId="urn:microsoft.com/office/officeart/2005/8/layout/hList1"/>
    <dgm:cxn modelId="{EEDC6682-8127-4086-BB32-1F676A96FB0E}" type="presParOf" srcId="{736ED9F2-BF3D-4284-A3DD-33A7F11C97E0}" destId="{C43AE595-8ED9-40C2-9570-DBA8B158A69B}" srcOrd="0" destOrd="0" presId="urn:microsoft.com/office/officeart/2005/8/layout/hList1"/>
    <dgm:cxn modelId="{7B2D42D4-39A7-4B0D-BD9F-701C6173ACC7}" type="presParOf" srcId="{736ED9F2-BF3D-4284-A3DD-33A7F11C97E0}" destId="{7864BBDA-D888-4E09-8D53-C37E4C506599}" srcOrd="1" destOrd="0" presId="urn:microsoft.com/office/officeart/2005/8/layout/hList1"/>
    <dgm:cxn modelId="{FED65AD7-0C13-4D54-BD5C-B4280B3357FB}" type="presParOf" srcId="{EF41B774-EC46-4E7B-A657-79D453C73FBF}" destId="{72294F4C-A18F-4CDE-B783-F599B41CF794}" srcOrd="3" destOrd="0" presId="urn:microsoft.com/office/officeart/2005/8/layout/hList1"/>
    <dgm:cxn modelId="{BB73C653-5A65-4E91-B03A-9F7180065B18}" type="presParOf" srcId="{EF41B774-EC46-4E7B-A657-79D453C73FBF}" destId="{6E401A5A-A02A-4D67-9F55-EAAECB5A5984}" srcOrd="4" destOrd="0" presId="urn:microsoft.com/office/officeart/2005/8/layout/hList1"/>
    <dgm:cxn modelId="{59E05F02-E34D-48DF-BC67-693B8C131F5E}" type="presParOf" srcId="{6E401A5A-A02A-4D67-9F55-EAAECB5A5984}" destId="{BD968890-E36C-4D13-A864-00BC3986A928}" srcOrd="0" destOrd="0" presId="urn:microsoft.com/office/officeart/2005/8/layout/hList1"/>
    <dgm:cxn modelId="{B625FEDB-5380-4004-A96E-EFC92DE6A2A3}" type="presParOf" srcId="{6E401A5A-A02A-4D67-9F55-EAAECB5A5984}" destId="{11F1F357-5BB2-4046-85E2-33A8F2EE5D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82C8B9-5733-4696-89CD-B988E2914E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DA7A46-4DD8-4E73-9C2D-867A3D12F8CE}">
      <dgm:prSet/>
      <dgm:spPr>
        <a:solidFill>
          <a:srgbClr val="0F6A6B"/>
        </a:solidFill>
      </dgm:spPr>
      <dgm:t>
        <a:bodyPr/>
        <a:lstStyle/>
        <a:p>
          <a:r>
            <a:rPr lang="en-US"/>
            <a:t>Full Certification</a:t>
          </a:r>
        </a:p>
      </dgm:t>
    </dgm:pt>
    <dgm:pt modelId="{83A1F3D4-3B2A-44E7-B49A-F7C67B3761E3}" type="parTrans" cxnId="{F44BD001-DB65-4F78-AB8A-989CB10C8E7D}">
      <dgm:prSet/>
      <dgm:spPr/>
      <dgm:t>
        <a:bodyPr/>
        <a:lstStyle/>
        <a:p>
          <a:endParaRPr lang="en-US"/>
        </a:p>
      </dgm:t>
    </dgm:pt>
    <dgm:pt modelId="{C84AD6B5-061E-4E0E-B97A-761816ACCAD9}" type="sibTrans" cxnId="{F44BD001-DB65-4F78-AB8A-989CB10C8E7D}">
      <dgm:prSet/>
      <dgm:spPr/>
      <dgm:t>
        <a:bodyPr/>
        <a:lstStyle/>
        <a:p>
          <a:endParaRPr lang="en-US"/>
        </a:p>
      </dgm:t>
    </dgm:pt>
    <dgm:pt modelId="{339ABD8C-8A64-418E-B824-6373AD57A8F2}">
      <dgm:prSet/>
      <dgm:spPr/>
      <dgm:t>
        <a:bodyPr/>
        <a:lstStyle/>
        <a:p>
          <a:r>
            <a:rPr lang="en-US" b="0"/>
            <a:t>Full certification requirements have been met for each of the three categories as determined by the evaluation team.</a:t>
          </a:r>
          <a:endParaRPr lang="en-US"/>
        </a:p>
      </dgm:t>
    </dgm:pt>
    <dgm:pt modelId="{383A32C4-E690-4457-92C6-89A734CD3C79}" type="parTrans" cxnId="{E7B714E0-9D7A-4684-8110-3F9D86DE4B14}">
      <dgm:prSet/>
      <dgm:spPr/>
      <dgm:t>
        <a:bodyPr/>
        <a:lstStyle/>
        <a:p>
          <a:endParaRPr lang="en-US"/>
        </a:p>
      </dgm:t>
    </dgm:pt>
    <dgm:pt modelId="{DD5FDF0E-DF79-4169-8426-33F7923E77B3}" type="sibTrans" cxnId="{E7B714E0-9D7A-4684-8110-3F9D86DE4B14}">
      <dgm:prSet/>
      <dgm:spPr/>
      <dgm:t>
        <a:bodyPr/>
        <a:lstStyle/>
        <a:p>
          <a:endParaRPr lang="en-US"/>
        </a:p>
      </dgm:t>
    </dgm:pt>
    <dgm:pt modelId="{A2C83228-B6F6-4D38-A87E-A2122FC8CA91}">
      <dgm:prSet/>
      <dgm:spPr/>
      <dgm:t>
        <a:bodyPr/>
        <a:lstStyle/>
        <a:p>
          <a:pPr rtl="0"/>
          <a:r>
            <a:rPr lang="en-US">
              <a:solidFill>
                <a:srgbClr val="000000"/>
              </a:solidFill>
              <a:latin typeface="Calibri" panose="020F0502020204030204"/>
              <a:cs typeface="Calibri"/>
            </a:rPr>
            <a:t>Certification</a:t>
          </a:r>
          <a:r>
            <a:rPr lang="en-US">
              <a:solidFill>
                <a:srgbClr val="000000"/>
              </a:solidFill>
              <a:cs typeface="Calibri"/>
            </a:rPr>
            <a:t> </a:t>
          </a:r>
          <a:r>
            <a:rPr lang="en-US">
              <a:solidFill>
                <a:srgbClr val="000000"/>
              </a:solidFill>
              <a:latin typeface="Calibri" panose="020F0502020204030204"/>
              <a:cs typeface="Calibri"/>
            </a:rPr>
            <a:t>renewal will</a:t>
          </a:r>
          <a:r>
            <a:rPr lang="en-US">
              <a:solidFill>
                <a:srgbClr val="000000"/>
              </a:solidFill>
              <a:cs typeface="Calibri"/>
            </a:rPr>
            <a:t> be </a:t>
          </a:r>
          <a:r>
            <a:rPr lang="en-US">
              <a:latin typeface="Calibri" panose="020F0502020204030204"/>
              <a:cs typeface="Calibri"/>
            </a:rPr>
            <a:t>conducted between 10/2025 and 9/2026 (review last certification to ensure it's done every 3 years) </a:t>
          </a:r>
          <a:endParaRPr lang="en-US">
            <a:cs typeface="Calibri"/>
          </a:endParaRPr>
        </a:p>
      </dgm:t>
    </dgm:pt>
    <dgm:pt modelId="{91A8D215-1FBA-47D4-ACF6-36E4FC9ADC94}" type="parTrans" cxnId="{1D820559-1CFB-403C-90D6-B0C044955105}">
      <dgm:prSet/>
      <dgm:spPr/>
      <dgm:t>
        <a:bodyPr/>
        <a:lstStyle/>
        <a:p>
          <a:endParaRPr lang="en-US"/>
        </a:p>
      </dgm:t>
    </dgm:pt>
    <dgm:pt modelId="{ED39F03C-9BAD-4392-B1F8-B4DCEFBF3A5D}" type="sibTrans" cxnId="{1D820559-1CFB-403C-90D6-B0C044955105}">
      <dgm:prSet/>
      <dgm:spPr/>
      <dgm:t>
        <a:bodyPr/>
        <a:lstStyle/>
        <a:p>
          <a:endParaRPr lang="en-US"/>
        </a:p>
      </dgm:t>
    </dgm:pt>
    <dgm:pt modelId="{38D7631A-3FB7-4029-9248-CA2AB17ECA0C}">
      <dgm:prSet/>
      <dgm:spPr/>
      <dgm:t>
        <a:bodyPr/>
        <a:lstStyle/>
        <a:p>
          <a:r>
            <a:rPr lang="en-US">
              <a:cs typeface="Calibri"/>
            </a:rPr>
            <a:t>Full Certification is granted for 3 years</a:t>
          </a:r>
          <a:endParaRPr lang="en-US"/>
        </a:p>
      </dgm:t>
    </dgm:pt>
    <dgm:pt modelId="{EC1E8CA9-C1ED-4686-8501-DEA49E813439}" type="parTrans" cxnId="{A638D464-1C4B-4BB5-972E-FB66D7EDC323}">
      <dgm:prSet/>
      <dgm:spPr/>
    </dgm:pt>
    <dgm:pt modelId="{2A7FD6DE-7D06-4BD4-9D91-73A8B8B11629}" type="sibTrans" cxnId="{A638D464-1C4B-4BB5-972E-FB66D7EDC323}">
      <dgm:prSet/>
      <dgm:spPr/>
    </dgm:pt>
    <dgm:pt modelId="{6A1EF237-AC53-4A34-8B34-BF81C2D245D3}" type="pres">
      <dgm:prSet presAssocID="{3F82C8B9-5733-4696-89CD-B988E2914E4F}" presName="linear" presStyleCnt="0">
        <dgm:presLayoutVars>
          <dgm:animLvl val="lvl"/>
          <dgm:resizeHandles val="exact"/>
        </dgm:presLayoutVars>
      </dgm:prSet>
      <dgm:spPr/>
    </dgm:pt>
    <dgm:pt modelId="{C08B6615-CDF0-4BFB-81D0-EBBAD0A20807}" type="pres">
      <dgm:prSet presAssocID="{CFDA7A46-4DD8-4E73-9C2D-867A3D12F8CE}" presName="parentText" presStyleLbl="node1" presStyleIdx="0" presStyleCnt="1">
        <dgm:presLayoutVars>
          <dgm:chMax val="0"/>
          <dgm:bulletEnabled val="1"/>
        </dgm:presLayoutVars>
      </dgm:prSet>
      <dgm:spPr/>
    </dgm:pt>
    <dgm:pt modelId="{B74B2B19-6F38-4693-A0A5-35BE51C94233}" type="pres">
      <dgm:prSet presAssocID="{CFDA7A46-4DD8-4E73-9C2D-867A3D12F8CE}" presName="childText" presStyleLbl="revTx" presStyleIdx="0" presStyleCnt="1">
        <dgm:presLayoutVars>
          <dgm:bulletEnabled val="1"/>
        </dgm:presLayoutVars>
      </dgm:prSet>
      <dgm:spPr/>
    </dgm:pt>
  </dgm:ptLst>
  <dgm:cxnLst>
    <dgm:cxn modelId="{F44BD001-DB65-4F78-AB8A-989CB10C8E7D}" srcId="{3F82C8B9-5733-4696-89CD-B988E2914E4F}" destId="{CFDA7A46-4DD8-4E73-9C2D-867A3D12F8CE}" srcOrd="0" destOrd="0" parTransId="{83A1F3D4-3B2A-44E7-B49A-F7C67B3761E3}" sibTransId="{C84AD6B5-061E-4E0E-B97A-761816ACCAD9}"/>
    <dgm:cxn modelId="{99DE5F0D-B6C8-41DB-B34B-813DA92A809C}" type="presOf" srcId="{CFDA7A46-4DD8-4E73-9C2D-867A3D12F8CE}" destId="{C08B6615-CDF0-4BFB-81D0-EBBAD0A20807}" srcOrd="0" destOrd="0" presId="urn:microsoft.com/office/officeart/2005/8/layout/vList2"/>
    <dgm:cxn modelId="{3CDF5B34-A322-4D04-B407-76A5451A03CF}" type="presOf" srcId="{3F82C8B9-5733-4696-89CD-B988E2914E4F}" destId="{6A1EF237-AC53-4A34-8B34-BF81C2D245D3}" srcOrd="0" destOrd="0" presId="urn:microsoft.com/office/officeart/2005/8/layout/vList2"/>
    <dgm:cxn modelId="{A638D464-1C4B-4BB5-972E-FB66D7EDC323}" srcId="{CFDA7A46-4DD8-4E73-9C2D-867A3D12F8CE}" destId="{38D7631A-3FB7-4029-9248-CA2AB17ECA0C}" srcOrd="1" destOrd="0" parTransId="{EC1E8CA9-C1ED-4686-8501-DEA49E813439}" sibTransId="{2A7FD6DE-7D06-4BD4-9D91-73A8B8B11629}"/>
    <dgm:cxn modelId="{1D820559-1CFB-403C-90D6-B0C044955105}" srcId="{38D7631A-3FB7-4029-9248-CA2AB17ECA0C}" destId="{A2C83228-B6F6-4D38-A87E-A2122FC8CA91}" srcOrd="0" destOrd="0" parTransId="{91A8D215-1FBA-47D4-ACF6-36E4FC9ADC94}" sibTransId="{ED39F03C-9BAD-4392-B1F8-B4DCEFBF3A5D}"/>
    <dgm:cxn modelId="{E8D4937A-A5CD-4C69-B6FB-33A5382E5022}" type="presOf" srcId="{339ABD8C-8A64-418E-B824-6373AD57A8F2}" destId="{B74B2B19-6F38-4693-A0A5-35BE51C94233}" srcOrd="0" destOrd="0" presId="urn:microsoft.com/office/officeart/2005/8/layout/vList2"/>
    <dgm:cxn modelId="{00F06490-74D2-478D-B34A-5A3EC43484C1}" type="presOf" srcId="{A2C83228-B6F6-4D38-A87E-A2122FC8CA91}" destId="{B74B2B19-6F38-4693-A0A5-35BE51C94233}" srcOrd="0" destOrd="2" presId="urn:microsoft.com/office/officeart/2005/8/layout/vList2"/>
    <dgm:cxn modelId="{E7B714E0-9D7A-4684-8110-3F9D86DE4B14}" srcId="{CFDA7A46-4DD8-4E73-9C2D-867A3D12F8CE}" destId="{339ABD8C-8A64-418E-B824-6373AD57A8F2}" srcOrd="0" destOrd="0" parTransId="{383A32C4-E690-4457-92C6-89A734CD3C79}" sibTransId="{DD5FDF0E-DF79-4169-8426-33F7923E77B3}"/>
    <dgm:cxn modelId="{E880BCEE-BD67-4646-9B40-59F6362D0201}" type="presOf" srcId="{38D7631A-3FB7-4029-9248-CA2AB17ECA0C}" destId="{B74B2B19-6F38-4693-A0A5-35BE51C94233}" srcOrd="0" destOrd="1" presId="urn:microsoft.com/office/officeart/2005/8/layout/vList2"/>
    <dgm:cxn modelId="{3C2B2F34-CA0F-4D9A-95CF-FC22924D3C2B}" type="presParOf" srcId="{6A1EF237-AC53-4A34-8B34-BF81C2D245D3}" destId="{C08B6615-CDF0-4BFB-81D0-EBBAD0A20807}" srcOrd="0" destOrd="0" presId="urn:microsoft.com/office/officeart/2005/8/layout/vList2"/>
    <dgm:cxn modelId="{3B581419-BC18-4E2C-8152-76112C3047D4}" type="presParOf" srcId="{6A1EF237-AC53-4A34-8B34-BF81C2D245D3}" destId="{B74B2B19-6F38-4693-A0A5-35BE51C942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F82C8B9-5733-4696-89CD-B988E2914E4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FDA7A46-4DD8-4E73-9C2D-867A3D12F8CE}">
      <dgm:prSet/>
      <dgm:spPr>
        <a:solidFill>
          <a:schemeClr val="accent3"/>
        </a:solidFill>
      </dgm:spPr>
      <dgm:t>
        <a:bodyPr/>
        <a:lstStyle/>
        <a:p>
          <a:r>
            <a:rPr lang="en-US"/>
            <a:t>Provisional Certification</a:t>
          </a:r>
        </a:p>
      </dgm:t>
    </dgm:pt>
    <dgm:pt modelId="{83A1F3D4-3B2A-44E7-B49A-F7C67B3761E3}" type="parTrans" cxnId="{F44BD001-DB65-4F78-AB8A-989CB10C8E7D}">
      <dgm:prSet/>
      <dgm:spPr/>
      <dgm:t>
        <a:bodyPr/>
        <a:lstStyle/>
        <a:p>
          <a:endParaRPr lang="en-US"/>
        </a:p>
      </dgm:t>
    </dgm:pt>
    <dgm:pt modelId="{C84AD6B5-061E-4E0E-B97A-761816ACCAD9}" type="sibTrans" cxnId="{F44BD001-DB65-4F78-AB8A-989CB10C8E7D}">
      <dgm:prSet/>
      <dgm:spPr/>
      <dgm:t>
        <a:bodyPr/>
        <a:lstStyle/>
        <a:p>
          <a:endParaRPr lang="en-US"/>
        </a:p>
      </dgm:t>
    </dgm:pt>
    <dgm:pt modelId="{339ABD8C-8A64-418E-B824-6373AD57A8F2}">
      <dgm:prSet/>
      <dgm:spPr/>
      <dgm:t>
        <a:bodyPr/>
        <a:lstStyle/>
        <a:p>
          <a:r>
            <a:rPr lang="en-US" b="0" i="0"/>
            <a:t>A combination of full, provisional, and/or not certified requirements have been met across the three categories as determined by the evaluation team.</a:t>
          </a:r>
          <a:endParaRPr lang="en-US"/>
        </a:p>
      </dgm:t>
    </dgm:pt>
    <dgm:pt modelId="{383A32C4-E690-4457-92C6-89A734CD3C79}" type="parTrans" cxnId="{E7B714E0-9D7A-4684-8110-3F9D86DE4B14}">
      <dgm:prSet/>
      <dgm:spPr/>
      <dgm:t>
        <a:bodyPr/>
        <a:lstStyle/>
        <a:p>
          <a:endParaRPr lang="en-US"/>
        </a:p>
      </dgm:t>
    </dgm:pt>
    <dgm:pt modelId="{DD5FDF0E-DF79-4169-8426-33F7923E77B3}" type="sibTrans" cxnId="{E7B714E0-9D7A-4684-8110-3F9D86DE4B14}">
      <dgm:prSet/>
      <dgm:spPr/>
      <dgm:t>
        <a:bodyPr/>
        <a:lstStyle/>
        <a:p>
          <a:endParaRPr lang="en-US"/>
        </a:p>
      </dgm:t>
    </dgm:pt>
    <dgm:pt modelId="{BF9415C5-7B59-452B-8286-17527174F0A2}">
      <dgm:prSet/>
      <dgm:spPr/>
      <dgm:t>
        <a:bodyPr/>
        <a:lstStyle/>
        <a:p>
          <a:r>
            <a:rPr lang="en-US"/>
            <a:t>Must be re-evaluated within 6 months of initial review</a:t>
          </a:r>
        </a:p>
      </dgm:t>
    </dgm:pt>
    <dgm:pt modelId="{2C0509FD-F234-49CE-9781-67F9B11D00EF}" type="parTrans" cxnId="{07A02482-43DD-44BF-9145-B90C4C1F2E8B}">
      <dgm:prSet/>
      <dgm:spPr/>
      <dgm:t>
        <a:bodyPr/>
        <a:lstStyle/>
        <a:p>
          <a:endParaRPr lang="en-US"/>
        </a:p>
      </dgm:t>
    </dgm:pt>
    <dgm:pt modelId="{FA9CEAA0-F531-4BFC-ABCA-76868F162138}" type="sibTrans" cxnId="{07A02482-43DD-44BF-9145-B90C4C1F2E8B}">
      <dgm:prSet/>
      <dgm:spPr/>
      <dgm:t>
        <a:bodyPr/>
        <a:lstStyle/>
        <a:p>
          <a:endParaRPr lang="en-US"/>
        </a:p>
      </dgm:t>
    </dgm:pt>
    <dgm:pt modelId="{C249E651-E24D-407E-896C-BB44141B7D77}">
      <dgm:prSet/>
      <dgm:spPr/>
      <dgm:t>
        <a:bodyPr/>
        <a:lstStyle/>
        <a:p>
          <a:r>
            <a:rPr lang="en-US"/>
            <a:t>At 6-month review, a decision can be made to remain provisionally certified for up to 6 months, grant full certification, or de-certify.</a:t>
          </a:r>
        </a:p>
      </dgm:t>
    </dgm:pt>
    <dgm:pt modelId="{B62958C5-A981-4897-B58A-9D5E2FA460DC}" type="parTrans" cxnId="{83F61C0C-D3EC-4395-939D-ADADCE954377}">
      <dgm:prSet/>
      <dgm:spPr/>
      <dgm:t>
        <a:bodyPr/>
        <a:lstStyle/>
        <a:p>
          <a:endParaRPr lang="en-US"/>
        </a:p>
      </dgm:t>
    </dgm:pt>
    <dgm:pt modelId="{3DD2BF09-7088-4599-B513-138171B2835A}" type="sibTrans" cxnId="{83F61C0C-D3EC-4395-939D-ADADCE954377}">
      <dgm:prSet/>
      <dgm:spPr/>
      <dgm:t>
        <a:bodyPr/>
        <a:lstStyle/>
        <a:p>
          <a:endParaRPr lang="en-US"/>
        </a:p>
      </dgm:t>
    </dgm:pt>
    <dgm:pt modelId="{8CFE1647-5EEB-4B8A-BAE0-DE924BBB4009}">
      <dgm:prSet/>
      <dgm:spPr/>
      <dgm:t>
        <a:bodyPr/>
        <a:lstStyle/>
        <a:p>
          <a:r>
            <a:rPr lang="en-US"/>
            <a:t>The local area is encouraged to re-evaluate a provisionally certified center as soon as the issues identified by the review team have been resolved.</a:t>
          </a:r>
        </a:p>
      </dgm:t>
    </dgm:pt>
    <dgm:pt modelId="{590331FC-978A-4376-A0BD-0EB567A631E7}" type="parTrans" cxnId="{B3DF5235-8573-4B96-B2E9-A2761A38D180}">
      <dgm:prSet/>
      <dgm:spPr/>
      <dgm:t>
        <a:bodyPr/>
        <a:lstStyle/>
        <a:p>
          <a:endParaRPr lang="en-US"/>
        </a:p>
      </dgm:t>
    </dgm:pt>
    <dgm:pt modelId="{E52BB44E-79FB-4645-A7C8-58FC0F38E116}" type="sibTrans" cxnId="{B3DF5235-8573-4B96-B2E9-A2761A38D180}">
      <dgm:prSet/>
      <dgm:spPr/>
      <dgm:t>
        <a:bodyPr/>
        <a:lstStyle/>
        <a:p>
          <a:endParaRPr lang="en-US"/>
        </a:p>
      </dgm:t>
    </dgm:pt>
    <dgm:pt modelId="{5A6D31C4-7A2C-4374-934C-3BF0D353592B}">
      <dgm:prSet/>
      <dgm:spPr/>
      <dgm:t>
        <a:bodyPr/>
        <a:lstStyle/>
        <a:p>
          <a:r>
            <a:rPr lang="en-US"/>
            <a:t>Not to exceed 1 year</a:t>
          </a:r>
        </a:p>
      </dgm:t>
    </dgm:pt>
    <dgm:pt modelId="{0F8DDCFA-4165-4BAA-B2ED-1A473F957717}" type="parTrans" cxnId="{A723CA3D-31BE-47F2-AA21-B1F99708900B}">
      <dgm:prSet/>
      <dgm:spPr/>
    </dgm:pt>
    <dgm:pt modelId="{8F4B8E70-2736-4C39-8A0E-54D8D0ED4E32}" type="sibTrans" cxnId="{A723CA3D-31BE-47F2-AA21-B1F99708900B}">
      <dgm:prSet/>
      <dgm:spPr/>
    </dgm:pt>
    <dgm:pt modelId="{6A1EF237-AC53-4A34-8B34-BF81C2D245D3}" type="pres">
      <dgm:prSet presAssocID="{3F82C8B9-5733-4696-89CD-B988E2914E4F}" presName="linear" presStyleCnt="0">
        <dgm:presLayoutVars>
          <dgm:animLvl val="lvl"/>
          <dgm:resizeHandles val="exact"/>
        </dgm:presLayoutVars>
      </dgm:prSet>
      <dgm:spPr/>
    </dgm:pt>
    <dgm:pt modelId="{C08B6615-CDF0-4BFB-81D0-EBBAD0A20807}" type="pres">
      <dgm:prSet presAssocID="{CFDA7A46-4DD8-4E73-9C2D-867A3D12F8CE}" presName="parentText" presStyleLbl="node1" presStyleIdx="0" presStyleCnt="1">
        <dgm:presLayoutVars>
          <dgm:chMax val="0"/>
          <dgm:bulletEnabled val="1"/>
        </dgm:presLayoutVars>
      </dgm:prSet>
      <dgm:spPr/>
    </dgm:pt>
    <dgm:pt modelId="{B74B2B19-6F38-4693-A0A5-35BE51C94233}" type="pres">
      <dgm:prSet presAssocID="{CFDA7A46-4DD8-4E73-9C2D-867A3D12F8CE}" presName="childText" presStyleLbl="revTx" presStyleIdx="0" presStyleCnt="1">
        <dgm:presLayoutVars>
          <dgm:bulletEnabled val="1"/>
        </dgm:presLayoutVars>
      </dgm:prSet>
      <dgm:spPr/>
    </dgm:pt>
  </dgm:ptLst>
  <dgm:cxnLst>
    <dgm:cxn modelId="{F44BD001-DB65-4F78-AB8A-989CB10C8E7D}" srcId="{3F82C8B9-5733-4696-89CD-B988E2914E4F}" destId="{CFDA7A46-4DD8-4E73-9C2D-867A3D12F8CE}" srcOrd="0" destOrd="0" parTransId="{83A1F3D4-3B2A-44E7-B49A-F7C67B3761E3}" sibTransId="{C84AD6B5-061E-4E0E-B97A-761816ACCAD9}"/>
    <dgm:cxn modelId="{83F61C0C-D3EC-4395-939D-ADADCE954377}" srcId="{BF9415C5-7B59-452B-8286-17527174F0A2}" destId="{C249E651-E24D-407E-896C-BB44141B7D77}" srcOrd="0" destOrd="0" parTransId="{B62958C5-A981-4897-B58A-9D5E2FA460DC}" sibTransId="{3DD2BF09-7088-4599-B513-138171B2835A}"/>
    <dgm:cxn modelId="{7F1ABC33-4373-4374-970B-90EC013F68F8}" type="presOf" srcId="{C249E651-E24D-407E-896C-BB44141B7D77}" destId="{B74B2B19-6F38-4693-A0A5-35BE51C94233}" srcOrd="0" destOrd="3" presId="urn:microsoft.com/office/officeart/2005/8/layout/vList2"/>
    <dgm:cxn modelId="{3CDF5B34-A322-4D04-B407-76A5451A03CF}" type="presOf" srcId="{3F82C8B9-5733-4696-89CD-B988E2914E4F}" destId="{6A1EF237-AC53-4A34-8B34-BF81C2D245D3}" srcOrd="0" destOrd="0" presId="urn:microsoft.com/office/officeart/2005/8/layout/vList2"/>
    <dgm:cxn modelId="{B3DF5235-8573-4B96-B2E9-A2761A38D180}" srcId="{CFDA7A46-4DD8-4E73-9C2D-867A3D12F8CE}" destId="{8CFE1647-5EEB-4B8A-BAE0-DE924BBB4009}" srcOrd="3" destOrd="0" parTransId="{590331FC-978A-4376-A0BD-0EB567A631E7}" sibTransId="{E52BB44E-79FB-4645-A7C8-58FC0F38E116}"/>
    <dgm:cxn modelId="{A723CA3D-31BE-47F2-AA21-B1F99708900B}" srcId="{CFDA7A46-4DD8-4E73-9C2D-867A3D12F8CE}" destId="{5A6D31C4-7A2C-4374-934C-3BF0D353592B}" srcOrd="1" destOrd="0" parTransId="{0F8DDCFA-4165-4BAA-B2ED-1A473F957717}" sibTransId="{8F4B8E70-2736-4C39-8A0E-54D8D0ED4E32}"/>
    <dgm:cxn modelId="{9BF11642-8C0E-4372-BEF4-BDD8A6B94AA0}" type="presOf" srcId="{339ABD8C-8A64-418E-B824-6373AD57A8F2}" destId="{B74B2B19-6F38-4693-A0A5-35BE51C94233}" srcOrd="0" destOrd="0" presId="urn:microsoft.com/office/officeart/2005/8/layout/vList2"/>
    <dgm:cxn modelId="{EE994865-1346-4444-849B-543496158A7D}" type="presOf" srcId="{BF9415C5-7B59-452B-8286-17527174F0A2}" destId="{B74B2B19-6F38-4693-A0A5-35BE51C94233}" srcOrd="0" destOrd="2" presId="urn:microsoft.com/office/officeart/2005/8/layout/vList2"/>
    <dgm:cxn modelId="{07A02482-43DD-44BF-9145-B90C4C1F2E8B}" srcId="{CFDA7A46-4DD8-4E73-9C2D-867A3D12F8CE}" destId="{BF9415C5-7B59-452B-8286-17527174F0A2}" srcOrd="2" destOrd="0" parTransId="{2C0509FD-F234-49CE-9781-67F9B11D00EF}" sibTransId="{FA9CEAA0-F531-4BFC-ABCA-76868F162138}"/>
    <dgm:cxn modelId="{F0D4029E-CD32-4F17-8605-0219381D93A5}" type="presOf" srcId="{8CFE1647-5EEB-4B8A-BAE0-DE924BBB4009}" destId="{B74B2B19-6F38-4693-A0A5-35BE51C94233}" srcOrd="0" destOrd="4" presId="urn:microsoft.com/office/officeart/2005/8/layout/vList2"/>
    <dgm:cxn modelId="{08132DA3-72D2-4354-B82D-1736A76B0062}" type="presOf" srcId="{5A6D31C4-7A2C-4374-934C-3BF0D353592B}" destId="{B74B2B19-6F38-4693-A0A5-35BE51C94233}" srcOrd="0" destOrd="1" presId="urn:microsoft.com/office/officeart/2005/8/layout/vList2"/>
    <dgm:cxn modelId="{958BDBCD-2187-4203-B545-3257C1C7B82A}" type="presOf" srcId="{CFDA7A46-4DD8-4E73-9C2D-867A3D12F8CE}" destId="{C08B6615-CDF0-4BFB-81D0-EBBAD0A20807}" srcOrd="0" destOrd="0" presId="urn:microsoft.com/office/officeart/2005/8/layout/vList2"/>
    <dgm:cxn modelId="{E7B714E0-9D7A-4684-8110-3F9D86DE4B14}" srcId="{CFDA7A46-4DD8-4E73-9C2D-867A3D12F8CE}" destId="{339ABD8C-8A64-418E-B824-6373AD57A8F2}" srcOrd="0" destOrd="0" parTransId="{383A32C4-E690-4457-92C6-89A734CD3C79}" sibTransId="{DD5FDF0E-DF79-4169-8426-33F7923E77B3}"/>
    <dgm:cxn modelId="{FEB36B1C-FA76-434F-B038-2487C348E969}" type="presParOf" srcId="{6A1EF237-AC53-4A34-8B34-BF81C2D245D3}" destId="{C08B6615-CDF0-4BFB-81D0-EBBAD0A20807}" srcOrd="0" destOrd="0" presId="urn:microsoft.com/office/officeart/2005/8/layout/vList2"/>
    <dgm:cxn modelId="{6896D717-2FF6-4650-94F4-49FF2E029958}" type="presParOf" srcId="{6A1EF237-AC53-4A34-8B34-BF81C2D245D3}" destId="{B74B2B19-6F38-4693-A0A5-35BE51C9423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7A73D-C23C-4D6C-A7C3-4A4324E25168}">
      <dsp:nvSpPr>
        <dsp:cNvPr id="0" name=""/>
        <dsp:cNvSpPr/>
      </dsp:nvSpPr>
      <dsp:spPr>
        <a:xfrm rot="5400000">
          <a:off x="7254831" y="-2913986"/>
          <a:ext cx="1276945" cy="74289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Titles I and III are present full time with one other core partner present at least part time, and center provides access to all programs, services, and activities of partners not located in the center. Certification required.</a:t>
          </a:r>
        </a:p>
      </dsp:txBody>
      <dsp:txXfrm rot="-5400000">
        <a:off x="4178808" y="224372"/>
        <a:ext cx="7366657" cy="1152275"/>
      </dsp:txXfrm>
    </dsp:sp>
    <dsp:sp modelId="{3C568188-C1AD-4DE0-B59D-F00DA5DDDD74}">
      <dsp:nvSpPr>
        <dsp:cNvPr id="0" name=""/>
        <dsp:cNvSpPr/>
      </dsp:nvSpPr>
      <dsp:spPr>
        <a:xfrm>
          <a:off x="0" y="2418"/>
          <a:ext cx="4178808"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Comprehensive Center</a:t>
          </a:r>
          <a:endParaRPr lang="en-US" sz="4200" kern="1200"/>
        </a:p>
      </dsp:txBody>
      <dsp:txXfrm>
        <a:off x="77919" y="80337"/>
        <a:ext cx="4022970" cy="1440343"/>
      </dsp:txXfrm>
    </dsp:sp>
    <dsp:sp modelId="{D510CB4B-BF16-4712-88E2-8A5A67E164BD}">
      <dsp:nvSpPr>
        <dsp:cNvPr id="0" name=""/>
        <dsp:cNvSpPr/>
      </dsp:nvSpPr>
      <dsp:spPr>
        <a:xfrm rot="5400000">
          <a:off x="7254831" y="-1237996"/>
          <a:ext cx="1276945" cy="74289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Two or more core partners with at least one of the core partners present on a full-time basis. Certification required.</a:t>
          </a:r>
        </a:p>
      </dsp:txBody>
      <dsp:txXfrm rot="-5400000">
        <a:off x="4178808" y="1900362"/>
        <a:ext cx="7366657" cy="1152275"/>
      </dsp:txXfrm>
    </dsp:sp>
    <dsp:sp modelId="{53DD962B-648F-4B76-A890-370DEC55B224}">
      <dsp:nvSpPr>
        <dsp:cNvPr id="0" name=""/>
        <dsp:cNvSpPr/>
      </dsp:nvSpPr>
      <dsp:spPr>
        <a:xfrm>
          <a:off x="0" y="1678409"/>
          <a:ext cx="4178808"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Affiliated Center</a:t>
          </a:r>
          <a:endParaRPr lang="en-US" sz="4200" kern="1200"/>
        </a:p>
      </dsp:txBody>
      <dsp:txXfrm>
        <a:off x="77919" y="1756328"/>
        <a:ext cx="4022970" cy="1440343"/>
      </dsp:txXfrm>
    </dsp:sp>
    <dsp:sp modelId="{2296A1D4-0D8D-47B1-8841-32DF529A6F90}">
      <dsp:nvSpPr>
        <dsp:cNvPr id="0" name=""/>
        <dsp:cNvSpPr/>
      </dsp:nvSpPr>
      <dsp:spPr>
        <a:xfrm rot="5400000">
          <a:off x="7254831" y="437994"/>
          <a:ext cx="1276945" cy="742899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Any location where one core or required partner is present on a permanent basis. Title I and Title III are not eligible to have stand-alone offices or be Satellite Centers. Certification not required.</a:t>
          </a:r>
        </a:p>
      </dsp:txBody>
      <dsp:txXfrm rot="-5400000">
        <a:off x="4178808" y="3576353"/>
        <a:ext cx="7366657" cy="1152275"/>
      </dsp:txXfrm>
    </dsp:sp>
    <dsp:sp modelId="{96E15C28-187B-48C1-A397-3110CE8B0212}">
      <dsp:nvSpPr>
        <dsp:cNvPr id="0" name=""/>
        <dsp:cNvSpPr/>
      </dsp:nvSpPr>
      <dsp:spPr>
        <a:xfrm>
          <a:off x="0" y="3354399"/>
          <a:ext cx="4178808" cy="15961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b="1" kern="1200"/>
            <a:t>Satellite Center</a:t>
          </a:r>
          <a:endParaRPr lang="en-US" sz="4200" kern="1200"/>
        </a:p>
      </dsp:txBody>
      <dsp:txXfrm>
        <a:off x="77919" y="3432318"/>
        <a:ext cx="4022970" cy="14403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615-CDF0-4BFB-81D0-EBBAD0A20807}">
      <dsp:nvSpPr>
        <dsp:cNvPr id="0" name=""/>
        <dsp:cNvSpPr/>
      </dsp:nvSpPr>
      <dsp:spPr>
        <a:xfrm>
          <a:off x="0" y="49285"/>
          <a:ext cx="7333212" cy="791505"/>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Not Certified / Decertified</a:t>
          </a:r>
        </a:p>
      </dsp:txBody>
      <dsp:txXfrm>
        <a:off x="38638" y="87923"/>
        <a:ext cx="7255936" cy="714229"/>
      </dsp:txXfrm>
    </dsp:sp>
    <dsp:sp modelId="{B74B2B19-6F38-4693-A0A5-35BE51C94233}">
      <dsp:nvSpPr>
        <dsp:cNvPr id="0" name=""/>
        <dsp:cNvSpPr/>
      </dsp:nvSpPr>
      <dsp:spPr>
        <a:xfrm>
          <a:off x="0" y="840790"/>
          <a:ext cx="7333212" cy="4781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829"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b="0" i="0" kern="1200"/>
            <a:t>Evaluation of each of the three categories results in a not certified outcome as determined by the evaluation team.</a:t>
          </a:r>
          <a:endParaRPr lang="en-US" sz="2600" kern="1200"/>
        </a:p>
        <a:p>
          <a:pPr marL="228600" lvl="1" indent="-228600" algn="l" defTabSz="1155700">
            <a:lnSpc>
              <a:spcPct val="90000"/>
            </a:lnSpc>
            <a:spcBef>
              <a:spcPct val="0"/>
            </a:spcBef>
            <a:spcAft>
              <a:spcPct val="20000"/>
            </a:spcAft>
            <a:buChar char="•"/>
          </a:pPr>
          <a:r>
            <a:rPr lang="en-US" sz="2600" kern="1200">
              <a:cs typeface="Calibri"/>
            </a:rPr>
            <a:t>A 3-month corrective action plan to either achieve provisional certification or to close/transition service to another center must be submitted to SWDB.</a:t>
          </a:r>
          <a:endParaRPr lang="en-US" sz="2600" kern="1200"/>
        </a:p>
        <a:p>
          <a:pPr marL="228600" lvl="1" indent="-228600" algn="l" defTabSz="1155700">
            <a:lnSpc>
              <a:spcPct val="90000"/>
            </a:lnSpc>
            <a:spcBef>
              <a:spcPct val="0"/>
            </a:spcBef>
            <a:spcAft>
              <a:spcPct val="20000"/>
            </a:spcAft>
            <a:buChar char="•"/>
          </a:pPr>
          <a:r>
            <a:rPr lang="en-US" sz="2600" kern="1200">
              <a:cs typeface="Calibri"/>
            </a:rPr>
            <a:t>Center must achieve </a:t>
          </a:r>
          <a:r>
            <a:rPr lang="en-US" sz="2600" u="sng" kern="1200">
              <a:cs typeface="Calibri"/>
            </a:rPr>
            <a:t>full</a:t>
          </a:r>
          <a:r>
            <a:rPr lang="en-US" sz="2600" kern="1200">
              <a:cs typeface="Calibri"/>
            </a:rPr>
            <a:t> certification within 6 months of being not certified/de-certified</a:t>
          </a:r>
        </a:p>
        <a:p>
          <a:pPr marL="228600" lvl="1" indent="-228600" algn="l" defTabSz="1155700">
            <a:lnSpc>
              <a:spcPct val="90000"/>
            </a:lnSpc>
            <a:spcBef>
              <a:spcPct val="0"/>
            </a:spcBef>
            <a:spcAft>
              <a:spcPct val="20000"/>
            </a:spcAft>
            <a:buChar char="•"/>
          </a:pPr>
          <a:r>
            <a:rPr lang="en-US" sz="2600" kern="1200">
              <a:cs typeface="Calibri"/>
            </a:rPr>
            <a:t>State core partners will be available to consult on corrective action and provide technical assistance throughout 6-month period.</a:t>
          </a:r>
        </a:p>
      </dsp:txBody>
      <dsp:txXfrm>
        <a:off x="0" y="840790"/>
        <a:ext cx="7333212" cy="47816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CAAC1-56F4-4619-9749-9BE8FB9721A9}">
      <dsp:nvSpPr>
        <dsp:cNvPr id="0" name=""/>
        <dsp:cNvSpPr/>
      </dsp:nvSpPr>
      <dsp:spPr>
        <a:xfrm>
          <a:off x="406272" y="2179124"/>
          <a:ext cx="2089404" cy="594306"/>
        </a:xfrm>
        <a:prstGeom prst="homePlate">
          <a:avLst>
            <a:gd name="adj" fmla="val 4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panose="020F0502020204030204"/>
            </a:rPr>
            <a:t>June 17, 2025 </a:t>
          </a:r>
          <a:endParaRPr lang="en-US" sz="1400" b="1" kern="1200"/>
        </a:p>
      </dsp:txBody>
      <dsp:txXfrm>
        <a:off x="406272" y="2179124"/>
        <a:ext cx="1970543" cy="594306"/>
      </dsp:txXfrm>
    </dsp:sp>
    <dsp:sp modelId="{2B60C014-71F6-479C-A8CC-470FEB4C5D9C}">
      <dsp:nvSpPr>
        <dsp:cNvPr id="0" name=""/>
        <dsp:cNvSpPr/>
      </dsp:nvSpPr>
      <dsp:spPr>
        <a:xfrm>
          <a:off x="0" y="0"/>
          <a:ext cx="2901950"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b" anchorCtr="1">
          <a:noAutofit/>
        </a:bodyPr>
        <a:lstStyle/>
        <a:p>
          <a:pPr marL="0" lvl="0" indent="0" algn="ctr" defTabSz="800100" rtl="0">
            <a:lnSpc>
              <a:spcPct val="90000"/>
            </a:lnSpc>
            <a:spcBef>
              <a:spcPct val="0"/>
            </a:spcBef>
            <a:spcAft>
              <a:spcPct val="35000"/>
            </a:spcAft>
            <a:buNone/>
          </a:pPr>
          <a:r>
            <a:rPr lang="en-US" sz="1800" kern="1200">
              <a:latin typeface="Calibri" panose="020F0502020204030204"/>
            </a:rPr>
            <a:t>Technical Assistance from WIOA Core Partner Group</a:t>
          </a:r>
          <a:endParaRPr lang="en-US" sz="1800" kern="1200"/>
        </a:p>
      </dsp:txBody>
      <dsp:txXfrm>
        <a:off x="0" y="0"/>
        <a:ext cx="2901950" cy="1584817"/>
      </dsp:txXfrm>
    </dsp:sp>
    <dsp:sp modelId="{099B6F23-A033-4A5C-A749-7BF088523A1A}">
      <dsp:nvSpPr>
        <dsp:cNvPr id="0" name=""/>
        <dsp:cNvSpPr/>
      </dsp:nvSpPr>
      <dsp:spPr>
        <a:xfrm>
          <a:off x="2495676" y="2476277"/>
          <a:ext cx="812546" cy="0"/>
        </a:xfrm>
        <a:custGeom>
          <a:avLst/>
          <a:gdLst/>
          <a:ahLst/>
          <a:cxnLst/>
          <a:rect l="0" t="0" r="0" b="0"/>
          <a:pathLst>
            <a:path>
              <a:moveTo>
                <a:pt x="0" y="0"/>
              </a:moveTo>
              <a:lnTo>
                <a:pt x="8125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8EEC5C-A21D-49D4-819B-DCD63DB93700}">
      <dsp:nvSpPr>
        <dsp:cNvPr id="0" name=""/>
        <dsp:cNvSpPr/>
      </dsp:nvSpPr>
      <dsp:spPr>
        <a:xfrm>
          <a:off x="1450974" y="1683868"/>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845EADB-02B7-4E3E-A13C-F94F5DEC80C0}">
      <dsp:nvSpPr>
        <dsp:cNvPr id="0" name=""/>
        <dsp:cNvSpPr/>
      </dsp:nvSpPr>
      <dsp:spPr>
        <a:xfrm>
          <a:off x="1401449" y="1584817"/>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2BCBF0-2585-462E-989C-4D6FAB395A46}">
      <dsp:nvSpPr>
        <dsp:cNvPr id="0" name=""/>
        <dsp:cNvSpPr/>
      </dsp:nvSpPr>
      <dsp:spPr>
        <a:xfrm>
          <a:off x="3308222" y="2179124"/>
          <a:ext cx="2089404" cy="594306"/>
        </a:xfrm>
        <a:prstGeom prst="hexagon">
          <a:avLst>
            <a:gd name="adj" fmla="val 40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Calibri" panose="020F0502020204030204"/>
            </a:rPr>
            <a:t>July </a:t>
          </a:r>
          <a:r>
            <a:rPr lang="en-US" sz="1200" b="1" kern="1200"/>
            <a:t>1,</a:t>
          </a:r>
          <a:r>
            <a:rPr lang="en-US" sz="1200" b="1" kern="1200">
              <a:latin typeface="Calibri" panose="020F0502020204030204"/>
            </a:rPr>
            <a:t> 2025</a:t>
          </a:r>
          <a:r>
            <a:rPr lang="en-US" sz="1200" b="1" kern="1200"/>
            <a:t> – September 30, </a:t>
          </a:r>
          <a:r>
            <a:rPr lang="en-US" sz="1200" b="1" kern="1200">
              <a:latin typeface="Calibri" panose="020F0502020204030204"/>
            </a:rPr>
            <a:t>2025</a:t>
          </a:r>
          <a:endParaRPr lang="en-US" sz="1200" b="1" kern="1200"/>
        </a:p>
      </dsp:txBody>
      <dsp:txXfrm>
        <a:off x="3561580" y="2251189"/>
        <a:ext cx="1582688" cy="450176"/>
      </dsp:txXfrm>
    </dsp:sp>
    <dsp:sp modelId="{6399935B-42F8-42A8-A2D7-8E76E8CC32DD}">
      <dsp:nvSpPr>
        <dsp:cNvPr id="0" name=""/>
        <dsp:cNvSpPr/>
      </dsp:nvSpPr>
      <dsp:spPr>
        <a:xfrm>
          <a:off x="2901949" y="3367737"/>
          <a:ext cx="2901950"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t" anchorCtr="1">
          <a:noAutofit/>
        </a:bodyPr>
        <a:lstStyle/>
        <a:p>
          <a:pPr marL="0" lvl="0" indent="0" algn="ctr" defTabSz="533400" rtl="0">
            <a:lnSpc>
              <a:spcPct val="90000"/>
            </a:lnSpc>
            <a:spcBef>
              <a:spcPct val="0"/>
            </a:spcBef>
            <a:spcAft>
              <a:spcPct val="35000"/>
            </a:spcAft>
            <a:buNone/>
          </a:pPr>
          <a:r>
            <a:rPr lang="en-US" sz="1200" kern="1200">
              <a:latin typeface="Calibri" panose="020F0502020204030204"/>
            </a:rPr>
            <a:t>LWDBs and center partners conduct self-assessments to prepare for certification </a:t>
          </a:r>
        </a:p>
      </dsp:txBody>
      <dsp:txXfrm>
        <a:off x="2901949" y="3367737"/>
        <a:ext cx="2901950" cy="1584817"/>
      </dsp:txXfrm>
    </dsp:sp>
    <dsp:sp modelId="{6296CFE9-52DB-40A9-A7A3-89A7A28A4FF2}">
      <dsp:nvSpPr>
        <dsp:cNvPr id="0" name=""/>
        <dsp:cNvSpPr/>
      </dsp:nvSpPr>
      <dsp:spPr>
        <a:xfrm>
          <a:off x="5397626" y="2476277"/>
          <a:ext cx="812546" cy="0"/>
        </a:xfrm>
        <a:custGeom>
          <a:avLst/>
          <a:gdLst/>
          <a:ahLst/>
          <a:cxnLst/>
          <a:rect l="0" t="0" r="0" b="0"/>
          <a:pathLst>
            <a:path>
              <a:moveTo>
                <a:pt x="0" y="0"/>
              </a:moveTo>
              <a:lnTo>
                <a:pt x="8125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BFC34C-BA00-4E32-A1C2-B1F995B2DE74}">
      <dsp:nvSpPr>
        <dsp:cNvPr id="0" name=""/>
        <dsp:cNvSpPr/>
      </dsp:nvSpPr>
      <dsp:spPr>
        <a:xfrm>
          <a:off x="4352924" y="2773430"/>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1ABDF80-D8B1-4408-9A2F-8A5CBEC9ABBC}">
      <dsp:nvSpPr>
        <dsp:cNvPr id="0" name=""/>
        <dsp:cNvSpPr/>
      </dsp:nvSpPr>
      <dsp:spPr>
        <a:xfrm>
          <a:off x="4303399" y="3268686"/>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C294D3-DCE9-4C65-BC24-3F44FAE69B70}">
      <dsp:nvSpPr>
        <dsp:cNvPr id="0" name=""/>
        <dsp:cNvSpPr/>
      </dsp:nvSpPr>
      <dsp:spPr>
        <a:xfrm>
          <a:off x="6210173" y="2179124"/>
          <a:ext cx="2089404" cy="594306"/>
        </a:xfrm>
        <a:prstGeom prst="hexagon">
          <a:avLst>
            <a:gd name="adj" fmla="val 40000"/>
            <a:gd name="vf" fmla="val 11547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panose="020F0502020204030204"/>
            </a:rPr>
            <a:t>October 2025</a:t>
          </a:r>
          <a:r>
            <a:rPr lang="en-US" sz="1400" b="1" kern="1200"/>
            <a:t>  – September 30. </a:t>
          </a:r>
          <a:r>
            <a:rPr lang="en-US" sz="1400" b="1" kern="1200">
              <a:latin typeface="Calibri" panose="020F0502020204030204"/>
            </a:rPr>
            <a:t>2026</a:t>
          </a:r>
          <a:endParaRPr lang="en-US" sz="1400" b="1" kern="1200"/>
        </a:p>
      </dsp:txBody>
      <dsp:txXfrm>
        <a:off x="6463531" y="2251189"/>
        <a:ext cx="1582688" cy="450176"/>
      </dsp:txXfrm>
    </dsp:sp>
    <dsp:sp modelId="{A9B85331-5829-4710-8CB3-2052EDFB69F4}">
      <dsp:nvSpPr>
        <dsp:cNvPr id="0" name=""/>
        <dsp:cNvSpPr/>
      </dsp:nvSpPr>
      <dsp:spPr>
        <a:xfrm>
          <a:off x="5803900" y="0"/>
          <a:ext cx="2901950"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106680" numCol="1" spcCol="1270" anchor="b" anchorCtr="1">
          <a:noAutofit/>
        </a:bodyPr>
        <a:lstStyle/>
        <a:p>
          <a:pPr marL="0" lvl="0" indent="0" algn="ctr" defTabSz="533400" rtl="0">
            <a:lnSpc>
              <a:spcPct val="90000"/>
            </a:lnSpc>
            <a:spcBef>
              <a:spcPct val="0"/>
            </a:spcBef>
            <a:spcAft>
              <a:spcPct val="35000"/>
            </a:spcAft>
            <a:buNone/>
          </a:pPr>
          <a:r>
            <a:rPr lang="en-US" sz="1200" kern="1200">
              <a:latin typeface="Calibri" panose="020F0502020204030204"/>
            </a:rPr>
            <a:t> </a:t>
          </a:r>
          <a:r>
            <a:rPr lang="en-US" sz="1200" kern="1200">
              <a:solidFill>
                <a:srgbClr val="444444"/>
              </a:solidFill>
              <a:latin typeface="Calibri" panose="020F0502020204030204"/>
            </a:rPr>
            <a:t>LWDBs certify their comprehensive and affiliate centers (certification reassessment and renewal)</a:t>
          </a:r>
        </a:p>
        <a:p>
          <a:pPr marL="0" lvl="0" indent="0" algn="ctr" defTabSz="533400">
            <a:lnSpc>
              <a:spcPct val="90000"/>
            </a:lnSpc>
            <a:spcBef>
              <a:spcPct val="0"/>
            </a:spcBef>
            <a:spcAft>
              <a:spcPct val="35000"/>
            </a:spcAft>
            <a:buNone/>
          </a:pPr>
          <a:r>
            <a:rPr lang="en-US" sz="1200" kern="1200">
              <a:solidFill>
                <a:srgbClr val="444444"/>
              </a:solidFill>
              <a:latin typeface="Calibri" panose="020F0502020204030204"/>
            </a:rPr>
            <a:t>SWDB updates criteria as part of review/modification of State Plan </a:t>
          </a:r>
        </a:p>
        <a:p>
          <a:pPr marL="0" lvl="0" indent="0" algn="ctr" defTabSz="533400">
            <a:lnSpc>
              <a:spcPct val="90000"/>
            </a:lnSpc>
            <a:spcBef>
              <a:spcPct val="0"/>
            </a:spcBef>
            <a:spcAft>
              <a:spcPct val="35000"/>
            </a:spcAft>
            <a:buNone/>
          </a:pPr>
          <a:r>
            <a:rPr lang="en-US" sz="1200" kern="1200">
              <a:solidFill>
                <a:srgbClr val="444444"/>
              </a:solidFill>
              <a:latin typeface="Calibri" panose="020F0502020204030204"/>
            </a:rPr>
            <a:t>LWDBs review/update criteria as part of local plan update process </a:t>
          </a:r>
          <a:endParaRPr lang="en-US" sz="1200" kern="1200"/>
        </a:p>
      </dsp:txBody>
      <dsp:txXfrm>
        <a:off x="5803900" y="0"/>
        <a:ext cx="2901950" cy="1584817"/>
      </dsp:txXfrm>
    </dsp:sp>
    <dsp:sp modelId="{C4BD1019-3274-486D-900C-8A81DD22F091}">
      <dsp:nvSpPr>
        <dsp:cNvPr id="0" name=""/>
        <dsp:cNvSpPr/>
      </dsp:nvSpPr>
      <dsp:spPr>
        <a:xfrm>
          <a:off x="8299577" y="2476277"/>
          <a:ext cx="812546" cy="0"/>
        </a:xfrm>
        <a:custGeom>
          <a:avLst/>
          <a:gdLst/>
          <a:ahLst/>
          <a:cxnLst/>
          <a:rect l="0" t="0" r="0" b="0"/>
          <a:pathLst>
            <a:path>
              <a:moveTo>
                <a:pt x="0" y="0"/>
              </a:moveTo>
              <a:lnTo>
                <a:pt x="812546" y="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101653-D6AD-4358-B95A-CFCCD1BCF451}">
      <dsp:nvSpPr>
        <dsp:cNvPr id="0" name=""/>
        <dsp:cNvSpPr/>
      </dsp:nvSpPr>
      <dsp:spPr>
        <a:xfrm>
          <a:off x="7254875" y="1683868"/>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592C832-0913-4203-AB48-7788AC1D618A}">
      <dsp:nvSpPr>
        <dsp:cNvPr id="0" name=""/>
        <dsp:cNvSpPr/>
      </dsp:nvSpPr>
      <dsp:spPr>
        <a:xfrm>
          <a:off x="7205349" y="1584817"/>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67E453-D56F-445F-8858-AA6B403AF9EE}">
      <dsp:nvSpPr>
        <dsp:cNvPr id="0" name=""/>
        <dsp:cNvSpPr/>
      </dsp:nvSpPr>
      <dsp:spPr>
        <a:xfrm rot="10800000">
          <a:off x="9112123" y="2179124"/>
          <a:ext cx="2089404" cy="594306"/>
        </a:xfrm>
        <a:prstGeom prst="homePlate">
          <a:avLst>
            <a:gd name="adj" fmla="val 4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Calibri" panose="020F0502020204030204"/>
            </a:rPr>
            <a:t>March 2026</a:t>
          </a:r>
          <a:endParaRPr lang="en-US" sz="1400" kern="1200"/>
        </a:p>
      </dsp:txBody>
      <dsp:txXfrm rot="10800000">
        <a:off x="9230984" y="2179124"/>
        <a:ext cx="1970543" cy="594306"/>
      </dsp:txXfrm>
    </dsp:sp>
    <dsp:sp modelId="{8ECAF5A4-BAD6-4EC2-BB54-3F33D0108624}">
      <dsp:nvSpPr>
        <dsp:cNvPr id="0" name=""/>
        <dsp:cNvSpPr/>
      </dsp:nvSpPr>
      <dsp:spPr>
        <a:xfrm>
          <a:off x="8705850" y="3367737"/>
          <a:ext cx="2901950" cy="1584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0020" rIns="0" bIns="160020" numCol="1" spcCol="1270" anchor="t" anchorCtr="1">
          <a:noAutofit/>
        </a:bodyPr>
        <a:lstStyle/>
        <a:p>
          <a:pPr marL="0" lvl="0" indent="0" algn="ctr" defTabSz="800100" rtl="0">
            <a:lnSpc>
              <a:spcPct val="90000"/>
            </a:lnSpc>
            <a:spcBef>
              <a:spcPct val="0"/>
            </a:spcBef>
            <a:spcAft>
              <a:spcPct val="35000"/>
            </a:spcAft>
            <a:buNone/>
          </a:pPr>
          <a:r>
            <a:rPr lang="en-US" sz="1800" kern="1200">
              <a:latin typeface="Calibri" panose="020F0502020204030204"/>
            </a:rPr>
            <a:t>State Plan and Local Plans submitted with updated criteria </a:t>
          </a:r>
          <a:endParaRPr lang="en-US" sz="1800" kern="1200"/>
        </a:p>
      </dsp:txBody>
      <dsp:txXfrm>
        <a:off x="8705850" y="3367737"/>
        <a:ext cx="2901950" cy="1584817"/>
      </dsp:txXfrm>
    </dsp:sp>
    <dsp:sp modelId="{735CC5BE-638C-4FBD-A578-4DDDA8DA6DD3}">
      <dsp:nvSpPr>
        <dsp:cNvPr id="0" name=""/>
        <dsp:cNvSpPr/>
      </dsp:nvSpPr>
      <dsp:spPr>
        <a:xfrm>
          <a:off x="10156825" y="2773430"/>
          <a:ext cx="0" cy="495255"/>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2507899-CE3A-4A73-8DD1-7BF3D756CD2C}">
      <dsp:nvSpPr>
        <dsp:cNvPr id="0" name=""/>
        <dsp:cNvSpPr/>
      </dsp:nvSpPr>
      <dsp:spPr>
        <a:xfrm>
          <a:off x="10107299" y="3268686"/>
          <a:ext cx="99051" cy="990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5C3A90-62F5-48EF-8A91-796F3D7DED19}">
      <dsp:nvSpPr>
        <dsp:cNvPr id="0" name=""/>
        <dsp:cNvSpPr/>
      </dsp:nvSpPr>
      <dsp:spPr>
        <a:xfrm>
          <a:off x="1848051" y="0"/>
          <a:ext cx="1510523" cy="151052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36EB1E-8A0D-4190-BB1F-BB65062A4D04}">
      <dsp:nvSpPr>
        <dsp:cNvPr id="0" name=""/>
        <dsp:cNvSpPr/>
      </dsp:nvSpPr>
      <dsp:spPr>
        <a:xfrm>
          <a:off x="1848051" y="1743526"/>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Self-Assessment</a:t>
          </a:r>
        </a:p>
      </dsp:txBody>
      <dsp:txXfrm>
        <a:off x="1848051" y="1743526"/>
        <a:ext cx="4315781" cy="647367"/>
      </dsp:txXfrm>
    </dsp:sp>
    <dsp:sp modelId="{FB0A51ED-E87B-4193-8C1E-038AFD5BB0B8}">
      <dsp:nvSpPr>
        <dsp:cNvPr id="0" name=""/>
        <dsp:cNvSpPr/>
      </dsp:nvSpPr>
      <dsp:spPr>
        <a:xfrm>
          <a:off x="1848051" y="2499266"/>
          <a:ext cx="4315781" cy="291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cs typeface="Calibri"/>
            </a:rPr>
            <a:t>For local areas to identify training needs and opportunities for improvement in advance of the certification evaluation.</a:t>
          </a:r>
          <a:endParaRPr lang="en-US" sz="1700" kern="1200"/>
        </a:p>
        <a:p>
          <a:pPr marL="0" lvl="0" indent="0" algn="l" defTabSz="755650">
            <a:lnSpc>
              <a:spcPct val="100000"/>
            </a:lnSpc>
            <a:spcBef>
              <a:spcPct val="0"/>
            </a:spcBef>
            <a:spcAft>
              <a:spcPct val="35000"/>
            </a:spcAft>
            <a:buNone/>
          </a:pPr>
          <a:r>
            <a:rPr lang="en-US" sz="1700" kern="1200">
              <a:cs typeface="Calibri"/>
            </a:rPr>
            <a:t>Local board staff are encouraged to participate as members of the self-assessment team.</a:t>
          </a:r>
        </a:p>
        <a:p>
          <a:pPr marL="0" lvl="0" indent="0" algn="l" defTabSz="755650">
            <a:lnSpc>
              <a:spcPct val="100000"/>
            </a:lnSpc>
            <a:spcBef>
              <a:spcPct val="0"/>
            </a:spcBef>
            <a:spcAft>
              <a:spcPct val="35000"/>
            </a:spcAft>
            <a:buNone/>
          </a:pPr>
          <a:r>
            <a:rPr lang="en-US" sz="1700" kern="1200">
              <a:ea typeface="+mn-lt"/>
              <a:cs typeface="+mn-lt"/>
            </a:rPr>
            <a:t>Local areas have flexibility on team composition and procedures.</a:t>
          </a:r>
        </a:p>
        <a:p>
          <a:pPr marL="0" lvl="0" indent="0" algn="l" defTabSz="755650">
            <a:lnSpc>
              <a:spcPct val="100000"/>
            </a:lnSpc>
            <a:spcBef>
              <a:spcPct val="0"/>
            </a:spcBef>
            <a:spcAft>
              <a:spcPct val="35000"/>
            </a:spcAft>
            <a:buNone/>
          </a:pPr>
          <a:r>
            <a:rPr lang="en-US" sz="1700" kern="1200">
              <a:ea typeface="+mn-lt"/>
              <a:cs typeface="+mn-lt"/>
            </a:rPr>
            <a:t>Local areas are encouraged to complete self-assessment process at least 6 months prior to evaluation.</a:t>
          </a:r>
        </a:p>
      </dsp:txBody>
      <dsp:txXfrm>
        <a:off x="1848051" y="2499266"/>
        <a:ext cx="4315781" cy="2919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1A603-12E8-4D72-87F4-D26D74C11E4E}">
      <dsp:nvSpPr>
        <dsp:cNvPr id="0" name=""/>
        <dsp:cNvSpPr/>
      </dsp:nvSpPr>
      <dsp:spPr>
        <a:xfrm>
          <a:off x="0" y="692"/>
          <a:ext cx="8126185" cy="16201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906C7-B59A-46E5-9969-67BB4E7F6723}">
      <dsp:nvSpPr>
        <dsp:cNvPr id="0" name=""/>
        <dsp:cNvSpPr/>
      </dsp:nvSpPr>
      <dsp:spPr>
        <a:xfrm>
          <a:off x="490083" y="365217"/>
          <a:ext cx="891061" cy="8910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6BF31A-AC58-4A81-9F1E-8CA6B75D4002}">
      <dsp:nvSpPr>
        <dsp:cNvPr id="0" name=""/>
        <dsp:cNvSpPr/>
      </dsp:nvSpPr>
      <dsp:spPr>
        <a:xfrm>
          <a:off x="1871229" y="692"/>
          <a:ext cx="6254955"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89000">
            <a:lnSpc>
              <a:spcPct val="100000"/>
            </a:lnSpc>
            <a:spcBef>
              <a:spcPct val="0"/>
            </a:spcBef>
            <a:spcAft>
              <a:spcPct val="35000"/>
            </a:spcAft>
            <a:buNone/>
          </a:pPr>
          <a:r>
            <a:rPr lang="en-US" sz="2000" kern="1200"/>
            <a:t>Local board is responsible for forming self-assessment team</a:t>
          </a:r>
        </a:p>
      </dsp:txBody>
      <dsp:txXfrm>
        <a:off x="1871229" y="692"/>
        <a:ext cx="6254955" cy="1620111"/>
      </dsp:txXfrm>
    </dsp:sp>
    <dsp:sp modelId="{CE1296DE-A4E6-40D4-A643-2C4119C40C1F}">
      <dsp:nvSpPr>
        <dsp:cNvPr id="0" name=""/>
        <dsp:cNvSpPr/>
      </dsp:nvSpPr>
      <dsp:spPr>
        <a:xfrm>
          <a:off x="0" y="2025832"/>
          <a:ext cx="8126185" cy="16201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43156B-CC3F-41E7-8836-527973B5CAD1}">
      <dsp:nvSpPr>
        <dsp:cNvPr id="0" name=""/>
        <dsp:cNvSpPr/>
      </dsp:nvSpPr>
      <dsp:spPr>
        <a:xfrm>
          <a:off x="490083" y="2390357"/>
          <a:ext cx="891061" cy="8910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48BC6A-D01C-4CEA-B061-9ADF3D430E20}">
      <dsp:nvSpPr>
        <dsp:cNvPr id="0" name=""/>
        <dsp:cNvSpPr/>
      </dsp:nvSpPr>
      <dsp:spPr>
        <a:xfrm>
          <a:off x="1871229" y="2025832"/>
          <a:ext cx="3656783"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89000">
            <a:lnSpc>
              <a:spcPct val="100000"/>
            </a:lnSpc>
            <a:spcBef>
              <a:spcPct val="0"/>
            </a:spcBef>
            <a:spcAft>
              <a:spcPct val="35000"/>
            </a:spcAft>
            <a:buNone/>
          </a:pPr>
          <a:r>
            <a:rPr lang="en-US" sz="2000" kern="1200"/>
            <a:t>Flexibility to determine number and representation of self-assessment team members</a:t>
          </a:r>
        </a:p>
      </dsp:txBody>
      <dsp:txXfrm>
        <a:off x="1871229" y="2025832"/>
        <a:ext cx="3656783" cy="1620111"/>
      </dsp:txXfrm>
    </dsp:sp>
    <dsp:sp modelId="{75AF3DEB-B776-42D0-A174-31D563353E17}">
      <dsp:nvSpPr>
        <dsp:cNvPr id="0" name=""/>
        <dsp:cNvSpPr/>
      </dsp:nvSpPr>
      <dsp:spPr>
        <a:xfrm>
          <a:off x="5528012" y="2025832"/>
          <a:ext cx="2598172"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00100">
            <a:lnSpc>
              <a:spcPct val="100000"/>
            </a:lnSpc>
            <a:spcBef>
              <a:spcPct val="0"/>
            </a:spcBef>
            <a:spcAft>
              <a:spcPct val="35000"/>
            </a:spcAft>
            <a:buNone/>
          </a:pPr>
          <a:r>
            <a:rPr lang="en-US" sz="1800" kern="1200"/>
            <a:t>Local board staff are encouraged to participate as members of self-assessment team</a:t>
          </a:r>
        </a:p>
      </dsp:txBody>
      <dsp:txXfrm>
        <a:off x="5528012" y="2025832"/>
        <a:ext cx="2598172" cy="1620111"/>
      </dsp:txXfrm>
    </dsp:sp>
    <dsp:sp modelId="{14656375-700F-4777-8F57-0FF476D131F5}">
      <dsp:nvSpPr>
        <dsp:cNvPr id="0" name=""/>
        <dsp:cNvSpPr/>
      </dsp:nvSpPr>
      <dsp:spPr>
        <a:xfrm>
          <a:off x="0" y="4050971"/>
          <a:ext cx="8126185" cy="162011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1FFF17-689D-4403-9F88-77D6B4128E3A}">
      <dsp:nvSpPr>
        <dsp:cNvPr id="0" name=""/>
        <dsp:cNvSpPr/>
      </dsp:nvSpPr>
      <dsp:spPr>
        <a:xfrm>
          <a:off x="490083" y="4415497"/>
          <a:ext cx="891061" cy="8910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C6402C-AB2A-408B-9566-5FEF47F54A91}">
      <dsp:nvSpPr>
        <dsp:cNvPr id="0" name=""/>
        <dsp:cNvSpPr/>
      </dsp:nvSpPr>
      <dsp:spPr>
        <a:xfrm>
          <a:off x="1871229" y="4050971"/>
          <a:ext cx="6254955" cy="1620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62" tIns="171462" rIns="171462" bIns="171462" numCol="1" spcCol="1270" anchor="ctr" anchorCtr="0">
          <a:noAutofit/>
        </a:bodyPr>
        <a:lstStyle/>
        <a:p>
          <a:pPr marL="0" lvl="0" indent="0" algn="l" defTabSz="889000">
            <a:lnSpc>
              <a:spcPct val="100000"/>
            </a:lnSpc>
            <a:spcBef>
              <a:spcPct val="0"/>
            </a:spcBef>
            <a:spcAft>
              <a:spcPct val="35000"/>
            </a:spcAft>
            <a:buNone/>
          </a:pPr>
          <a:r>
            <a:rPr lang="en-US" sz="2000" b="1" i="0" kern="1200"/>
            <a:t>All 5 local core partner programs must be represented as members of either the self-assessment team or the center evaluation team (Titles I-IV, including IVRS and IDB)</a:t>
          </a:r>
          <a:endParaRPr lang="en-US" sz="2000" i="0" kern="1200"/>
        </a:p>
      </dsp:txBody>
      <dsp:txXfrm>
        <a:off x="1871229" y="4050971"/>
        <a:ext cx="6254955" cy="16201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5D9C-EA87-4CB8-84AB-A09FFB67F1B7}">
      <dsp:nvSpPr>
        <dsp:cNvPr id="0" name=""/>
        <dsp:cNvSpPr/>
      </dsp:nvSpPr>
      <dsp:spPr>
        <a:xfrm>
          <a:off x="1845942" y="94006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A0469-4FDE-44EB-85C3-DA78E91BCF13}">
      <dsp:nvSpPr>
        <dsp:cNvPr id="0" name=""/>
        <dsp:cNvSpPr/>
      </dsp:nvSpPr>
      <dsp:spPr>
        <a:xfrm>
          <a:off x="1845942" y="2604221"/>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Evaluation</a:t>
          </a:r>
        </a:p>
      </dsp:txBody>
      <dsp:txXfrm>
        <a:off x="1845942" y="2604221"/>
        <a:ext cx="4320000" cy="648000"/>
      </dsp:txXfrm>
    </dsp:sp>
    <dsp:sp modelId="{5057F1A6-9509-4F17-B068-2BBB71D9D092}">
      <dsp:nvSpPr>
        <dsp:cNvPr id="0" name=""/>
        <dsp:cNvSpPr/>
      </dsp:nvSpPr>
      <dsp:spPr>
        <a:xfrm>
          <a:off x="1845942" y="3322992"/>
          <a:ext cx="4320000" cy="115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Required evaluation team composition (min. 3 members, odd number)</a:t>
          </a:r>
        </a:p>
        <a:p>
          <a:pPr marL="0" lvl="0" indent="0" algn="l" defTabSz="755650">
            <a:lnSpc>
              <a:spcPct val="100000"/>
            </a:lnSpc>
            <a:spcBef>
              <a:spcPct val="0"/>
            </a:spcBef>
            <a:spcAft>
              <a:spcPct val="35000"/>
            </a:spcAft>
            <a:buNone/>
          </a:pPr>
          <a:r>
            <a:rPr lang="en-US" sz="1700" kern="1200"/>
            <a:t>Documentation submitted to IWD after local board approval</a:t>
          </a:r>
        </a:p>
      </dsp:txBody>
      <dsp:txXfrm>
        <a:off x="1845942" y="3322992"/>
        <a:ext cx="4320000" cy="1155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0AEC4-DE22-4DF1-9749-C63EB552EC3C}">
      <dsp:nvSpPr>
        <dsp:cNvPr id="0" name=""/>
        <dsp:cNvSpPr/>
      </dsp:nvSpPr>
      <dsp:spPr>
        <a:xfrm>
          <a:off x="-202816" y="10152"/>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6385FE-894C-4A01-98EA-88CFF6B33351}">
      <dsp:nvSpPr>
        <dsp:cNvPr id="0" name=""/>
        <dsp:cNvSpPr/>
      </dsp:nvSpPr>
      <dsp:spPr>
        <a:xfrm>
          <a:off x="26354" y="180610"/>
          <a:ext cx="417489" cy="4166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3FE3B7-9C04-40C2-9764-68B8E66921CD}">
      <dsp:nvSpPr>
        <dsp:cNvPr id="0" name=""/>
        <dsp:cNvSpPr/>
      </dsp:nvSpPr>
      <dsp:spPr>
        <a:xfrm>
          <a:off x="673015" y="10152"/>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89000">
            <a:lnSpc>
              <a:spcPct val="100000"/>
            </a:lnSpc>
            <a:spcBef>
              <a:spcPct val="0"/>
            </a:spcBef>
            <a:spcAft>
              <a:spcPct val="35000"/>
            </a:spcAft>
            <a:buNone/>
          </a:pPr>
          <a:r>
            <a:rPr lang="en-US" sz="2000" kern="1200"/>
            <a:t>Local board is responsible for forming evaluation team</a:t>
          </a:r>
        </a:p>
      </dsp:txBody>
      <dsp:txXfrm>
        <a:off x="673015" y="10152"/>
        <a:ext cx="7148904" cy="781265"/>
      </dsp:txXfrm>
    </dsp:sp>
    <dsp:sp modelId="{12BB671B-832D-4867-8B4A-D46D5889F369}">
      <dsp:nvSpPr>
        <dsp:cNvPr id="0" name=""/>
        <dsp:cNvSpPr/>
      </dsp:nvSpPr>
      <dsp:spPr>
        <a:xfrm>
          <a:off x="-202816" y="986733"/>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78B1A3-3F14-43A8-944F-EEECD8499C2B}">
      <dsp:nvSpPr>
        <dsp:cNvPr id="0" name=""/>
        <dsp:cNvSpPr/>
      </dsp:nvSpPr>
      <dsp:spPr>
        <a:xfrm>
          <a:off x="26354" y="1157191"/>
          <a:ext cx="417489" cy="41667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7E48EF-168C-45F7-B7EE-3D8AC6CEE6D2}">
      <dsp:nvSpPr>
        <dsp:cNvPr id="0" name=""/>
        <dsp:cNvSpPr/>
      </dsp:nvSpPr>
      <dsp:spPr>
        <a:xfrm>
          <a:off x="673015" y="986733"/>
          <a:ext cx="3617595"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00100">
            <a:lnSpc>
              <a:spcPct val="100000"/>
            </a:lnSpc>
            <a:spcBef>
              <a:spcPct val="0"/>
            </a:spcBef>
            <a:spcAft>
              <a:spcPct val="35000"/>
            </a:spcAft>
            <a:buNone/>
          </a:pPr>
          <a:r>
            <a:rPr lang="en-US" sz="1800" kern="1200"/>
            <a:t>Must include a minimum of 3 members (odd number required)</a:t>
          </a:r>
        </a:p>
      </dsp:txBody>
      <dsp:txXfrm>
        <a:off x="673015" y="986733"/>
        <a:ext cx="3617595" cy="781265"/>
      </dsp:txXfrm>
    </dsp:sp>
    <dsp:sp modelId="{7D4C11B6-EEE1-44A8-AA4C-E414641EE2B5}">
      <dsp:nvSpPr>
        <dsp:cNvPr id="0" name=""/>
        <dsp:cNvSpPr/>
      </dsp:nvSpPr>
      <dsp:spPr>
        <a:xfrm>
          <a:off x="3870614" y="986733"/>
          <a:ext cx="4371301"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00100">
            <a:lnSpc>
              <a:spcPct val="100000"/>
            </a:lnSpc>
            <a:spcBef>
              <a:spcPct val="0"/>
            </a:spcBef>
            <a:spcAft>
              <a:spcPct val="35000"/>
            </a:spcAft>
            <a:buNone/>
          </a:pPr>
          <a:r>
            <a:rPr lang="en-US" sz="1800" b="0" i="0" kern="1200"/>
            <a:t>Include local business member from the Local Board</a:t>
          </a:r>
        </a:p>
      </dsp:txBody>
      <dsp:txXfrm>
        <a:off x="3870614" y="986733"/>
        <a:ext cx="4371301" cy="781265"/>
      </dsp:txXfrm>
    </dsp:sp>
    <dsp:sp modelId="{AA41E07C-CC6E-4ACC-B348-7B07221C52FA}">
      <dsp:nvSpPr>
        <dsp:cNvPr id="0" name=""/>
        <dsp:cNvSpPr/>
      </dsp:nvSpPr>
      <dsp:spPr>
        <a:xfrm>
          <a:off x="-202816" y="1963314"/>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2F055D-D133-4101-847F-A390F9488CD1}">
      <dsp:nvSpPr>
        <dsp:cNvPr id="0" name=""/>
        <dsp:cNvSpPr/>
      </dsp:nvSpPr>
      <dsp:spPr>
        <a:xfrm>
          <a:off x="26354" y="2133772"/>
          <a:ext cx="417489" cy="4166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1147B-F3DF-41C1-B222-C18FC9022383}">
      <dsp:nvSpPr>
        <dsp:cNvPr id="0" name=""/>
        <dsp:cNvSpPr/>
      </dsp:nvSpPr>
      <dsp:spPr>
        <a:xfrm>
          <a:off x="673015" y="1963314"/>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89000">
            <a:lnSpc>
              <a:spcPct val="100000"/>
            </a:lnSpc>
            <a:spcBef>
              <a:spcPct val="0"/>
            </a:spcBef>
            <a:spcAft>
              <a:spcPct val="35000"/>
            </a:spcAft>
            <a:buNone/>
          </a:pPr>
          <a:r>
            <a:rPr lang="en-US" sz="2000" kern="1200"/>
            <a:t>Must not include co-located staff member of center being reviewed or local area board staff member</a:t>
          </a:r>
        </a:p>
      </dsp:txBody>
      <dsp:txXfrm>
        <a:off x="673015" y="1963314"/>
        <a:ext cx="7148904" cy="781265"/>
      </dsp:txXfrm>
    </dsp:sp>
    <dsp:sp modelId="{CE0B44DD-ABF0-4BDC-BC81-487D4A9EDF7D}">
      <dsp:nvSpPr>
        <dsp:cNvPr id="0" name=""/>
        <dsp:cNvSpPr/>
      </dsp:nvSpPr>
      <dsp:spPr>
        <a:xfrm>
          <a:off x="-202816" y="2939896"/>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E75CFD-076E-4855-A7E5-5A1CA28F7965}">
      <dsp:nvSpPr>
        <dsp:cNvPr id="0" name=""/>
        <dsp:cNvSpPr/>
      </dsp:nvSpPr>
      <dsp:spPr>
        <a:xfrm>
          <a:off x="26354" y="3110353"/>
          <a:ext cx="417489" cy="41667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6205C-9716-43C9-9A77-D68F755F477A}">
      <dsp:nvSpPr>
        <dsp:cNvPr id="0" name=""/>
        <dsp:cNvSpPr/>
      </dsp:nvSpPr>
      <dsp:spPr>
        <a:xfrm>
          <a:off x="673015" y="2939896"/>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889000">
            <a:lnSpc>
              <a:spcPct val="100000"/>
            </a:lnSpc>
            <a:spcBef>
              <a:spcPct val="0"/>
            </a:spcBef>
            <a:spcAft>
              <a:spcPct val="35000"/>
            </a:spcAft>
            <a:buNone/>
          </a:pPr>
          <a:r>
            <a:rPr lang="en-US" sz="2000" kern="1200"/>
            <a:t>Local areas may add additional members to evaluation team</a:t>
          </a:r>
        </a:p>
      </dsp:txBody>
      <dsp:txXfrm>
        <a:off x="673015" y="2939896"/>
        <a:ext cx="7148904" cy="781265"/>
      </dsp:txXfrm>
    </dsp:sp>
    <dsp:sp modelId="{096313CC-41ED-43A1-BDE8-4CBFB78CEBE2}">
      <dsp:nvSpPr>
        <dsp:cNvPr id="0" name=""/>
        <dsp:cNvSpPr/>
      </dsp:nvSpPr>
      <dsp:spPr>
        <a:xfrm>
          <a:off x="-202816" y="3916477"/>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296017-C18D-45B8-9323-BB25940BE092}">
      <dsp:nvSpPr>
        <dsp:cNvPr id="0" name=""/>
        <dsp:cNvSpPr/>
      </dsp:nvSpPr>
      <dsp:spPr>
        <a:xfrm>
          <a:off x="26354" y="4086935"/>
          <a:ext cx="417489" cy="41667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64496-9938-44BA-A6F3-C16F43CD5924}">
      <dsp:nvSpPr>
        <dsp:cNvPr id="0" name=""/>
        <dsp:cNvSpPr/>
      </dsp:nvSpPr>
      <dsp:spPr>
        <a:xfrm>
          <a:off x="673015" y="3916477"/>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711200">
            <a:lnSpc>
              <a:spcPct val="100000"/>
            </a:lnSpc>
            <a:spcBef>
              <a:spcPct val="0"/>
            </a:spcBef>
            <a:spcAft>
              <a:spcPct val="35000"/>
            </a:spcAft>
            <a:buNone/>
          </a:pPr>
          <a:r>
            <a:rPr lang="en-US" sz="1600" b="0" i="0" kern="1200"/>
            <a:t>All 5 local core partner programs must be represented as members of either the self-assessment team or the center evaluation team (Titles I-IV, including IVRS and IDB).</a:t>
          </a:r>
        </a:p>
      </dsp:txBody>
      <dsp:txXfrm>
        <a:off x="673015" y="3916477"/>
        <a:ext cx="7148904" cy="781265"/>
      </dsp:txXfrm>
    </dsp:sp>
    <dsp:sp modelId="{227BCE33-F5BF-4B55-89DF-F82468F32E51}">
      <dsp:nvSpPr>
        <dsp:cNvPr id="0" name=""/>
        <dsp:cNvSpPr/>
      </dsp:nvSpPr>
      <dsp:spPr>
        <a:xfrm>
          <a:off x="-202816" y="4893058"/>
          <a:ext cx="8039100" cy="7575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D0209-8B1D-4C89-B3A7-AE25DBFCA65A}">
      <dsp:nvSpPr>
        <dsp:cNvPr id="0" name=""/>
        <dsp:cNvSpPr/>
      </dsp:nvSpPr>
      <dsp:spPr>
        <a:xfrm>
          <a:off x="26354" y="5063516"/>
          <a:ext cx="417489" cy="41667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41F311-6209-4B8A-8378-43F47C6DF78A}">
      <dsp:nvSpPr>
        <dsp:cNvPr id="0" name=""/>
        <dsp:cNvSpPr/>
      </dsp:nvSpPr>
      <dsp:spPr>
        <a:xfrm>
          <a:off x="673015" y="4893058"/>
          <a:ext cx="7148904" cy="78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684" tIns="82684" rIns="82684" bIns="82684" numCol="1" spcCol="1270" anchor="ctr" anchorCtr="0">
          <a:noAutofit/>
        </a:bodyPr>
        <a:lstStyle/>
        <a:p>
          <a:pPr marL="0" lvl="0" indent="0" algn="l" defTabSz="711200">
            <a:lnSpc>
              <a:spcPct val="100000"/>
            </a:lnSpc>
            <a:spcBef>
              <a:spcPct val="0"/>
            </a:spcBef>
            <a:spcAft>
              <a:spcPct val="35000"/>
            </a:spcAft>
            <a:buNone/>
          </a:pPr>
          <a:r>
            <a:rPr lang="en-US" sz="1600" b="0" i="0" kern="1200"/>
            <a:t>Core partner program representatives who are not evaluation team members should be available to consult with the team related to areas of the center review requiring their subject matter expertise.</a:t>
          </a:r>
        </a:p>
      </dsp:txBody>
      <dsp:txXfrm>
        <a:off x="673015" y="4893058"/>
        <a:ext cx="7148904" cy="7812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2474C-70F4-4829-A642-279621830D7F}">
      <dsp:nvSpPr>
        <dsp:cNvPr id="0" name=""/>
        <dsp:cNvSpPr/>
      </dsp:nvSpPr>
      <dsp:spPr>
        <a:xfrm>
          <a:off x="0" y="4472"/>
          <a:ext cx="11607800" cy="10408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406F4-602B-48B8-ADD2-68D0AAEEA911}">
      <dsp:nvSpPr>
        <dsp:cNvPr id="0" name=""/>
        <dsp:cNvSpPr/>
      </dsp:nvSpPr>
      <dsp:spPr>
        <a:xfrm>
          <a:off x="314858" y="238664"/>
          <a:ext cx="572469" cy="5724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32F15B-4B06-4123-84FA-9FF4FBB2688D}">
      <dsp:nvSpPr>
        <dsp:cNvPr id="0" name=""/>
        <dsp:cNvSpPr/>
      </dsp:nvSpPr>
      <dsp:spPr>
        <a:xfrm>
          <a:off x="1202186" y="4472"/>
          <a:ext cx="5223510"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Yes/No Standards for each category</a:t>
          </a:r>
        </a:p>
      </dsp:txBody>
      <dsp:txXfrm>
        <a:off x="1202186" y="4472"/>
        <a:ext cx="5223510" cy="1040853"/>
      </dsp:txXfrm>
    </dsp:sp>
    <dsp:sp modelId="{8A26B137-42B7-43EC-9C6E-84B0D7793A4F}">
      <dsp:nvSpPr>
        <dsp:cNvPr id="0" name=""/>
        <dsp:cNvSpPr/>
      </dsp:nvSpPr>
      <dsp:spPr>
        <a:xfrm>
          <a:off x="6425696" y="4472"/>
          <a:ext cx="518092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800100">
            <a:lnSpc>
              <a:spcPct val="100000"/>
            </a:lnSpc>
            <a:spcBef>
              <a:spcPct val="0"/>
            </a:spcBef>
            <a:spcAft>
              <a:spcPct val="35000"/>
            </a:spcAft>
            <a:buNone/>
          </a:pPr>
          <a:r>
            <a:rPr lang="en-US" sz="1800" b="1" kern="1200"/>
            <a:t>Continuous Improvement</a:t>
          </a:r>
          <a:endParaRPr lang="en-US" sz="1800" kern="1200"/>
        </a:p>
        <a:p>
          <a:pPr marL="0" lvl="0" indent="0" algn="l" defTabSz="800100">
            <a:lnSpc>
              <a:spcPct val="100000"/>
            </a:lnSpc>
            <a:spcBef>
              <a:spcPct val="0"/>
            </a:spcBef>
            <a:spcAft>
              <a:spcPct val="35000"/>
            </a:spcAft>
            <a:buNone/>
          </a:pPr>
          <a:r>
            <a:rPr lang="en-US" sz="1800" b="1" kern="1200"/>
            <a:t>Effectiveness</a:t>
          </a:r>
          <a:endParaRPr lang="en-US" sz="1800" kern="1200"/>
        </a:p>
        <a:p>
          <a:pPr marL="0" lvl="0" indent="0" algn="l" defTabSz="800100">
            <a:lnSpc>
              <a:spcPct val="100000"/>
            </a:lnSpc>
            <a:spcBef>
              <a:spcPct val="0"/>
            </a:spcBef>
            <a:spcAft>
              <a:spcPct val="35000"/>
            </a:spcAft>
            <a:buNone/>
          </a:pPr>
          <a:r>
            <a:rPr lang="en-US" sz="1800" b="1" kern="1200"/>
            <a:t>Physical &amp; Programmatic Accessibility</a:t>
          </a:r>
          <a:endParaRPr lang="en-US" sz="1800" kern="1200"/>
        </a:p>
      </dsp:txBody>
      <dsp:txXfrm>
        <a:off x="6425696" y="4472"/>
        <a:ext cx="5180928" cy="1040853"/>
      </dsp:txXfrm>
    </dsp:sp>
    <dsp:sp modelId="{D0029028-5FC5-491C-A93A-A9FA86B2F2AF}">
      <dsp:nvSpPr>
        <dsp:cNvPr id="0" name=""/>
        <dsp:cNvSpPr/>
      </dsp:nvSpPr>
      <dsp:spPr>
        <a:xfrm>
          <a:off x="0" y="1305539"/>
          <a:ext cx="11607800" cy="10408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DBD1C-E86D-4262-B947-8391FC8CD44F}">
      <dsp:nvSpPr>
        <dsp:cNvPr id="0" name=""/>
        <dsp:cNvSpPr/>
      </dsp:nvSpPr>
      <dsp:spPr>
        <a:xfrm>
          <a:off x="314858" y="1539731"/>
          <a:ext cx="572469" cy="57246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F53496-993C-4E96-9E74-E9EB7C58D57C}">
      <dsp:nvSpPr>
        <dsp:cNvPr id="0" name=""/>
        <dsp:cNvSpPr/>
      </dsp:nvSpPr>
      <dsp:spPr>
        <a:xfrm>
          <a:off x="1202186" y="1305539"/>
          <a:ext cx="1040443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Evaluation team members will individually score each standard.</a:t>
          </a:r>
          <a:endParaRPr lang="en-US" sz="2200" kern="1200"/>
        </a:p>
      </dsp:txBody>
      <dsp:txXfrm>
        <a:off x="1202186" y="1305539"/>
        <a:ext cx="10404438" cy="1040853"/>
      </dsp:txXfrm>
    </dsp:sp>
    <dsp:sp modelId="{A50A8B15-91EB-47DA-9249-45CC678DE52C}">
      <dsp:nvSpPr>
        <dsp:cNvPr id="0" name=""/>
        <dsp:cNvSpPr/>
      </dsp:nvSpPr>
      <dsp:spPr>
        <a:xfrm>
          <a:off x="0" y="2606606"/>
          <a:ext cx="11607800" cy="10408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26D2EA-B63F-474E-A593-90692B7F5211}">
      <dsp:nvSpPr>
        <dsp:cNvPr id="0" name=""/>
        <dsp:cNvSpPr/>
      </dsp:nvSpPr>
      <dsp:spPr>
        <a:xfrm>
          <a:off x="314858" y="2840798"/>
          <a:ext cx="572469" cy="572469"/>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0C1CA-CE7B-42AD-A4FB-E891B3B29381}">
      <dsp:nvSpPr>
        <dsp:cNvPr id="0" name=""/>
        <dsp:cNvSpPr/>
      </dsp:nvSpPr>
      <dsp:spPr>
        <a:xfrm>
          <a:off x="1202186" y="2606606"/>
          <a:ext cx="1040443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latin typeface="Calibri" panose="020F0502020204030204"/>
            </a:rPr>
            <a:t>The evaluation team must reach a consensus on the category decision for the determination of certification status.</a:t>
          </a:r>
        </a:p>
      </dsp:txBody>
      <dsp:txXfrm>
        <a:off x="1202186" y="2606606"/>
        <a:ext cx="10404438" cy="1040853"/>
      </dsp:txXfrm>
    </dsp:sp>
    <dsp:sp modelId="{5108A503-281D-4ED2-AF50-BCF816C733BC}">
      <dsp:nvSpPr>
        <dsp:cNvPr id="0" name=""/>
        <dsp:cNvSpPr/>
      </dsp:nvSpPr>
      <dsp:spPr>
        <a:xfrm>
          <a:off x="0" y="3907674"/>
          <a:ext cx="11607800" cy="104085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E2FF5F-4EF2-4CB6-8F2C-5C2C0D6C49B4}">
      <dsp:nvSpPr>
        <dsp:cNvPr id="0" name=""/>
        <dsp:cNvSpPr/>
      </dsp:nvSpPr>
      <dsp:spPr>
        <a:xfrm>
          <a:off x="314858" y="4141866"/>
          <a:ext cx="572469" cy="5724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93CC20-322A-415B-AB57-EE4DCABDAF7C}">
      <dsp:nvSpPr>
        <dsp:cNvPr id="0" name=""/>
        <dsp:cNvSpPr/>
      </dsp:nvSpPr>
      <dsp:spPr>
        <a:xfrm>
          <a:off x="1202186" y="3907674"/>
          <a:ext cx="10404438" cy="10408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157" tIns="110157" rIns="110157" bIns="110157" numCol="1" spcCol="1270" anchor="ctr" anchorCtr="0">
          <a:noAutofit/>
        </a:bodyPr>
        <a:lstStyle/>
        <a:p>
          <a:pPr marL="0" lvl="0" indent="0" algn="l" defTabSz="977900">
            <a:lnSpc>
              <a:spcPct val="100000"/>
            </a:lnSpc>
            <a:spcBef>
              <a:spcPct val="0"/>
            </a:spcBef>
            <a:spcAft>
              <a:spcPct val="35000"/>
            </a:spcAft>
            <a:buNone/>
          </a:pPr>
          <a:r>
            <a:rPr lang="en-US" sz="2200" b="1" kern="1200"/>
            <a:t>Final determination for the category will be based on the number of standards successfully achieved.</a:t>
          </a:r>
          <a:endParaRPr lang="en-US" sz="2200" kern="1200"/>
        </a:p>
      </dsp:txBody>
      <dsp:txXfrm>
        <a:off x="1202186" y="3907674"/>
        <a:ext cx="10404438" cy="10408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9F49-2B52-4963-BD6F-5A7B4330EA56}">
      <dsp:nvSpPr>
        <dsp:cNvPr id="0" name=""/>
        <dsp:cNvSpPr/>
      </dsp:nvSpPr>
      <dsp:spPr>
        <a:xfrm>
          <a:off x="3627" y="454321"/>
          <a:ext cx="3536751" cy="432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Physical and Programmatic Accessibility </a:t>
          </a:r>
          <a:endParaRPr lang="en-US" sz="1500" kern="1200"/>
        </a:p>
      </dsp:txBody>
      <dsp:txXfrm>
        <a:off x="3627" y="454321"/>
        <a:ext cx="3536751" cy="432000"/>
      </dsp:txXfrm>
    </dsp:sp>
    <dsp:sp modelId="{376F6445-0BB3-4487-83F7-0B41B4F5D5F4}">
      <dsp:nvSpPr>
        <dsp:cNvPr id="0" name=""/>
        <dsp:cNvSpPr/>
      </dsp:nvSpPr>
      <dsp:spPr>
        <a:xfrm>
          <a:off x="3627" y="886321"/>
          <a:ext cx="3536751" cy="36234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b="1" i="0" kern="1200"/>
            <a:t>Comprehensive Centers (9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–successful achievement of 8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5-7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4 or fewer standards successfully achieved </a:t>
          </a:r>
          <a:endParaRPr lang="en-US" sz="1500" kern="1200"/>
        </a:p>
        <a:p>
          <a:pPr marL="114300" lvl="1" indent="-114300" algn="l" defTabSz="666750">
            <a:lnSpc>
              <a:spcPct val="90000"/>
            </a:lnSpc>
            <a:spcBef>
              <a:spcPct val="0"/>
            </a:spcBef>
            <a:spcAft>
              <a:spcPct val="15000"/>
            </a:spcAft>
            <a:buNone/>
          </a:pPr>
          <a:endParaRPr lang="en-US" sz="1500" b="1" kern="1200"/>
        </a:p>
        <a:p>
          <a:pPr marL="114300" lvl="1" indent="-114300" algn="l" defTabSz="666750">
            <a:lnSpc>
              <a:spcPct val="90000"/>
            </a:lnSpc>
            <a:spcBef>
              <a:spcPct val="0"/>
            </a:spcBef>
            <a:spcAft>
              <a:spcPct val="15000"/>
            </a:spcAft>
            <a:buNone/>
          </a:pPr>
          <a:r>
            <a:rPr lang="en-US" sz="1500" b="1" i="0" kern="1200"/>
            <a:t>Affiliate Centers (9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8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5-7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4 or fewer standards successfully achieved </a:t>
          </a:r>
          <a:endParaRPr lang="en-US" sz="1500" kern="1200"/>
        </a:p>
      </dsp:txBody>
      <dsp:txXfrm>
        <a:off x="3627" y="886321"/>
        <a:ext cx="3536751" cy="3623400"/>
      </dsp:txXfrm>
    </dsp:sp>
    <dsp:sp modelId="{C43AE595-8ED9-40C2-9570-DBA8B158A69B}">
      <dsp:nvSpPr>
        <dsp:cNvPr id="0" name=""/>
        <dsp:cNvSpPr/>
      </dsp:nvSpPr>
      <dsp:spPr>
        <a:xfrm>
          <a:off x="4035524" y="454321"/>
          <a:ext cx="3536751" cy="432000"/>
        </a:xfrm>
        <a:prstGeom prst="rect">
          <a:avLst/>
        </a:prstGeom>
        <a:solidFill>
          <a:srgbClr val="114257"/>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Effectiveness </a:t>
          </a:r>
          <a:endParaRPr lang="en-US" sz="1500" kern="1200"/>
        </a:p>
      </dsp:txBody>
      <dsp:txXfrm>
        <a:off x="4035524" y="454321"/>
        <a:ext cx="3536751" cy="432000"/>
      </dsp:txXfrm>
    </dsp:sp>
    <dsp:sp modelId="{7864BBDA-D888-4E09-8D53-C37E4C506599}">
      <dsp:nvSpPr>
        <dsp:cNvPr id="0" name=""/>
        <dsp:cNvSpPr/>
      </dsp:nvSpPr>
      <dsp:spPr>
        <a:xfrm>
          <a:off x="4035524" y="886321"/>
          <a:ext cx="3536751" cy="362340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b="1" i="0" kern="1200"/>
            <a:t>Comprehensive Centers (</a:t>
          </a:r>
          <a:r>
            <a:rPr lang="en-US" sz="1500" b="1" i="0" kern="1200">
              <a:latin typeface="Calibri" panose="020F0502020204030204"/>
            </a:rPr>
            <a:t>12</a:t>
          </a:r>
          <a:r>
            <a:rPr lang="en-US" sz="1500" b="1" i="0" kern="1200"/>
            <a:t>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a:t>
          </a:r>
          <a:r>
            <a:rPr lang="en-US" sz="1500" b="0" i="0" kern="1200">
              <a:latin typeface="Calibri" panose="020F0502020204030204"/>
            </a:rPr>
            <a:t>10</a:t>
          </a:r>
          <a:r>
            <a:rPr lang="en-US" sz="1500" b="0" i="0" kern="1200"/>
            <a:t>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a:t>
          </a:r>
          <a:r>
            <a:rPr lang="en-US" sz="1500" b="0" i="0" kern="1200">
              <a:latin typeface="Calibri" panose="020F0502020204030204"/>
            </a:rPr>
            <a:t>7-9</a:t>
          </a:r>
          <a:r>
            <a:rPr lang="en-US" sz="1500" b="0" i="0" kern="1200"/>
            <a:t>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a:t>
          </a:r>
          <a:r>
            <a:rPr lang="en-US" sz="1500" b="0" i="0" kern="1200">
              <a:latin typeface="Calibri" panose="020F0502020204030204"/>
            </a:rPr>
            <a:t>6</a:t>
          </a:r>
          <a:r>
            <a:rPr lang="en-US" sz="1500" b="0" i="0" kern="1200"/>
            <a:t> or fewer standards successfully achieved </a:t>
          </a:r>
          <a:endParaRPr lang="en-US" sz="1500" kern="1200"/>
        </a:p>
        <a:p>
          <a:pPr marL="114300" lvl="1" indent="-114300" algn="l" defTabSz="666750">
            <a:lnSpc>
              <a:spcPct val="90000"/>
            </a:lnSpc>
            <a:spcBef>
              <a:spcPct val="0"/>
            </a:spcBef>
            <a:spcAft>
              <a:spcPct val="15000"/>
            </a:spcAft>
            <a:buNone/>
          </a:pPr>
          <a:endParaRPr lang="en-US" sz="1500" kern="1200"/>
        </a:p>
        <a:p>
          <a:pPr marL="114300" lvl="1" indent="-114300" algn="l" defTabSz="666750">
            <a:lnSpc>
              <a:spcPct val="90000"/>
            </a:lnSpc>
            <a:spcBef>
              <a:spcPct val="0"/>
            </a:spcBef>
            <a:spcAft>
              <a:spcPct val="15000"/>
            </a:spcAft>
            <a:buNone/>
          </a:pPr>
          <a:r>
            <a:rPr lang="en-US" sz="1500" b="1" i="0" kern="1200"/>
            <a:t>Affiliate Centers (</a:t>
          </a:r>
          <a:r>
            <a:rPr lang="en-US" sz="1500" b="1" i="0" kern="1200">
              <a:latin typeface="Calibri" panose="020F0502020204030204"/>
            </a:rPr>
            <a:t>11</a:t>
          </a:r>
          <a:r>
            <a:rPr lang="en-US" sz="1500" b="1" i="0" kern="1200"/>
            <a:t>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a:t>
          </a:r>
          <a:r>
            <a:rPr lang="en-US" sz="1500" b="0" i="0" kern="1200">
              <a:latin typeface="Calibri" panose="020F0502020204030204"/>
            </a:rPr>
            <a:t>9</a:t>
          </a:r>
          <a:r>
            <a:rPr lang="en-US" sz="1500" b="0" i="0" kern="1200"/>
            <a:t> or more standards</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a:t>
          </a:r>
          <a:r>
            <a:rPr lang="en-US" sz="1500" b="0" i="0" kern="1200">
              <a:latin typeface="Calibri" panose="020F0502020204030204"/>
            </a:rPr>
            <a:t>6-8</a:t>
          </a:r>
          <a:r>
            <a:rPr lang="en-US" sz="1500" b="0" i="0" kern="1200"/>
            <a:t> standards</a:t>
          </a:r>
          <a:endParaRPr lang="en-US" sz="1500" kern="1200"/>
        </a:p>
        <a:p>
          <a:pPr marL="228600" lvl="2" indent="-114300" algn="l" defTabSz="666750">
            <a:lnSpc>
              <a:spcPct val="90000"/>
            </a:lnSpc>
            <a:spcBef>
              <a:spcPct val="0"/>
            </a:spcBef>
            <a:spcAft>
              <a:spcPct val="15000"/>
            </a:spcAft>
            <a:buChar char="•"/>
          </a:pPr>
          <a:r>
            <a:rPr lang="en-US" sz="1500" b="0" i="0" kern="1200"/>
            <a:t>Not certified – </a:t>
          </a:r>
          <a:r>
            <a:rPr lang="en-US" sz="1500" b="0" i="0" kern="1200">
              <a:latin typeface="Calibri" panose="020F0502020204030204"/>
            </a:rPr>
            <a:t>5</a:t>
          </a:r>
          <a:r>
            <a:rPr lang="en-US" sz="1500" b="0" i="0" kern="1200"/>
            <a:t> or fewer standards successfully achieved </a:t>
          </a:r>
          <a:endParaRPr lang="en-US" sz="1500" kern="1200"/>
        </a:p>
      </dsp:txBody>
      <dsp:txXfrm>
        <a:off x="4035524" y="886321"/>
        <a:ext cx="3536751" cy="3623400"/>
      </dsp:txXfrm>
    </dsp:sp>
    <dsp:sp modelId="{BD968890-E36C-4D13-A864-00BC3986A928}">
      <dsp:nvSpPr>
        <dsp:cNvPr id="0" name=""/>
        <dsp:cNvSpPr/>
      </dsp:nvSpPr>
      <dsp:spPr>
        <a:xfrm>
          <a:off x="8067421" y="454321"/>
          <a:ext cx="3536751" cy="432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0" i="0" kern="1200"/>
            <a:t>Continuous Improvement </a:t>
          </a:r>
          <a:endParaRPr lang="en-US" sz="1500" kern="1200"/>
        </a:p>
      </dsp:txBody>
      <dsp:txXfrm>
        <a:off x="8067421" y="454321"/>
        <a:ext cx="3536751" cy="432000"/>
      </dsp:txXfrm>
    </dsp:sp>
    <dsp:sp modelId="{11F1F357-5BB2-4046-85E2-33A8F2EE5DE3}">
      <dsp:nvSpPr>
        <dsp:cNvPr id="0" name=""/>
        <dsp:cNvSpPr/>
      </dsp:nvSpPr>
      <dsp:spPr>
        <a:xfrm>
          <a:off x="8067421" y="886321"/>
          <a:ext cx="3536751" cy="36234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None/>
          </a:pPr>
          <a:r>
            <a:rPr lang="en-US" sz="1500" b="1" i="0" kern="1200"/>
            <a:t>Comprehensive Centers (</a:t>
          </a:r>
          <a:r>
            <a:rPr lang="en-US" sz="1500" b="1" i="0" kern="1200">
              <a:latin typeface="Calibri" panose="020F0502020204030204"/>
            </a:rPr>
            <a:t>8</a:t>
          </a:r>
          <a:r>
            <a:rPr lang="en-US" sz="1500" b="1" i="0" kern="1200"/>
            <a:t> standards) </a:t>
          </a:r>
          <a:endParaRPr lang="en-US" sz="1500" b="1" kern="1200"/>
        </a:p>
        <a:p>
          <a:pPr marL="228600" lvl="2" indent="-114300" algn="l" defTabSz="666750" rtl="0">
            <a:lnSpc>
              <a:spcPct val="90000"/>
            </a:lnSpc>
            <a:spcBef>
              <a:spcPct val="0"/>
            </a:spcBef>
            <a:spcAft>
              <a:spcPct val="15000"/>
            </a:spcAft>
            <a:buChar char="•"/>
          </a:pPr>
          <a:r>
            <a:rPr lang="en-US" sz="1500" b="0" i="0" kern="1200"/>
            <a:t>Full certification – successful achievement of</a:t>
          </a:r>
          <a:r>
            <a:rPr lang="en-US" sz="1500" b="0" i="0" kern="1200">
              <a:latin typeface="Calibri" panose="020F0502020204030204"/>
            </a:rPr>
            <a:t> 7</a:t>
          </a:r>
          <a:r>
            <a:rPr lang="en-US" sz="1500" b="0" i="0" kern="1200"/>
            <a:t>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a:t>
          </a:r>
          <a:r>
            <a:rPr lang="en-US" sz="1500" b="0" i="0" kern="1200">
              <a:latin typeface="Calibri" panose="020F0502020204030204"/>
            </a:rPr>
            <a:t>4-6</a:t>
          </a:r>
          <a:r>
            <a:rPr lang="en-US" sz="1500" b="0" i="0" kern="1200"/>
            <a:t>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a:t>
          </a:r>
          <a:r>
            <a:rPr lang="en-US" sz="1500" b="0" i="0" kern="1200">
              <a:latin typeface="Calibri" panose="020F0502020204030204"/>
            </a:rPr>
            <a:t>3</a:t>
          </a:r>
          <a:r>
            <a:rPr lang="en-US" sz="1500" b="0" i="0" kern="1200"/>
            <a:t> or fewer standards successfully achieved </a:t>
          </a:r>
          <a:endParaRPr lang="en-US" sz="1500" kern="1200"/>
        </a:p>
        <a:p>
          <a:pPr marL="114300" lvl="1" indent="-114300" algn="l" defTabSz="666750">
            <a:lnSpc>
              <a:spcPct val="90000"/>
            </a:lnSpc>
            <a:spcBef>
              <a:spcPct val="0"/>
            </a:spcBef>
            <a:spcAft>
              <a:spcPct val="15000"/>
            </a:spcAft>
            <a:buChar char="•"/>
          </a:pPr>
          <a:endParaRPr lang="en-US" sz="1500" kern="1200"/>
        </a:p>
        <a:p>
          <a:pPr marL="114300" lvl="1" indent="-114300" algn="l" defTabSz="666750">
            <a:lnSpc>
              <a:spcPct val="90000"/>
            </a:lnSpc>
            <a:spcBef>
              <a:spcPct val="0"/>
            </a:spcBef>
            <a:spcAft>
              <a:spcPct val="15000"/>
            </a:spcAft>
            <a:buNone/>
          </a:pPr>
          <a:r>
            <a:rPr lang="en-US" sz="1500" b="1" i="0" kern="1200"/>
            <a:t>Affiliate Centers (</a:t>
          </a:r>
          <a:r>
            <a:rPr lang="en-US" sz="1500" b="1" i="0" kern="1200">
              <a:latin typeface="Calibri" panose="020F0502020204030204"/>
            </a:rPr>
            <a:t>8</a:t>
          </a:r>
          <a:r>
            <a:rPr lang="en-US" sz="1500" b="1" i="0" kern="1200"/>
            <a:t> standards) </a:t>
          </a:r>
          <a:endParaRPr lang="en-US" sz="1500" b="1" kern="1200"/>
        </a:p>
        <a:p>
          <a:pPr marL="228600" lvl="2" indent="-114300" algn="l" defTabSz="666750">
            <a:lnSpc>
              <a:spcPct val="90000"/>
            </a:lnSpc>
            <a:spcBef>
              <a:spcPct val="0"/>
            </a:spcBef>
            <a:spcAft>
              <a:spcPct val="15000"/>
            </a:spcAft>
            <a:buChar char="•"/>
          </a:pPr>
          <a:r>
            <a:rPr lang="en-US" sz="1500" b="0" i="0" kern="1200"/>
            <a:t>Full certification – successful achievement of </a:t>
          </a:r>
          <a:r>
            <a:rPr lang="en-US" sz="1500" b="0" i="0" kern="1200">
              <a:latin typeface="Calibri" panose="020F0502020204030204"/>
            </a:rPr>
            <a:t>7</a:t>
          </a:r>
          <a:r>
            <a:rPr lang="en-US" sz="1500" b="0" i="0" kern="1200"/>
            <a:t> or more standards </a:t>
          </a:r>
          <a:endParaRPr lang="en-US" sz="1500" kern="1200"/>
        </a:p>
        <a:p>
          <a:pPr marL="228600" lvl="2" indent="-114300" algn="l" defTabSz="666750">
            <a:lnSpc>
              <a:spcPct val="90000"/>
            </a:lnSpc>
            <a:spcBef>
              <a:spcPct val="0"/>
            </a:spcBef>
            <a:spcAft>
              <a:spcPct val="15000"/>
            </a:spcAft>
            <a:buChar char="•"/>
          </a:pPr>
          <a:r>
            <a:rPr lang="en-US" sz="1500" b="0" i="0" kern="1200"/>
            <a:t>Provisional certification – successful achievement of </a:t>
          </a:r>
          <a:r>
            <a:rPr lang="en-US" sz="1500" b="0" i="0" kern="1200">
              <a:latin typeface="Calibri" panose="020F0502020204030204"/>
            </a:rPr>
            <a:t>4-6</a:t>
          </a:r>
          <a:r>
            <a:rPr lang="en-US" sz="1500" b="0" i="0" kern="1200"/>
            <a:t> standards </a:t>
          </a:r>
          <a:endParaRPr lang="en-US" sz="1500" kern="1200"/>
        </a:p>
        <a:p>
          <a:pPr marL="228600" lvl="2" indent="-114300" algn="l" defTabSz="666750">
            <a:lnSpc>
              <a:spcPct val="90000"/>
            </a:lnSpc>
            <a:spcBef>
              <a:spcPct val="0"/>
            </a:spcBef>
            <a:spcAft>
              <a:spcPct val="15000"/>
            </a:spcAft>
            <a:buChar char="•"/>
          </a:pPr>
          <a:r>
            <a:rPr lang="en-US" sz="1500" b="0" i="0" kern="1200"/>
            <a:t>Not certified – </a:t>
          </a:r>
          <a:r>
            <a:rPr lang="en-US" sz="1500" b="0" i="0" kern="1200">
              <a:latin typeface="Calibri" panose="020F0502020204030204"/>
            </a:rPr>
            <a:t>3</a:t>
          </a:r>
          <a:r>
            <a:rPr lang="en-US" sz="1500" b="0" i="0" kern="1200"/>
            <a:t> or fewer standards successfully achieved </a:t>
          </a:r>
          <a:endParaRPr lang="en-US" sz="1500" kern="1200"/>
        </a:p>
      </dsp:txBody>
      <dsp:txXfrm>
        <a:off x="8067421" y="886321"/>
        <a:ext cx="3536751" cy="3623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615-CDF0-4BFB-81D0-EBBAD0A20807}">
      <dsp:nvSpPr>
        <dsp:cNvPr id="0" name=""/>
        <dsp:cNvSpPr/>
      </dsp:nvSpPr>
      <dsp:spPr>
        <a:xfrm>
          <a:off x="0" y="24196"/>
          <a:ext cx="6263640" cy="935415"/>
        </a:xfrm>
        <a:prstGeom prst="roundRect">
          <a:avLst/>
        </a:prstGeom>
        <a:solidFill>
          <a:srgbClr val="0F6A6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Full Certification</a:t>
          </a:r>
        </a:p>
      </dsp:txBody>
      <dsp:txXfrm>
        <a:off x="45663" y="69859"/>
        <a:ext cx="6172314" cy="844089"/>
      </dsp:txXfrm>
    </dsp:sp>
    <dsp:sp modelId="{B74B2B19-6F38-4693-A0A5-35BE51C94233}">
      <dsp:nvSpPr>
        <dsp:cNvPr id="0" name=""/>
        <dsp:cNvSpPr/>
      </dsp:nvSpPr>
      <dsp:spPr>
        <a:xfrm>
          <a:off x="0" y="959611"/>
          <a:ext cx="6263640" cy="452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b="0" kern="1200"/>
            <a:t>Full certification requirements have been met for each of the three categories as determined by the evaluation team.</a:t>
          </a:r>
          <a:endParaRPr lang="en-US" sz="3000" kern="1200"/>
        </a:p>
        <a:p>
          <a:pPr marL="285750" lvl="1" indent="-285750" algn="l" defTabSz="1333500">
            <a:lnSpc>
              <a:spcPct val="90000"/>
            </a:lnSpc>
            <a:spcBef>
              <a:spcPct val="0"/>
            </a:spcBef>
            <a:spcAft>
              <a:spcPct val="20000"/>
            </a:spcAft>
            <a:buChar char="•"/>
          </a:pPr>
          <a:r>
            <a:rPr lang="en-US" sz="3000" kern="1200">
              <a:cs typeface="Calibri"/>
            </a:rPr>
            <a:t>Full Certification is granted for 3 years</a:t>
          </a:r>
          <a:endParaRPr lang="en-US" sz="3000" kern="1200"/>
        </a:p>
        <a:p>
          <a:pPr marL="571500" lvl="2" indent="-285750" algn="l" defTabSz="1333500" rtl="0">
            <a:lnSpc>
              <a:spcPct val="90000"/>
            </a:lnSpc>
            <a:spcBef>
              <a:spcPct val="0"/>
            </a:spcBef>
            <a:spcAft>
              <a:spcPct val="20000"/>
            </a:spcAft>
            <a:buChar char="•"/>
          </a:pPr>
          <a:r>
            <a:rPr lang="en-US" sz="3000" kern="1200">
              <a:solidFill>
                <a:srgbClr val="000000"/>
              </a:solidFill>
              <a:latin typeface="Calibri" panose="020F0502020204030204"/>
              <a:cs typeface="Calibri"/>
            </a:rPr>
            <a:t>Certification</a:t>
          </a:r>
          <a:r>
            <a:rPr lang="en-US" sz="3000" kern="1200">
              <a:solidFill>
                <a:srgbClr val="000000"/>
              </a:solidFill>
              <a:cs typeface="Calibri"/>
            </a:rPr>
            <a:t> </a:t>
          </a:r>
          <a:r>
            <a:rPr lang="en-US" sz="3000" kern="1200">
              <a:solidFill>
                <a:srgbClr val="000000"/>
              </a:solidFill>
              <a:latin typeface="Calibri" panose="020F0502020204030204"/>
              <a:cs typeface="Calibri"/>
            </a:rPr>
            <a:t>renewal will</a:t>
          </a:r>
          <a:r>
            <a:rPr lang="en-US" sz="3000" kern="1200">
              <a:solidFill>
                <a:srgbClr val="000000"/>
              </a:solidFill>
              <a:cs typeface="Calibri"/>
            </a:rPr>
            <a:t> be </a:t>
          </a:r>
          <a:r>
            <a:rPr lang="en-US" sz="3000" kern="1200">
              <a:latin typeface="Calibri" panose="020F0502020204030204"/>
              <a:cs typeface="Calibri"/>
            </a:rPr>
            <a:t>conducted between 10/2025 and 9/2026 (review last certification to ensure it's done every 3 years) </a:t>
          </a:r>
          <a:endParaRPr lang="en-US" sz="3000" kern="1200">
            <a:cs typeface="Calibri"/>
          </a:endParaRPr>
        </a:p>
      </dsp:txBody>
      <dsp:txXfrm>
        <a:off x="0" y="959611"/>
        <a:ext cx="6263640" cy="45208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B6615-CDF0-4BFB-81D0-EBBAD0A20807}">
      <dsp:nvSpPr>
        <dsp:cNvPr id="0" name=""/>
        <dsp:cNvSpPr/>
      </dsp:nvSpPr>
      <dsp:spPr>
        <a:xfrm>
          <a:off x="0" y="89830"/>
          <a:ext cx="7087458" cy="74353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Provisional Certification</a:t>
          </a:r>
        </a:p>
      </dsp:txBody>
      <dsp:txXfrm>
        <a:off x="36296" y="126126"/>
        <a:ext cx="7014866" cy="670943"/>
      </dsp:txXfrm>
    </dsp:sp>
    <dsp:sp modelId="{B74B2B19-6F38-4693-A0A5-35BE51C94233}">
      <dsp:nvSpPr>
        <dsp:cNvPr id="0" name=""/>
        <dsp:cNvSpPr/>
      </dsp:nvSpPr>
      <dsp:spPr>
        <a:xfrm>
          <a:off x="0" y="833365"/>
          <a:ext cx="7087458" cy="4748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02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b="0" i="0" kern="1200"/>
            <a:t>A combination of full, provisional, and/or not certified requirements have been met across the three categories as determined by the evaluation team.</a:t>
          </a:r>
          <a:endParaRPr lang="en-US" sz="2400" kern="1200"/>
        </a:p>
        <a:p>
          <a:pPr marL="228600" lvl="1" indent="-228600" algn="l" defTabSz="1066800">
            <a:lnSpc>
              <a:spcPct val="90000"/>
            </a:lnSpc>
            <a:spcBef>
              <a:spcPct val="0"/>
            </a:spcBef>
            <a:spcAft>
              <a:spcPct val="20000"/>
            </a:spcAft>
            <a:buChar char="•"/>
          </a:pPr>
          <a:r>
            <a:rPr lang="en-US" sz="2400" kern="1200"/>
            <a:t>Not to exceed 1 year</a:t>
          </a:r>
        </a:p>
        <a:p>
          <a:pPr marL="228600" lvl="1" indent="-228600" algn="l" defTabSz="1066800">
            <a:lnSpc>
              <a:spcPct val="90000"/>
            </a:lnSpc>
            <a:spcBef>
              <a:spcPct val="0"/>
            </a:spcBef>
            <a:spcAft>
              <a:spcPct val="20000"/>
            </a:spcAft>
            <a:buChar char="•"/>
          </a:pPr>
          <a:r>
            <a:rPr lang="en-US" sz="2400" kern="1200"/>
            <a:t>Must be re-evaluated within 6 months of initial review</a:t>
          </a:r>
        </a:p>
        <a:p>
          <a:pPr marL="457200" lvl="2" indent="-228600" algn="l" defTabSz="1066800">
            <a:lnSpc>
              <a:spcPct val="90000"/>
            </a:lnSpc>
            <a:spcBef>
              <a:spcPct val="0"/>
            </a:spcBef>
            <a:spcAft>
              <a:spcPct val="20000"/>
            </a:spcAft>
            <a:buChar char="•"/>
          </a:pPr>
          <a:r>
            <a:rPr lang="en-US" sz="2400" kern="1200"/>
            <a:t>At 6-month review, a decision can be made to remain provisionally certified for up to 6 months, grant full certification, or de-certify.</a:t>
          </a:r>
        </a:p>
        <a:p>
          <a:pPr marL="228600" lvl="1" indent="-228600" algn="l" defTabSz="1066800">
            <a:lnSpc>
              <a:spcPct val="90000"/>
            </a:lnSpc>
            <a:spcBef>
              <a:spcPct val="0"/>
            </a:spcBef>
            <a:spcAft>
              <a:spcPct val="20000"/>
            </a:spcAft>
            <a:buChar char="•"/>
          </a:pPr>
          <a:r>
            <a:rPr lang="en-US" sz="2400" kern="1200"/>
            <a:t>The local area is encouraged to re-evaluate a provisionally certified center as soon as the issues identified by the review team have been resolved.</a:t>
          </a:r>
        </a:p>
      </dsp:txBody>
      <dsp:txXfrm>
        <a:off x="0" y="833365"/>
        <a:ext cx="7087458" cy="474858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9E3EA-0ED7-4909-973E-A3B949F6198E}"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EFB0C4-50AA-4C56-A2A7-6A6BB116D964}" type="slidenum">
              <a:rPr lang="en-US" smtClean="0"/>
              <a:t>‹#›</a:t>
            </a:fld>
            <a:endParaRPr lang="en-US"/>
          </a:p>
        </p:txBody>
      </p:sp>
    </p:spTree>
    <p:extLst>
      <p:ext uri="{BB962C8B-B14F-4D97-AF65-F5344CB8AC3E}">
        <p14:creationId xmlns:p14="http://schemas.microsoft.com/office/powerpoint/2010/main" val="3248078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a:t>
            </a:fld>
            <a:endParaRPr lang="en-US"/>
          </a:p>
        </p:txBody>
      </p:sp>
    </p:spTree>
    <p:extLst>
      <p:ext uri="{BB962C8B-B14F-4D97-AF65-F5344CB8AC3E}">
        <p14:creationId xmlns:p14="http://schemas.microsoft.com/office/powerpoint/2010/main" val="359496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6014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11</a:t>
            </a:fld>
            <a:endParaRPr lang="en-US"/>
          </a:p>
        </p:txBody>
      </p:sp>
    </p:spTree>
    <p:extLst>
      <p:ext uri="{BB962C8B-B14F-4D97-AF65-F5344CB8AC3E}">
        <p14:creationId xmlns:p14="http://schemas.microsoft.com/office/powerpoint/2010/main" val="82025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12</a:t>
            </a:fld>
            <a:endParaRPr lang="en-US"/>
          </a:p>
        </p:txBody>
      </p:sp>
    </p:spTree>
    <p:extLst>
      <p:ext uri="{BB962C8B-B14F-4D97-AF65-F5344CB8AC3E}">
        <p14:creationId xmlns:p14="http://schemas.microsoft.com/office/powerpoint/2010/main" val="3526681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13</a:t>
            </a:fld>
            <a:endParaRPr lang="en-US"/>
          </a:p>
        </p:txBody>
      </p:sp>
    </p:spTree>
    <p:extLst>
      <p:ext uri="{BB962C8B-B14F-4D97-AF65-F5344CB8AC3E}">
        <p14:creationId xmlns:p14="http://schemas.microsoft.com/office/powerpoint/2010/main" val="3761854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14</a:t>
            </a:fld>
            <a:endParaRPr lang="en-US"/>
          </a:p>
        </p:txBody>
      </p:sp>
    </p:spTree>
    <p:extLst>
      <p:ext uri="{BB962C8B-B14F-4D97-AF65-F5344CB8AC3E}">
        <p14:creationId xmlns:p14="http://schemas.microsoft.com/office/powerpoint/2010/main" val="3296206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15</a:t>
            </a:fld>
            <a:endParaRPr lang="en-US"/>
          </a:p>
        </p:txBody>
      </p:sp>
    </p:spTree>
    <p:extLst>
      <p:ext uri="{BB962C8B-B14F-4D97-AF65-F5344CB8AC3E}">
        <p14:creationId xmlns:p14="http://schemas.microsoft.com/office/powerpoint/2010/main" val="2054728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16</a:t>
            </a:fld>
            <a:endParaRPr lang="en-US"/>
          </a:p>
        </p:txBody>
      </p:sp>
    </p:spTree>
    <p:extLst>
      <p:ext uri="{BB962C8B-B14F-4D97-AF65-F5344CB8AC3E}">
        <p14:creationId xmlns:p14="http://schemas.microsoft.com/office/powerpoint/2010/main" val="272082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17</a:t>
            </a:fld>
            <a:endParaRPr lang="en-US"/>
          </a:p>
        </p:txBody>
      </p:sp>
    </p:spTree>
    <p:extLst>
      <p:ext uri="{BB962C8B-B14F-4D97-AF65-F5344CB8AC3E}">
        <p14:creationId xmlns:p14="http://schemas.microsoft.com/office/powerpoint/2010/main" val="251655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18</a:t>
            </a:fld>
            <a:endParaRPr lang="en-US"/>
          </a:p>
        </p:txBody>
      </p:sp>
    </p:spTree>
    <p:extLst>
      <p:ext uri="{BB962C8B-B14F-4D97-AF65-F5344CB8AC3E}">
        <p14:creationId xmlns:p14="http://schemas.microsoft.com/office/powerpoint/2010/main" val="85736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19</a:t>
            </a:fld>
            <a:endParaRPr lang="en-US"/>
          </a:p>
        </p:txBody>
      </p:sp>
    </p:spTree>
    <p:extLst>
      <p:ext uri="{BB962C8B-B14F-4D97-AF65-F5344CB8AC3E}">
        <p14:creationId xmlns:p14="http://schemas.microsoft.com/office/powerpoint/2010/main" val="176274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589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20</a:t>
            </a:fld>
            <a:endParaRPr lang="en-US"/>
          </a:p>
        </p:txBody>
      </p:sp>
    </p:spTree>
    <p:extLst>
      <p:ext uri="{BB962C8B-B14F-4D97-AF65-F5344CB8AC3E}">
        <p14:creationId xmlns:p14="http://schemas.microsoft.com/office/powerpoint/2010/main" val="73152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21</a:t>
            </a:fld>
            <a:endParaRPr lang="en-US"/>
          </a:p>
        </p:txBody>
      </p:sp>
    </p:spTree>
    <p:extLst>
      <p:ext uri="{BB962C8B-B14F-4D97-AF65-F5344CB8AC3E}">
        <p14:creationId xmlns:p14="http://schemas.microsoft.com/office/powerpoint/2010/main" val="3441799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22</a:t>
            </a:fld>
            <a:endParaRPr lang="en-US"/>
          </a:p>
        </p:txBody>
      </p:sp>
    </p:spTree>
    <p:extLst>
      <p:ext uri="{BB962C8B-B14F-4D97-AF65-F5344CB8AC3E}">
        <p14:creationId xmlns:p14="http://schemas.microsoft.com/office/powerpoint/2010/main" val="2308080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FEFB0C4-50AA-4C56-A2A7-6A6BB116D964}" type="slidenum">
              <a:rPr lang="en-US" smtClean="0"/>
              <a:t>23</a:t>
            </a:fld>
            <a:endParaRPr lang="en-US"/>
          </a:p>
        </p:txBody>
      </p:sp>
    </p:spTree>
    <p:extLst>
      <p:ext uri="{BB962C8B-B14F-4D97-AF65-F5344CB8AC3E}">
        <p14:creationId xmlns:p14="http://schemas.microsoft.com/office/powerpoint/2010/main" val="1205274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FEFB0C4-50AA-4C56-A2A7-6A6BB116D964}" type="slidenum">
              <a:rPr lang="en-US" smtClean="0"/>
              <a:t>24</a:t>
            </a:fld>
            <a:endParaRPr lang="en-US"/>
          </a:p>
        </p:txBody>
      </p:sp>
    </p:spTree>
    <p:extLst>
      <p:ext uri="{BB962C8B-B14F-4D97-AF65-F5344CB8AC3E}">
        <p14:creationId xmlns:p14="http://schemas.microsoft.com/office/powerpoint/2010/main" val="2197133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25</a:t>
            </a:fld>
            <a:endParaRPr lang="en-US"/>
          </a:p>
        </p:txBody>
      </p:sp>
    </p:spTree>
    <p:extLst>
      <p:ext uri="{BB962C8B-B14F-4D97-AF65-F5344CB8AC3E}">
        <p14:creationId xmlns:p14="http://schemas.microsoft.com/office/powerpoint/2010/main" val="2135323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pPr marL="171450" indent="-171450">
              <a:lnSpc>
                <a:spcPct val="120000"/>
              </a:lnSpc>
              <a:spcBef>
                <a:spcPts val="600"/>
              </a:spcBef>
              <a:spcAft>
                <a:spcPts val="600"/>
              </a:spcAft>
              <a:buFont typeface="Wingdings,Sans-Serif"/>
              <a:buChar char="q"/>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26</a:t>
            </a:fld>
            <a:endParaRPr lang="en-US"/>
          </a:p>
        </p:txBody>
      </p:sp>
    </p:spTree>
    <p:extLst>
      <p:ext uri="{BB962C8B-B14F-4D97-AF65-F5344CB8AC3E}">
        <p14:creationId xmlns:p14="http://schemas.microsoft.com/office/powerpoint/2010/main" val="2636607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27</a:t>
            </a:fld>
            <a:endParaRPr lang="en-US"/>
          </a:p>
        </p:txBody>
      </p:sp>
    </p:spTree>
    <p:extLst>
      <p:ext uri="{BB962C8B-B14F-4D97-AF65-F5344CB8AC3E}">
        <p14:creationId xmlns:p14="http://schemas.microsoft.com/office/powerpoint/2010/main" val="13975638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28</a:t>
            </a:fld>
            <a:endParaRPr lang="en-US"/>
          </a:p>
        </p:txBody>
      </p:sp>
    </p:spTree>
    <p:extLst>
      <p:ext uri="{BB962C8B-B14F-4D97-AF65-F5344CB8AC3E}">
        <p14:creationId xmlns:p14="http://schemas.microsoft.com/office/powerpoint/2010/main" val="19504455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B0C4-50AA-4C56-A2A7-6A6BB116D964}" type="slidenum">
              <a:rPr lang="en-US" smtClean="0"/>
              <a:t>29</a:t>
            </a:fld>
            <a:endParaRPr lang="en-US"/>
          </a:p>
        </p:txBody>
      </p:sp>
    </p:spTree>
    <p:extLst>
      <p:ext uri="{BB962C8B-B14F-4D97-AF65-F5344CB8AC3E}">
        <p14:creationId xmlns:p14="http://schemas.microsoft.com/office/powerpoint/2010/main" val="2112669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a:t>
            </a:fld>
            <a:endParaRPr lang="en-US"/>
          </a:p>
        </p:txBody>
      </p:sp>
    </p:spTree>
    <p:extLst>
      <p:ext uri="{BB962C8B-B14F-4D97-AF65-F5344CB8AC3E}">
        <p14:creationId xmlns:p14="http://schemas.microsoft.com/office/powerpoint/2010/main" val="30402235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 </a:t>
            </a:r>
            <a:endParaRPr lang="en-US" dirty="0"/>
          </a:p>
          <a:p>
            <a:endParaRPr lang="en-US" dirty="0">
              <a:ea typeface="Calibri"/>
              <a:cs typeface="Calibri"/>
            </a:endParaRPr>
          </a:p>
          <a:p>
            <a:pPr>
              <a:lnSpc>
                <a:spcPct val="120000"/>
              </a:lnSpc>
              <a:spcBef>
                <a:spcPts val="600"/>
              </a:spcBef>
              <a:spcAft>
                <a:spcPts val="600"/>
              </a:spcAft>
            </a:pPr>
            <a:endParaRPr lang="en-US" b="1" i="1" dirty="0">
              <a:ea typeface="Calibri"/>
              <a:cs typeface="Calibri"/>
            </a:endParaRPr>
          </a:p>
          <a:p>
            <a:pPr marL="171450" indent="-171450">
              <a:lnSpc>
                <a:spcPct val="120000"/>
              </a:lnSpc>
              <a:spcBef>
                <a:spcPts val="600"/>
              </a:spcBef>
              <a:spcAft>
                <a:spcPts val="600"/>
              </a:spcAft>
              <a:buFont typeface="Wingdings,Sans-Serif"/>
              <a:buChar char="q"/>
            </a:pPr>
            <a:r>
              <a:rPr lang="en-US" dirty="0">
                <a:ea typeface="Calibri"/>
                <a:cs typeface="Calibri"/>
              </a:rPr>
              <a:t>This is the timeline for the certification process as a refresher from the roadmap discussed earlier </a:t>
            </a:r>
          </a:p>
          <a:p>
            <a:pPr marL="171450" indent="-171450">
              <a:lnSpc>
                <a:spcPct val="120000"/>
              </a:lnSpc>
              <a:spcBef>
                <a:spcPts val="600"/>
              </a:spcBef>
              <a:spcAft>
                <a:spcPts val="600"/>
              </a:spcAft>
              <a:buFont typeface="Wingdings,Sans-Serif"/>
              <a:buChar char="q"/>
            </a:pPr>
            <a:r>
              <a:rPr lang="en-US" dirty="0">
                <a:ea typeface="Calibri"/>
                <a:cs typeface="Calibri"/>
              </a:rPr>
              <a:t>June 17, 2025 = today </a:t>
            </a:r>
          </a:p>
          <a:p>
            <a:pPr marL="171450" indent="-171450">
              <a:lnSpc>
                <a:spcPct val="120000"/>
              </a:lnSpc>
              <a:spcBef>
                <a:spcPts val="600"/>
              </a:spcBef>
              <a:spcAft>
                <a:spcPts val="600"/>
              </a:spcAft>
              <a:buFont typeface="Wingdings,Sans-Serif"/>
              <a:buChar char="q"/>
            </a:pPr>
            <a:r>
              <a:rPr lang="en-US" dirty="0">
                <a:ea typeface="Calibri"/>
                <a:cs typeface="Calibri"/>
              </a:rPr>
              <a:t>July 1, 2025 = September 30, 2025 = you will conduct your self-assessments to prepare </a:t>
            </a:r>
          </a:p>
          <a:p>
            <a:pPr marL="171450" indent="-171450">
              <a:lnSpc>
                <a:spcPct val="120000"/>
              </a:lnSpc>
              <a:spcBef>
                <a:spcPts val="600"/>
              </a:spcBef>
              <a:spcAft>
                <a:spcPts val="600"/>
              </a:spcAft>
              <a:buFont typeface="Wingdings,Sans-Serif"/>
              <a:buChar char="q"/>
            </a:pPr>
            <a:r>
              <a:rPr lang="en-US" dirty="0">
                <a:ea typeface="Calibri"/>
                <a:cs typeface="Calibri"/>
              </a:rPr>
              <a:t>October 2025 = September 30, 2026 = you will conduct your actual evaluation for certification and/or renewal during this time frame; simultaneously, the SWDB will be updating the criteria during the Unified State Plan modification process; this will also be the time where the local boards will be updating this criteria as part of the local plan process </a:t>
            </a:r>
          </a:p>
          <a:p>
            <a:pPr marL="171450" indent="-171450">
              <a:lnSpc>
                <a:spcPct val="120000"/>
              </a:lnSpc>
              <a:spcBef>
                <a:spcPts val="600"/>
              </a:spcBef>
              <a:spcAft>
                <a:spcPts val="600"/>
              </a:spcAft>
              <a:buFont typeface="Wingdings,Sans-Serif"/>
              <a:buChar char="q"/>
            </a:pPr>
            <a:r>
              <a:rPr lang="en-US" dirty="0">
                <a:ea typeface="Calibri"/>
                <a:cs typeface="Calibri"/>
              </a:rPr>
              <a:t>March 2026 = when all plans are submitted officially </a:t>
            </a:r>
          </a:p>
        </p:txBody>
      </p:sp>
      <p:sp>
        <p:nvSpPr>
          <p:cNvPr id="4" name="Slide Number Placeholder 3"/>
          <p:cNvSpPr>
            <a:spLocks noGrp="1"/>
          </p:cNvSpPr>
          <p:nvPr>
            <p:ph type="sldNum" sz="quarter" idx="5"/>
          </p:nvPr>
        </p:nvSpPr>
        <p:spPr/>
        <p:txBody>
          <a:bodyPr/>
          <a:lstStyle/>
          <a:p>
            <a:fld id="{FFEFB0C4-50AA-4C56-A2A7-6A6BB116D964}" type="slidenum">
              <a:rPr lang="en-US" smtClean="0"/>
              <a:t>30</a:t>
            </a:fld>
            <a:endParaRPr lang="en-US"/>
          </a:p>
        </p:txBody>
      </p:sp>
    </p:spTree>
    <p:extLst>
      <p:ext uri="{BB962C8B-B14F-4D97-AF65-F5344CB8AC3E}">
        <p14:creationId xmlns:p14="http://schemas.microsoft.com/office/powerpoint/2010/main" val="3420670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31</a:t>
            </a:fld>
            <a:endParaRPr lang="en-US"/>
          </a:p>
        </p:txBody>
      </p:sp>
    </p:spTree>
    <p:extLst>
      <p:ext uri="{BB962C8B-B14F-4D97-AF65-F5344CB8AC3E}">
        <p14:creationId xmlns:p14="http://schemas.microsoft.com/office/powerpoint/2010/main" val="29333659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32</a:t>
            </a:fld>
            <a:endParaRPr lang="en-US"/>
          </a:p>
        </p:txBody>
      </p:sp>
    </p:spTree>
    <p:extLst>
      <p:ext uri="{BB962C8B-B14F-4D97-AF65-F5344CB8AC3E}">
        <p14:creationId xmlns:p14="http://schemas.microsoft.com/office/powerpoint/2010/main" val="6509030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33</a:t>
            </a:fld>
            <a:endParaRPr lang="en-US"/>
          </a:p>
        </p:txBody>
      </p:sp>
    </p:spTree>
    <p:extLst>
      <p:ext uri="{BB962C8B-B14F-4D97-AF65-F5344CB8AC3E}">
        <p14:creationId xmlns:p14="http://schemas.microsoft.com/office/powerpoint/2010/main" val="1300827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34</a:t>
            </a:fld>
            <a:endParaRPr lang="en-US"/>
          </a:p>
        </p:txBody>
      </p:sp>
    </p:spTree>
    <p:extLst>
      <p:ext uri="{BB962C8B-B14F-4D97-AF65-F5344CB8AC3E}">
        <p14:creationId xmlns:p14="http://schemas.microsoft.com/office/powerpoint/2010/main" val="12478605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35</a:t>
            </a:fld>
            <a:endParaRPr lang="en-US"/>
          </a:p>
        </p:txBody>
      </p:sp>
    </p:spTree>
    <p:extLst>
      <p:ext uri="{BB962C8B-B14F-4D97-AF65-F5344CB8AC3E}">
        <p14:creationId xmlns:p14="http://schemas.microsoft.com/office/powerpoint/2010/main" val="2946985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36</a:t>
            </a:fld>
            <a:endParaRPr lang="en-US"/>
          </a:p>
        </p:txBody>
      </p:sp>
    </p:spTree>
    <p:extLst>
      <p:ext uri="{BB962C8B-B14F-4D97-AF65-F5344CB8AC3E}">
        <p14:creationId xmlns:p14="http://schemas.microsoft.com/office/powerpoint/2010/main" val="3717321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4</a:t>
            </a:fld>
            <a:endParaRPr lang="en-US"/>
          </a:p>
        </p:txBody>
      </p:sp>
    </p:spTree>
    <p:extLst>
      <p:ext uri="{BB962C8B-B14F-4D97-AF65-F5344CB8AC3E}">
        <p14:creationId xmlns:p14="http://schemas.microsoft.com/office/powerpoint/2010/main" val="173335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5</a:t>
            </a:fld>
            <a:endParaRPr lang="en-US"/>
          </a:p>
        </p:txBody>
      </p:sp>
    </p:spTree>
    <p:extLst>
      <p:ext uri="{BB962C8B-B14F-4D97-AF65-F5344CB8AC3E}">
        <p14:creationId xmlns:p14="http://schemas.microsoft.com/office/powerpoint/2010/main" val="483613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93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503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EFB0C4-50AA-4C56-A2A7-6A6BB116D9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900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EFB0C4-50AA-4C56-A2A7-6A6BB116D964}" type="slidenum">
              <a:rPr lang="en-US" smtClean="0"/>
              <a:t>9</a:t>
            </a:fld>
            <a:endParaRPr lang="en-US"/>
          </a:p>
        </p:txBody>
      </p:sp>
    </p:spTree>
    <p:extLst>
      <p:ext uri="{BB962C8B-B14F-4D97-AF65-F5344CB8AC3E}">
        <p14:creationId xmlns:p14="http://schemas.microsoft.com/office/powerpoint/2010/main" val="3422618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a:p>
        </p:txBody>
      </p:sp>
    </p:spTree>
    <p:extLst>
      <p:ext uri="{BB962C8B-B14F-4D97-AF65-F5344CB8AC3E}">
        <p14:creationId xmlns:p14="http://schemas.microsoft.com/office/powerpoint/2010/main" val="2098854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3366972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7332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a:t>FirstName LastName</a:t>
            </a:r>
          </a:p>
          <a:p>
            <a:pPr lvl="1"/>
            <a:r>
              <a:rPr lang="en-US"/>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4186316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2411053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1478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32222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81763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76736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0592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89594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4659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a:p>
        </p:txBody>
      </p:sp>
    </p:spTree>
    <p:extLst>
      <p:ext uri="{BB962C8B-B14F-4D97-AF65-F5344CB8AC3E}">
        <p14:creationId xmlns:p14="http://schemas.microsoft.com/office/powerpoint/2010/main" val="22959875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9859804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41339076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2340138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1496030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r>
              <a:rPr lang="en-US"/>
              <a:t>SWDB Meeting One-Stop Certification</a:t>
            </a:r>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69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36160506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37169861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2102803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209207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409486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r>
              <a:rPr lang="en-US"/>
              <a:t>SWDB Meeting One-Stop Certification</a:t>
            </a:r>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1242128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a:t>FirstName LastName</a:t>
            </a:r>
          </a:p>
          <a:p>
            <a:pPr lvl="1"/>
            <a:r>
              <a:rPr lang="en-US"/>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97229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a:t>SWDB Meeting One-Stop Certification</a:t>
            </a:r>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3895834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186538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r>
              <a:rPr lang="en-US"/>
              <a:t>SWDB Meeting One-Stop Certification</a:t>
            </a:r>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22497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11941437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4186463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28967058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r>
              <a:rPr lang="en-US"/>
              <a:t>SWDB Meeting One-Stop Certification</a:t>
            </a:r>
          </a:p>
        </p:txBody>
      </p:sp>
    </p:spTree>
    <p:extLst>
      <p:ext uri="{BB962C8B-B14F-4D97-AF65-F5344CB8AC3E}">
        <p14:creationId xmlns:p14="http://schemas.microsoft.com/office/powerpoint/2010/main" val="499021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5F7D634-7622-423C-806E-9D00FC605BD5}"/>
              </a:ext>
              <a:ext uri="{C183D7F6-B498-43B3-948B-1728B52AA6E4}">
                <adec:decorative xmlns:adec="http://schemas.microsoft.com/office/drawing/2017/decorative" val="1"/>
              </a:ext>
            </a:extLst>
          </p:cNvPr>
          <p:cNvCxnSpPr/>
          <p:nvPr userDrawn="1"/>
        </p:nvCxnSpPr>
        <p:spPr>
          <a:xfrm>
            <a:off x="0" y="1645773"/>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Logo for Iowa State Workforce Development Board">
            <a:extLst>
              <a:ext uri="{FF2B5EF4-FFF2-40B4-BE49-F238E27FC236}">
                <a16:creationId xmlns:a16="http://schemas.microsoft.com/office/drawing/2014/main" id="{5C71DC3B-D666-4059-8354-5288EC4ED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3752" y="450930"/>
            <a:ext cx="4821537" cy="982733"/>
          </a:xfrm>
          <a:prstGeom prst="rect">
            <a:avLst/>
          </a:prstGeom>
        </p:spPr>
      </p:pic>
      <p:sp>
        <p:nvSpPr>
          <p:cNvPr id="7" name="IA - Iowa">
            <a:extLst>
              <a:ext uri="{FF2B5EF4-FFF2-40B4-BE49-F238E27FC236}">
                <a16:creationId xmlns:a16="http://schemas.microsoft.com/office/drawing/2014/main" id="{844A14F8-D0CC-408C-9A89-8D978913DD06}"/>
              </a:ext>
              <a:ext uri="{C183D7F6-B498-43B3-948B-1728B52AA6E4}">
                <adec:decorative xmlns:adec="http://schemas.microsoft.com/office/drawing/2017/decorative" val="1"/>
              </a:ext>
            </a:extLst>
          </p:cNvPr>
          <p:cNvSpPr/>
          <p:nvPr userDrawn="1"/>
        </p:nvSpPr>
        <p:spPr>
          <a:xfrm>
            <a:off x="9642342" y="217424"/>
            <a:ext cx="2233386" cy="1449745"/>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21000">
                  <a:schemeClr val="accent2"/>
                </a:gs>
                <a:gs pos="93805">
                  <a:schemeClr val="bg1"/>
                </a:gs>
                <a:gs pos="73000">
                  <a:schemeClr val="accent3">
                    <a:lumMod val="65000"/>
                    <a:lumOff val="35000"/>
                  </a:schemeClr>
                </a:gs>
              </a:gsLst>
              <a:lin ang="4800000" scaled="0"/>
              <a:tileRect/>
            </a:gradFill>
            <a:miter lim="800000"/>
          </a:ln>
          <a:effectLst>
            <a:glow rad="139700">
              <a:schemeClr val="bg1">
                <a:alpha val="9000"/>
              </a:schemeClr>
            </a:glow>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08B57982-3989-4828-A5A0-E6DE13570B81}"/>
              </a:ext>
            </a:extLst>
          </p:cNvPr>
          <p:cNvSpPr>
            <a:spLocks noGrp="1"/>
          </p:cNvSpPr>
          <p:nvPr>
            <p:ph type="ctrTitle" hasCustomPrompt="1"/>
          </p:nvPr>
        </p:nvSpPr>
        <p:spPr>
          <a:xfrm>
            <a:off x="1335024" y="2128530"/>
            <a:ext cx="9523476" cy="2713954"/>
          </a:xfrm>
        </p:spPr>
        <p:txBody>
          <a:bodyPr anchor="ctr"/>
          <a:lstStyle>
            <a:lvl1pPr algn="l">
              <a:defRPr sz="6000" b="1" i="0" cap="none" baseline="0">
                <a:solidFill>
                  <a:schemeClr val="accent1"/>
                </a:solidFill>
                <a:latin typeface="+mn-lt"/>
              </a:defRPr>
            </a:lvl1pPr>
          </a:lstStyle>
          <a:p>
            <a:r>
              <a:rPr lang="en-US"/>
              <a:t>Click to Add Presentation Title.</a:t>
            </a:r>
          </a:p>
        </p:txBody>
      </p:sp>
      <p:sp>
        <p:nvSpPr>
          <p:cNvPr id="3" name="Subtitle 2">
            <a:extLst>
              <a:ext uri="{FF2B5EF4-FFF2-40B4-BE49-F238E27FC236}">
                <a16:creationId xmlns:a16="http://schemas.microsoft.com/office/drawing/2014/main" id="{D3FB5CE1-FB8D-457E-B7EE-700A0324AEA4}"/>
              </a:ext>
            </a:extLst>
          </p:cNvPr>
          <p:cNvSpPr>
            <a:spLocks noGrp="1"/>
          </p:cNvSpPr>
          <p:nvPr>
            <p:ph type="subTitle" idx="1" hasCustomPrompt="1"/>
          </p:nvPr>
        </p:nvSpPr>
        <p:spPr>
          <a:xfrm>
            <a:off x="1335024" y="4957887"/>
            <a:ext cx="9523476" cy="1585977"/>
          </a:xfrm>
        </p:spPr>
        <p:txBody>
          <a:bodyPr anchor="t">
            <a:normAutofit/>
          </a:bodyPr>
          <a:lstStyle>
            <a:lvl1pPr marL="0" indent="0" algn="l">
              <a:lnSpc>
                <a:spcPct val="100000"/>
              </a:lnSpc>
              <a:spcBef>
                <a:spcPts val="0"/>
              </a:spcBef>
              <a:buNone/>
              <a:defRPr sz="3200" b="0" i="0">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Presentation Subtitle.  Delete this block if it is not needed.</a:t>
            </a:r>
          </a:p>
        </p:txBody>
      </p:sp>
      <p:sp>
        <p:nvSpPr>
          <p:cNvPr id="4" name="Date Placeholder 3">
            <a:extLst>
              <a:ext uri="{FF2B5EF4-FFF2-40B4-BE49-F238E27FC236}">
                <a16:creationId xmlns:a16="http://schemas.microsoft.com/office/drawing/2014/main" id="{226B8C1F-43B5-4A7F-A548-18585623A539}"/>
              </a:ext>
            </a:extLst>
          </p:cNvPr>
          <p:cNvSpPr>
            <a:spLocks noGrp="1"/>
          </p:cNvSpPr>
          <p:nvPr>
            <p:ph type="dt" sz="half" idx="10"/>
          </p:nvPr>
        </p:nvSpPr>
        <p:spPr>
          <a:xfrm>
            <a:off x="9733994" y="759734"/>
            <a:ext cx="2141734" cy="365125"/>
          </a:xfrm>
          <a:prstGeom prst="rect">
            <a:avLst/>
          </a:prstGeom>
        </p:spPr>
        <p:txBody>
          <a:bodyPr/>
          <a:lstStyle>
            <a:lvl1pPr algn="ctr">
              <a:defRPr sz="1600" b="0">
                <a:solidFill>
                  <a:schemeClr val="bg1"/>
                </a:solidFill>
              </a:defRPr>
            </a:lvl1pPr>
          </a:lstStyle>
          <a:p>
            <a:endParaRPr lang="en-US"/>
          </a:p>
        </p:txBody>
      </p:sp>
    </p:spTree>
    <p:extLst>
      <p:ext uri="{BB962C8B-B14F-4D97-AF65-F5344CB8AC3E}">
        <p14:creationId xmlns:p14="http://schemas.microsoft.com/office/powerpoint/2010/main" val="148580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4673813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0662284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esent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C17A1AED-C981-43D8-AED5-DAD890471D8E}"/>
              </a:ext>
            </a:extLst>
          </p:cNvPr>
          <p:cNvSpPr>
            <a:spLocks noGrp="1"/>
          </p:cNvSpPr>
          <p:nvPr>
            <p:ph type="title" hasCustomPrompt="1"/>
          </p:nvPr>
        </p:nvSpPr>
        <p:spPr/>
        <p:txBody>
          <a:bodyPr/>
          <a:lstStyle>
            <a:lvl1pPr>
              <a:defRPr/>
            </a:lvl1pPr>
          </a:lstStyle>
          <a:p>
            <a:r>
              <a:rPr lang="en-US"/>
              <a:t>Click to Edit Heading for a Speaker/Presenter/Moderator</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017588" y="1918280"/>
            <a:ext cx="2513012" cy="2513012"/>
          </a:xfrm>
          <a:prstGeom prst="ellipse">
            <a:avLst/>
          </a:prstGeom>
          <a:solidFill>
            <a:schemeClr val="bg2"/>
          </a:solidFill>
        </p:spPr>
        <p:txBody>
          <a:bodyPr lIns="0" tIns="0" rIns="0" bIns="0" anchor="t">
            <a:normAutofit/>
          </a:bodyPr>
          <a:lstStyle>
            <a:lvl1pPr marL="0" indent="0" algn="ctr">
              <a:buNone/>
              <a:defRPr sz="12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076700" y="1473201"/>
            <a:ext cx="7823200" cy="3403170"/>
          </a:xfrm>
        </p:spPr>
        <p:txBody>
          <a:bodyPr anchor="ctr"/>
          <a:lstStyle>
            <a:lvl1pPr marL="0" indent="0">
              <a:buNone/>
              <a:defRPr sz="3200" b="1">
                <a:latin typeface="+mj-lt"/>
              </a:defRPr>
            </a:lvl1pPr>
            <a:lvl2pPr marL="457200" indent="0">
              <a:buNone/>
              <a:defRPr i="1">
                <a:solidFill>
                  <a:schemeClr val="accent1"/>
                </a:solidFill>
              </a:defRPr>
            </a:lvl2pPr>
            <a:lvl3pPr marL="457200" indent="0">
              <a:buNone/>
              <a:defRPr sz="2400">
                <a:solidFill>
                  <a:schemeClr val="tx2"/>
                </a:solidFill>
              </a:defRPr>
            </a:lvl3pPr>
            <a:lvl4pPr marL="822960" indent="-365760">
              <a:spcBef>
                <a:spcPts val="1200"/>
              </a:spcBef>
              <a:buClr>
                <a:schemeClr val="accent3"/>
              </a:buClr>
              <a:buFont typeface="Wingdings" panose="05000000000000000000" pitchFamily="2" charset="2"/>
              <a:buChar char="*"/>
              <a:defRPr sz="2000" u="sng">
                <a:solidFill>
                  <a:schemeClr val="accent2"/>
                </a:solidFill>
              </a:defRPr>
            </a:lvl4pPr>
            <a:lvl5pPr marL="822960" indent="-338328">
              <a:buClr>
                <a:schemeClr val="accent4"/>
              </a:buClr>
              <a:buFont typeface="Wingdings" panose="05000000000000000000" pitchFamily="2" charset="2"/>
              <a:buChar char=")"/>
              <a:defRPr sz="20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179758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resenters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4277B377-C03C-4A08-B794-F24AAE6B116B}"/>
              </a:ext>
            </a:extLst>
          </p:cNvPr>
          <p:cNvSpPr>
            <a:spLocks noGrp="1"/>
          </p:cNvSpPr>
          <p:nvPr>
            <p:ph type="title" hasCustomPrompt="1"/>
          </p:nvPr>
        </p:nvSpPr>
        <p:spPr/>
        <p:txBody>
          <a:bodyPr/>
          <a:lstStyle>
            <a:lvl1pPr>
              <a:defRPr/>
            </a:lvl1pPr>
          </a:lstStyle>
          <a:p>
            <a:r>
              <a:rPr lang="en-US"/>
              <a:t>Click to Edit Heading for Two Speakers/Presenters/Moderators</a:t>
            </a:r>
          </a:p>
        </p:txBody>
      </p:sp>
      <p:sp>
        <p:nvSpPr>
          <p:cNvPr id="6" name="Picture Placeholder 2">
            <a:extLst>
              <a:ext uri="{FF2B5EF4-FFF2-40B4-BE49-F238E27FC236}">
                <a16:creationId xmlns:a16="http://schemas.microsoft.com/office/drawing/2014/main" id="{5722F5A2-B1A0-4139-98DC-82CF8C51E62E}"/>
              </a:ext>
            </a:extLst>
          </p:cNvPr>
          <p:cNvSpPr>
            <a:spLocks noGrp="1" noChangeAspect="1"/>
          </p:cNvSpPr>
          <p:nvPr>
            <p:ph type="pic" idx="10" hasCustomPrompt="1"/>
          </p:nvPr>
        </p:nvSpPr>
        <p:spPr>
          <a:xfrm>
            <a:off x="1843651" y="1333072"/>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4636278" y="1173964"/>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12" name="Picture Placeholder 2">
            <a:extLst>
              <a:ext uri="{FF2B5EF4-FFF2-40B4-BE49-F238E27FC236}">
                <a16:creationId xmlns:a16="http://schemas.microsoft.com/office/drawing/2014/main" id="{300B5453-0C46-40AD-A111-35B281A100C5}"/>
              </a:ext>
            </a:extLst>
          </p:cNvPr>
          <p:cNvSpPr>
            <a:spLocks noGrp="1" noChangeAspect="1"/>
          </p:cNvSpPr>
          <p:nvPr>
            <p:ph type="pic" idx="12" hasCustomPrompt="1"/>
          </p:nvPr>
        </p:nvSpPr>
        <p:spPr>
          <a:xfrm>
            <a:off x="1843651" y="3843756"/>
            <a:ext cx="2007028" cy="2007028"/>
          </a:xfrm>
          <a:prstGeom prst="ellipse">
            <a:avLst/>
          </a:prstGeom>
          <a:solidFill>
            <a:schemeClr val="bg2"/>
          </a:solidFill>
        </p:spPr>
        <p:txBody>
          <a:bodyPr lIns="0" tIns="0" rIns="0" bIns="0" anchor="t">
            <a:normAutofit/>
          </a:bodyPr>
          <a:lstStyle>
            <a:lvl1pPr marL="0" indent="0" algn="ctr">
              <a:lnSpc>
                <a:spcPct val="90000"/>
              </a:lnSpc>
              <a:buNone/>
              <a:defRPr sz="11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11" name="Content Placeholder 2">
            <a:extLst>
              <a:ext uri="{FF2B5EF4-FFF2-40B4-BE49-F238E27FC236}">
                <a16:creationId xmlns:a16="http://schemas.microsoft.com/office/drawing/2014/main" id="{E10949FC-4B14-4C00-9BF4-F6D85563D9C8}"/>
              </a:ext>
            </a:extLst>
          </p:cNvPr>
          <p:cNvSpPr>
            <a:spLocks noGrp="1"/>
          </p:cNvSpPr>
          <p:nvPr>
            <p:ph idx="11" hasCustomPrompt="1"/>
          </p:nvPr>
        </p:nvSpPr>
        <p:spPr>
          <a:xfrm>
            <a:off x="4636278" y="3684648"/>
            <a:ext cx="6299200" cy="2325244"/>
          </a:xfrm>
        </p:spPr>
        <p:txBody>
          <a:bodyPr anchor="ctr">
            <a:normAutofit/>
          </a:bodyPr>
          <a:lstStyle>
            <a:lvl1pPr marL="0" indent="0">
              <a:buNone/>
              <a:defRPr sz="2800" b="1">
                <a:latin typeface="+mj-lt"/>
              </a:defRPr>
            </a:lvl1pPr>
            <a:lvl2pPr marL="457200" indent="0">
              <a:buNone/>
              <a:defRPr sz="2000" i="1">
                <a:solidFill>
                  <a:schemeClr val="accent1"/>
                </a:solidFill>
              </a:defRPr>
            </a:lvl2pPr>
            <a:lvl3pPr marL="457200" indent="0">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363272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3699822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431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239959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43524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8106346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2" name="Title 1">
            <a:extLst>
              <a:ext uri="{FF2B5EF4-FFF2-40B4-BE49-F238E27FC236}">
                <a16:creationId xmlns:a16="http://schemas.microsoft.com/office/drawing/2014/main" id="{5462ED9B-89A9-4C6F-9890-6AA52851A17C}"/>
              </a:ext>
            </a:extLst>
          </p:cNvPr>
          <p:cNvSpPr>
            <a:spLocks noGrp="1"/>
          </p:cNvSpPr>
          <p:nvPr>
            <p:ph type="title" hasCustomPrompt="1"/>
          </p:nvPr>
        </p:nvSpPr>
        <p:spPr>
          <a:xfrm>
            <a:off x="1146810" y="221024"/>
            <a:ext cx="10789920" cy="686434"/>
          </a:xfrm>
        </p:spPr>
        <p:txBody>
          <a:bodyPr/>
          <a:lstStyle>
            <a:lvl1pPr>
              <a:defRPr/>
            </a:lvl1pPr>
          </a:lstStyle>
          <a:p>
            <a:r>
              <a:rPr lang="en-US"/>
              <a:t>Click to edit Objectives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0513" y="1028708"/>
            <a:ext cx="11609387" cy="4952555"/>
          </a:xfrm>
        </p:spPr>
        <p:txBody>
          <a:bodyPr/>
          <a:lstStyle>
            <a:lvl1pPr marL="457200" indent="-457200">
              <a:buSzPct val="120000"/>
              <a:buFont typeface="Wingdings" panose="05000000000000000000" pitchFamily="2" charset="2"/>
              <a:buChar char="ü"/>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1" name="Graphic 11">
            <a:extLst>
              <a:ext uri="{FF2B5EF4-FFF2-40B4-BE49-F238E27FC236}">
                <a16:creationId xmlns:a16="http://schemas.microsoft.com/office/drawing/2014/main" id="{D98A8BCA-E020-4151-B589-038117C84E9B}"/>
              </a:ext>
              <a:ext uri="{C183D7F6-B498-43B3-948B-1728B52AA6E4}">
                <adec:decorative xmlns:adec="http://schemas.microsoft.com/office/drawing/2017/decorative" val="1"/>
              </a:ext>
            </a:extLst>
          </p:cNvPr>
          <p:cNvGrpSpPr>
            <a:grpSpLocks noChangeAspect="1"/>
          </p:cNvGrpSpPr>
          <p:nvPr userDrawn="1"/>
        </p:nvGrpSpPr>
        <p:grpSpPr>
          <a:xfrm>
            <a:off x="76200" y="38100"/>
            <a:ext cx="914400" cy="914400"/>
            <a:chOff x="6016170" y="2408284"/>
            <a:chExt cx="914400" cy="914400"/>
          </a:xfrm>
        </p:grpSpPr>
        <p:sp>
          <p:nvSpPr>
            <p:cNvPr id="12" name="Freeform: Shape 11">
              <a:extLst>
                <a:ext uri="{FF2B5EF4-FFF2-40B4-BE49-F238E27FC236}">
                  <a16:creationId xmlns:a16="http://schemas.microsoft.com/office/drawing/2014/main" id="{B8058EFE-B770-471F-8E18-D76E55DE193A}"/>
                </a:ext>
              </a:extLst>
            </p:cNvPr>
            <p:cNvSpPr/>
            <p:nvPr/>
          </p:nvSpPr>
          <p:spPr>
            <a:xfrm>
              <a:off x="6362880" y="2489247"/>
              <a:ext cx="485775" cy="485775"/>
            </a:xfrm>
            <a:custGeom>
              <a:avLst/>
              <a:gdLst>
                <a:gd name="connsiteX0" fmla="*/ 401003 w 485775"/>
                <a:gd name="connsiteY0" fmla="*/ 85725 h 485775"/>
                <a:gd name="connsiteX1" fmla="*/ 391478 w 485775"/>
                <a:gd name="connsiteY1" fmla="*/ 0 h 485775"/>
                <a:gd name="connsiteX2" fmla="*/ 286703 w 485775"/>
                <a:gd name="connsiteY2" fmla="*/ 104775 h 485775"/>
                <a:gd name="connsiteX3" fmla="*/ 292417 w 485775"/>
                <a:gd name="connsiteY3" fmla="*/ 154305 h 485775"/>
                <a:gd name="connsiteX4" fmla="*/ 140017 w 485775"/>
                <a:gd name="connsiteY4" fmla="*/ 306705 h 485775"/>
                <a:gd name="connsiteX5" fmla="*/ 95250 w 485775"/>
                <a:gd name="connsiteY5" fmla="*/ 295275 h 485775"/>
                <a:gd name="connsiteX6" fmla="*/ 0 w 485775"/>
                <a:gd name="connsiteY6" fmla="*/ 390525 h 485775"/>
                <a:gd name="connsiteX7" fmla="*/ 95250 w 485775"/>
                <a:gd name="connsiteY7" fmla="*/ 485775 h 485775"/>
                <a:gd name="connsiteX8" fmla="*/ 190500 w 485775"/>
                <a:gd name="connsiteY8" fmla="*/ 390525 h 485775"/>
                <a:gd name="connsiteX9" fmla="*/ 180022 w 485775"/>
                <a:gd name="connsiteY9" fmla="*/ 346710 h 485775"/>
                <a:gd name="connsiteX10" fmla="*/ 332423 w 485775"/>
                <a:gd name="connsiteY10" fmla="*/ 194310 h 485775"/>
                <a:gd name="connsiteX11" fmla="*/ 381953 w 485775"/>
                <a:gd name="connsiteY11" fmla="*/ 200025 h 485775"/>
                <a:gd name="connsiteX12" fmla="*/ 486728 w 485775"/>
                <a:gd name="connsiteY12" fmla="*/ 95250 h 485775"/>
                <a:gd name="connsiteX13" fmla="*/ 401003 w 485775"/>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75"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3" name="Freeform: Shape 12">
              <a:extLst>
                <a:ext uri="{FF2B5EF4-FFF2-40B4-BE49-F238E27FC236}">
                  <a16:creationId xmlns:a16="http://schemas.microsoft.com/office/drawing/2014/main" id="{BCA9E1D5-0D2A-4A0D-8D48-9841DC225039}"/>
                </a:ext>
              </a:extLst>
            </p:cNvPr>
            <p:cNvSpPr/>
            <p:nvPr/>
          </p:nvSpPr>
          <p:spPr>
            <a:xfrm>
              <a:off x="6097133" y="2517822"/>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14" name="Freeform: Shape 13">
              <a:extLst>
                <a:ext uri="{FF2B5EF4-FFF2-40B4-BE49-F238E27FC236}">
                  <a16:creationId xmlns:a16="http://schemas.microsoft.com/office/drawing/2014/main" id="{A67AA53D-02A0-4345-B6C5-6431439374C3}"/>
                </a:ext>
              </a:extLst>
            </p:cNvPr>
            <p:cNvSpPr/>
            <p:nvPr/>
          </p:nvSpPr>
          <p:spPr>
            <a:xfrm>
              <a:off x="6230483" y="2651172"/>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grpSp>
    </p:spTree>
    <p:extLst>
      <p:ext uri="{BB962C8B-B14F-4D97-AF65-F5344CB8AC3E}">
        <p14:creationId xmlns:p14="http://schemas.microsoft.com/office/powerpoint/2010/main" val="19335877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Resources">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hasCustomPrompt="1"/>
          </p:nvPr>
        </p:nvSpPr>
        <p:spPr>
          <a:xfrm>
            <a:off x="1078145" y="221024"/>
            <a:ext cx="10789920" cy="686434"/>
          </a:xfrm>
        </p:spPr>
        <p:txBody>
          <a:bodyPr/>
          <a:lstStyle>
            <a:lvl1pPr>
              <a:defRPr/>
            </a:lvl1pPr>
          </a:lstStyle>
          <a:p>
            <a:r>
              <a:rPr lang="en-US"/>
              <a:t>Click to edit Resources title style</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hasCustomPrompt="1"/>
          </p:nvPr>
        </p:nvSpPr>
        <p:spPr>
          <a:xfrm>
            <a:off x="6198785"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hasCustomPrompt="1"/>
          </p:nvPr>
        </p:nvSpPr>
        <p:spPr>
          <a:xfrm>
            <a:off x="292100" y="1104900"/>
            <a:ext cx="5669280" cy="5072063"/>
          </a:xfrm>
        </p:spPr>
        <p:txBody>
          <a:bodyPr/>
          <a:lstStyle>
            <a:lvl1pPr>
              <a:defRPr sz="2400"/>
            </a:lvl1pPr>
            <a:lvl2pPr marL="320040" indent="0">
              <a:spcBef>
                <a:spcPts val="200"/>
              </a:spcBef>
              <a:buNone/>
              <a:defRPr sz="2000" i="1"/>
            </a:lvl2pPr>
            <a:lvl3pPr marL="640080" indent="-320040">
              <a:buFont typeface="Wingdings 3" panose="05040102010807070707" pitchFamily="18" charset="2"/>
              <a:buChar char=""/>
              <a:defRPr sz="1800" u="sng">
                <a:solidFill>
                  <a:schemeClr val="accent2"/>
                </a:solidFill>
              </a:defRPr>
            </a:lvl3pPr>
          </a:lstStyle>
          <a:p>
            <a:pPr lvl="0"/>
            <a:r>
              <a:rPr lang="en-US"/>
              <a:t>Resource Name</a:t>
            </a:r>
          </a:p>
          <a:p>
            <a:pPr lvl="1"/>
            <a:r>
              <a:rPr lang="en-US"/>
              <a:t>Resource Info</a:t>
            </a:r>
          </a:p>
          <a:p>
            <a:pPr lvl="2"/>
            <a:r>
              <a:rPr lang="en-US"/>
              <a:t>Resource Link</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grpSp>
        <p:nvGrpSpPr>
          <p:cNvPr id="14" name="Graphic 7">
            <a:extLst>
              <a:ext uri="{FF2B5EF4-FFF2-40B4-BE49-F238E27FC236}">
                <a16:creationId xmlns:a16="http://schemas.microsoft.com/office/drawing/2014/main" id="{91E33AC9-F2C9-4FFC-8149-C5B9F98A09EE}"/>
              </a:ext>
              <a:ext uri="{C183D7F6-B498-43B3-948B-1728B52AA6E4}">
                <adec:decorative xmlns:adec="http://schemas.microsoft.com/office/drawing/2017/decorative" val="1"/>
              </a:ext>
            </a:extLst>
          </p:cNvPr>
          <p:cNvGrpSpPr/>
          <p:nvPr userDrawn="1"/>
        </p:nvGrpSpPr>
        <p:grpSpPr>
          <a:xfrm>
            <a:off x="116454" y="114300"/>
            <a:ext cx="845638" cy="814921"/>
            <a:chOff x="5750675" y="3095625"/>
            <a:chExt cx="681207" cy="656463"/>
          </a:xfrm>
        </p:grpSpPr>
        <p:sp>
          <p:nvSpPr>
            <p:cNvPr id="15" name="Freeform: Shape 14">
              <a:extLst>
                <a:ext uri="{FF2B5EF4-FFF2-40B4-BE49-F238E27FC236}">
                  <a16:creationId xmlns:a16="http://schemas.microsoft.com/office/drawing/2014/main" id="{1CDE5FD3-A838-41B1-9325-DDC0F4AC303D}"/>
                </a:ext>
              </a:extLst>
            </p:cNvPr>
            <p:cNvSpPr/>
            <p:nvPr/>
          </p:nvSpPr>
          <p:spPr>
            <a:xfrm>
              <a:off x="6069932" y="3095625"/>
              <a:ext cx="361950" cy="323850"/>
            </a:xfrm>
            <a:custGeom>
              <a:avLst/>
              <a:gdLst>
                <a:gd name="connsiteX0" fmla="*/ 37021 w 361950"/>
                <a:gd name="connsiteY0" fmla="*/ 229838 h 323850"/>
                <a:gd name="connsiteX1" fmla="*/ 37021 w 361950"/>
                <a:gd name="connsiteY1" fmla="*/ 229838 h 323850"/>
                <a:gd name="connsiteX2" fmla="*/ 90647 w 361950"/>
                <a:gd name="connsiteY2" fmla="*/ 252031 h 323850"/>
                <a:gd name="connsiteX3" fmla="*/ 157839 w 361950"/>
                <a:gd name="connsiteY3" fmla="*/ 191777 h 323850"/>
                <a:gd name="connsiteX4" fmla="*/ 213329 w 361950"/>
                <a:gd name="connsiteY4" fmla="*/ 231076 h 323850"/>
                <a:gd name="connsiteX5" fmla="*/ 202185 w 361950"/>
                <a:gd name="connsiteY5" fmla="*/ 298228 h 323850"/>
                <a:gd name="connsiteX6" fmla="*/ 266764 w 361950"/>
                <a:gd name="connsiteY6" fmla="*/ 324993 h 323850"/>
                <a:gd name="connsiteX7" fmla="*/ 267907 w 361950"/>
                <a:gd name="connsiteY7" fmla="*/ 325469 h 323850"/>
                <a:gd name="connsiteX8" fmla="*/ 363062 w 361950"/>
                <a:gd name="connsiteY8" fmla="*/ 95250 h 323850"/>
                <a:gd name="connsiteX9" fmla="*/ 132176 w 361950"/>
                <a:gd name="connsiteY9" fmla="*/ 0 h 323850"/>
                <a:gd name="connsiteX10" fmla="*/ 96267 w 361950"/>
                <a:gd name="connsiteY10" fmla="*/ 88297 h 323850"/>
                <a:gd name="connsiteX11" fmla="*/ 96267 w 361950"/>
                <a:gd name="connsiteY11" fmla="*/ 88297 h 323850"/>
                <a:gd name="connsiteX12" fmla="*/ 93505 w 361950"/>
                <a:gd name="connsiteY12" fmla="*/ 94869 h 323850"/>
                <a:gd name="connsiteX13" fmla="*/ 92743 w 361950"/>
                <a:gd name="connsiteY13" fmla="*/ 91821 h 323850"/>
                <a:gd name="connsiteX14" fmla="*/ 28163 w 361950"/>
                <a:gd name="connsiteY14" fmla="*/ 65056 h 323850"/>
                <a:gd name="connsiteX15" fmla="*/ 2731 w 361950"/>
                <a:gd name="connsiteY15" fmla="*/ 89154 h 323850"/>
                <a:gd name="connsiteX16" fmla="*/ 33203 w 361950"/>
                <a:gd name="connsiteY16" fmla="*/ 151926 h 323850"/>
                <a:gd name="connsiteX17" fmla="*/ 68263 w 361950"/>
                <a:gd name="connsiteY17" fmla="*/ 150876 h 323850"/>
                <a:gd name="connsiteX18" fmla="*/ 71311 w 361950"/>
                <a:gd name="connsiteY18" fmla="*/ 149638 h 323850"/>
                <a:gd name="connsiteX19" fmla="*/ 69502 w 361950"/>
                <a:gd name="connsiteY19" fmla="*/ 154019 h 323850"/>
                <a:gd name="connsiteX20" fmla="*/ 69502 w 361950"/>
                <a:gd name="connsiteY20" fmla="*/ 154019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1950" h="323850">
                  <a:moveTo>
                    <a:pt x="37021" y="229838"/>
                  </a:moveTo>
                  <a:lnTo>
                    <a:pt x="37021" y="229838"/>
                  </a:lnTo>
                  <a:lnTo>
                    <a:pt x="90647" y="252031"/>
                  </a:lnTo>
                  <a:cubicBezTo>
                    <a:pt x="92563" y="216839"/>
                    <a:pt x="122645" y="189862"/>
                    <a:pt x="157839" y="191777"/>
                  </a:cubicBezTo>
                  <a:cubicBezTo>
                    <a:pt x="182356" y="193112"/>
                    <a:pt x="203933" y="208393"/>
                    <a:pt x="213329" y="231076"/>
                  </a:cubicBezTo>
                  <a:cubicBezTo>
                    <a:pt x="222421" y="253788"/>
                    <a:pt x="218125" y="279670"/>
                    <a:pt x="202185" y="298228"/>
                  </a:cubicBezTo>
                  <a:lnTo>
                    <a:pt x="266764" y="324993"/>
                  </a:lnTo>
                  <a:lnTo>
                    <a:pt x="267907" y="325469"/>
                  </a:lnTo>
                  <a:lnTo>
                    <a:pt x="363062" y="95250"/>
                  </a:lnTo>
                  <a:lnTo>
                    <a:pt x="132176" y="0"/>
                  </a:lnTo>
                  <a:lnTo>
                    <a:pt x="96267" y="88297"/>
                  </a:lnTo>
                  <a:lnTo>
                    <a:pt x="96267" y="88297"/>
                  </a:lnTo>
                  <a:lnTo>
                    <a:pt x="93505" y="94869"/>
                  </a:lnTo>
                  <a:lnTo>
                    <a:pt x="92743" y="91821"/>
                  </a:lnTo>
                  <a:cubicBezTo>
                    <a:pt x="82259" y="66639"/>
                    <a:pt x="53387" y="54673"/>
                    <a:pt x="28163" y="65056"/>
                  </a:cubicBezTo>
                  <a:cubicBezTo>
                    <a:pt x="17105" y="69831"/>
                    <a:pt x="8094" y="78368"/>
                    <a:pt x="2731" y="89154"/>
                  </a:cubicBezTo>
                  <a:cubicBezTo>
                    <a:pt x="-6188" y="114902"/>
                    <a:pt x="7454" y="143006"/>
                    <a:pt x="33203" y="151926"/>
                  </a:cubicBezTo>
                  <a:cubicBezTo>
                    <a:pt x="44623" y="155882"/>
                    <a:pt x="57099" y="155509"/>
                    <a:pt x="68263" y="150876"/>
                  </a:cubicBezTo>
                  <a:lnTo>
                    <a:pt x="71311" y="149638"/>
                  </a:lnTo>
                  <a:lnTo>
                    <a:pt x="69502" y="154019"/>
                  </a:lnTo>
                  <a:lnTo>
                    <a:pt x="69502" y="154019"/>
                  </a:ln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6" name="Freeform: Shape 15">
              <a:extLst>
                <a:ext uri="{FF2B5EF4-FFF2-40B4-BE49-F238E27FC236}">
                  <a16:creationId xmlns:a16="http://schemas.microsoft.com/office/drawing/2014/main" id="{12EE5647-85F5-40C2-A9D7-301B31FF6830}"/>
                </a:ext>
              </a:extLst>
            </p:cNvPr>
            <p:cNvSpPr/>
            <p:nvPr/>
          </p:nvSpPr>
          <p:spPr>
            <a:xfrm>
              <a:off x="5750675" y="3504438"/>
              <a:ext cx="352425" cy="247650"/>
            </a:xfrm>
            <a:custGeom>
              <a:avLst/>
              <a:gdLst>
                <a:gd name="connsiteX0" fmla="*/ 320231 w 352425"/>
                <a:gd name="connsiteY0" fmla="*/ 158877 h 247650"/>
                <a:gd name="connsiteX1" fmla="*/ 350484 w 352425"/>
                <a:gd name="connsiteY1" fmla="*/ 98702 h 247650"/>
                <a:gd name="connsiteX2" fmla="*/ 290309 w 352425"/>
                <a:gd name="connsiteY2" fmla="*/ 68449 h 247650"/>
                <a:gd name="connsiteX3" fmla="*/ 266700 w 352425"/>
                <a:gd name="connsiteY3" fmla="*/ 85725 h 247650"/>
                <a:gd name="connsiteX4" fmla="*/ 266700 w 352425"/>
                <a:gd name="connsiteY4" fmla="*/ 0 h 247650"/>
                <a:gd name="connsiteX5" fmla="*/ 208883 w 352425"/>
                <a:gd name="connsiteY5" fmla="*/ 0 h 247650"/>
                <a:gd name="connsiteX6" fmla="*/ 209550 w 352425"/>
                <a:gd name="connsiteY6" fmla="*/ 9525 h 247650"/>
                <a:gd name="connsiteX7" fmla="*/ 133350 w 352425"/>
                <a:gd name="connsiteY7" fmla="*/ 85725 h 247650"/>
                <a:gd name="connsiteX8" fmla="*/ 57150 w 352425"/>
                <a:gd name="connsiteY8" fmla="*/ 9525 h 247650"/>
                <a:gd name="connsiteX9" fmla="*/ 57817 w 352425"/>
                <a:gd name="connsiteY9" fmla="*/ 0 h 247650"/>
                <a:gd name="connsiteX10" fmla="*/ 0 w 352425"/>
                <a:gd name="connsiteY10" fmla="*/ 0 h 247650"/>
                <a:gd name="connsiteX11" fmla="*/ 0 w 352425"/>
                <a:gd name="connsiteY11" fmla="*/ 247650 h 247650"/>
                <a:gd name="connsiteX12" fmla="*/ 266700 w 352425"/>
                <a:gd name="connsiteY12" fmla="*/ 247650 h 247650"/>
                <a:gd name="connsiteX13" fmla="*/ 266700 w 352425"/>
                <a:gd name="connsiteY13" fmla="*/ 142875 h 247650"/>
                <a:gd name="connsiteX14" fmla="*/ 270129 w 352425"/>
                <a:gd name="connsiteY14" fmla="*/ 147066 h 247650"/>
                <a:gd name="connsiteX15" fmla="*/ 271939 w 352425"/>
                <a:gd name="connsiteY15" fmla="*/ 149828 h 247650"/>
                <a:gd name="connsiteX16" fmla="*/ 314325 w 352425"/>
                <a:gd name="connsiteY16" fmla="*/ 160782 h 247650"/>
                <a:gd name="connsiteX17" fmla="*/ 318992 w 352425"/>
                <a:gd name="connsiteY17" fmla="*/ 15935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2425" h="247650">
                  <a:moveTo>
                    <a:pt x="320231" y="158877"/>
                  </a:moveTo>
                  <a:cubicBezTo>
                    <a:pt x="345201" y="150614"/>
                    <a:pt x="358747" y="123673"/>
                    <a:pt x="350484" y="98702"/>
                  </a:cubicBezTo>
                  <a:cubicBezTo>
                    <a:pt x="342221" y="73731"/>
                    <a:pt x="315279" y="60187"/>
                    <a:pt x="290309" y="68449"/>
                  </a:cubicBezTo>
                  <a:cubicBezTo>
                    <a:pt x="280822" y="71588"/>
                    <a:pt x="272562" y="77632"/>
                    <a:pt x="266700" y="85725"/>
                  </a:cubicBezTo>
                  <a:lnTo>
                    <a:pt x="266700" y="0"/>
                  </a:lnTo>
                  <a:lnTo>
                    <a:pt x="208883" y="0"/>
                  </a:lnTo>
                  <a:cubicBezTo>
                    <a:pt x="209301" y="3158"/>
                    <a:pt x="209524" y="6339"/>
                    <a:pt x="209550" y="9525"/>
                  </a:cubicBezTo>
                  <a:cubicBezTo>
                    <a:pt x="209550" y="51609"/>
                    <a:pt x="175434" y="85725"/>
                    <a:pt x="133350" y="85725"/>
                  </a:cubicBezTo>
                  <a:cubicBezTo>
                    <a:pt x="91266" y="85725"/>
                    <a:pt x="57150" y="51609"/>
                    <a:pt x="57150" y="9525"/>
                  </a:cubicBezTo>
                  <a:cubicBezTo>
                    <a:pt x="57176" y="6339"/>
                    <a:pt x="57399" y="3158"/>
                    <a:pt x="57817" y="0"/>
                  </a:cubicBezTo>
                  <a:lnTo>
                    <a:pt x="0" y="0"/>
                  </a:lnTo>
                  <a:lnTo>
                    <a:pt x="0" y="247650"/>
                  </a:lnTo>
                  <a:lnTo>
                    <a:pt x="266700" y="247650"/>
                  </a:lnTo>
                  <a:lnTo>
                    <a:pt x="266700" y="142875"/>
                  </a:lnTo>
                  <a:cubicBezTo>
                    <a:pt x="267762" y="144337"/>
                    <a:pt x="268907" y="145736"/>
                    <a:pt x="270129" y="147066"/>
                  </a:cubicBezTo>
                  <a:cubicBezTo>
                    <a:pt x="270642" y="148042"/>
                    <a:pt x="271248" y="148967"/>
                    <a:pt x="271939" y="149828"/>
                  </a:cubicBezTo>
                  <a:cubicBezTo>
                    <a:pt x="283197" y="160610"/>
                    <a:pt x="299253" y="164760"/>
                    <a:pt x="314325" y="160782"/>
                  </a:cubicBezTo>
                  <a:cubicBezTo>
                    <a:pt x="315944" y="160782"/>
                    <a:pt x="317468" y="159829"/>
                    <a:pt x="318992" y="159353"/>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542FEB64-7A79-41D4-84C0-9F5607D4E9FF}"/>
                </a:ext>
              </a:extLst>
            </p:cNvPr>
            <p:cNvSpPr/>
            <p:nvPr/>
          </p:nvSpPr>
          <p:spPr>
            <a:xfrm>
              <a:off x="6057900" y="3419105"/>
              <a:ext cx="247650" cy="323850"/>
            </a:xfrm>
            <a:custGeom>
              <a:avLst/>
              <a:gdLst>
                <a:gd name="connsiteX0" fmla="*/ 142875 w 247650"/>
                <a:gd name="connsiteY0" fmla="*/ 85142 h 323850"/>
                <a:gd name="connsiteX1" fmla="*/ 147066 w 247650"/>
                <a:gd name="connsiteY1" fmla="*/ 81618 h 323850"/>
                <a:gd name="connsiteX2" fmla="*/ 149828 w 247650"/>
                <a:gd name="connsiteY2" fmla="*/ 79808 h 323850"/>
                <a:gd name="connsiteX3" fmla="*/ 159925 w 247650"/>
                <a:gd name="connsiteY3" fmla="*/ 33041 h 323850"/>
                <a:gd name="connsiteX4" fmla="*/ 159925 w 247650"/>
                <a:gd name="connsiteY4" fmla="*/ 31612 h 323850"/>
                <a:gd name="connsiteX5" fmla="*/ 99051 w 247650"/>
                <a:gd name="connsiteY5" fmla="*/ 2790 h 323850"/>
                <a:gd name="connsiteX6" fmla="*/ 70230 w 247650"/>
                <a:gd name="connsiteY6" fmla="*/ 63664 h 323850"/>
                <a:gd name="connsiteX7" fmla="*/ 85725 w 247650"/>
                <a:gd name="connsiteY7" fmla="*/ 85142 h 323850"/>
                <a:gd name="connsiteX8" fmla="*/ 0 w 247650"/>
                <a:gd name="connsiteY8" fmla="*/ 85142 h 323850"/>
                <a:gd name="connsiteX9" fmla="*/ 0 w 247650"/>
                <a:gd name="connsiteY9" fmla="*/ 124195 h 323850"/>
                <a:gd name="connsiteX10" fmla="*/ 9525 w 247650"/>
                <a:gd name="connsiteY10" fmla="*/ 123623 h 323850"/>
                <a:gd name="connsiteX11" fmla="*/ 85725 w 247650"/>
                <a:gd name="connsiteY11" fmla="*/ 199823 h 323850"/>
                <a:gd name="connsiteX12" fmla="*/ 9525 w 247650"/>
                <a:gd name="connsiteY12" fmla="*/ 276023 h 323850"/>
                <a:gd name="connsiteX13" fmla="*/ 0 w 247650"/>
                <a:gd name="connsiteY13" fmla="*/ 275357 h 323850"/>
                <a:gd name="connsiteX14" fmla="*/ 0 w 247650"/>
                <a:gd name="connsiteY14" fmla="*/ 332792 h 323850"/>
                <a:gd name="connsiteX15" fmla="*/ 247650 w 247650"/>
                <a:gd name="connsiteY15" fmla="*/ 332792 h 323850"/>
                <a:gd name="connsiteX16" fmla="*/ 247650 w 247650"/>
                <a:gd name="connsiteY16" fmla="*/ 85142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650" h="323850">
                  <a:moveTo>
                    <a:pt x="142875" y="85142"/>
                  </a:moveTo>
                  <a:cubicBezTo>
                    <a:pt x="144353" y="84067"/>
                    <a:pt x="145753" y="82890"/>
                    <a:pt x="147066" y="81618"/>
                  </a:cubicBezTo>
                  <a:cubicBezTo>
                    <a:pt x="148106" y="81221"/>
                    <a:pt x="149049" y="80604"/>
                    <a:pt x="149828" y="79808"/>
                  </a:cubicBezTo>
                  <a:cubicBezTo>
                    <a:pt x="161536" y="67261"/>
                    <a:pt x="165413" y="49301"/>
                    <a:pt x="159925" y="33041"/>
                  </a:cubicBezTo>
                  <a:lnTo>
                    <a:pt x="159925" y="31612"/>
                  </a:lnTo>
                  <a:cubicBezTo>
                    <a:pt x="151074" y="6843"/>
                    <a:pt x="123820" y="-6060"/>
                    <a:pt x="99051" y="2790"/>
                  </a:cubicBezTo>
                  <a:cubicBezTo>
                    <a:pt x="74283" y="11641"/>
                    <a:pt x="61379" y="38895"/>
                    <a:pt x="70230" y="63664"/>
                  </a:cubicBezTo>
                  <a:cubicBezTo>
                    <a:pt x="73260" y="72145"/>
                    <a:pt x="78633" y="79592"/>
                    <a:pt x="85725" y="85142"/>
                  </a:cubicBezTo>
                  <a:lnTo>
                    <a:pt x="0" y="85142"/>
                  </a:lnTo>
                  <a:lnTo>
                    <a:pt x="0" y="124195"/>
                  </a:lnTo>
                  <a:cubicBezTo>
                    <a:pt x="3160" y="123812"/>
                    <a:pt x="6342" y="123622"/>
                    <a:pt x="9525" y="123623"/>
                  </a:cubicBezTo>
                  <a:cubicBezTo>
                    <a:pt x="51609" y="123623"/>
                    <a:pt x="85725" y="157739"/>
                    <a:pt x="85725" y="199823"/>
                  </a:cubicBezTo>
                  <a:cubicBezTo>
                    <a:pt x="85725" y="241908"/>
                    <a:pt x="51609" y="276023"/>
                    <a:pt x="9525" y="276023"/>
                  </a:cubicBezTo>
                  <a:cubicBezTo>
                    <a:pt x="6340" y="275994"/>
                    <a:pt x="3158" y="275772"/>
                    <a:pt x="0" y="275357"/>
                  </a:cubicBezTo>
                  <a:lnTo>
                    <a:pt x="0" y="332792"/>
                  </a:lnTo>
                  <a:lnTo>
                    <a:pt x="247650" y="332792"/>
                  </a:lnTo>
                  <a:lnTo>
                    <a:pt x="247650" y="85142"/>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8" name="Freeform: Shape 17">
              <a:extLst>
                <a:ext uri="{FF2B5EF4-FFF2-40B4-BE49-F238E27FC236}">
                  <a16:creationId xmlns:a16="http://schemas.microsoft.com/office/drawing/2014/main" id="{D0D788AC-84C3-4EBF-96FD-01DA79ED8032}"/>
                </a:ext>
              </a:extLst>
            </p:cNvPr>
            <p:cNvSpPr/>
            <p:nvPr/>
          </p:nvSpPr>
          <p:spPr>
            <a:xfrm>
              <a:off x="5750675" y="3197022"/>
              <a:ext cx="266700" cy="352425"/>
            </a:xfrm>
            <a:custGeom>
              <a:avLst/>
              <a:gdLst>
                <a:gd name="connsiteX0" fmla="*/ 266700 w 266700"/>
                <a:gd name="connsiteY0" fmla="*/ 98869 h 352425"/>
                <a:gd name="connsiteX1" fmla="*/ 266700 w 266700"/>
                <a:gd name="connsiteY1" fmla="*/ 0 h 352425"/>
                <a:gd name="connsiteX2" fmla="*/ 0 w 266700"/>
                <a:gd name="connsiteY2" fmla="*/ 0 h 352425"/>
                <a:gd name="connsiteX3" fmla="*/ 0 w 266700"/>
                <a:gd name="connsiteY3" fmla="*/ 266700 h 352425"/>
                <a:gd name="connsiteX4" fmla="*/ 104775 w 266700"/>
                <a:gd name="connsiteY4" fmla="*/ 266700 h 352425"/>
                <a:gd name="connsiteX5" fmla="*/ 85725 w 266700"/>
                <a:gd name="connsiteY5" fmla="*/ 304800 h 352425"/>
                <a:gd name="connsiteX6" fmla="*/ 133350 w 266700"/>
                <a:gd name="connsiteY6" fmla="*/ 352425 h 352425"/>
                <a:gd name="connsiteX7" fmla="*/ 180975 w 266700"/>
                <a:gd name="connsiteY7" fmla="*/ 304800 h 352425"/>
                <a:gd name="connsiteX8" fmla="*/ 161925 w 266700"/>
                <a:gd name="connsiteY8" fmla="*/ 266700 h 352425"/>
                <a:gd name="connsiteX9" fmla="*/ 266700 w 266700"/>
                <a:gd name="connsiteY9" fmla="*/ 266700 h 352425"/>
                <a:gd name="connsiteX10" fmla="*/ 266700 w 266700"/>
                <a:gd name="connsiteY10" fmla="*/ 168783 h 352425"/>
                <a:gd name="connsiteX11" fmla="*/ 193834 w 266700"/>
                <a:gd name="connsiteY11" fmla="*/ 168783 h 352425"/>
                <a:gd name="connsiteX12" fmla="*/ 193018 w 266700"/>
                <a:gd name="connsiteY12" fmla="*/ 99685 h 352425"/>
                <a:gd name="connsiteX13" fmla="*/ 193834 w 266700"/>
                <a:gd name="connsiteY13" fmla="*/ 98869 h 352425"/>
                <a:gd name="connsiteX14" fmla="*/ 266700 w 266700"/>
                <a:gd name="connsiteY14" fmla="*/ 98869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 h="352425">
                  <a:moveTo>
                    <a:pt x="266700" y="98869"/>
                  </a:moveTo>
                  <a:lnTo>
                    <a:pt x="266700" y="0"/>
                  </a:lnTo>
                  <a:lnTo>
                    <a:pt x="0" y="0"/>
                  </a:lnTo>
                  <a:lnTo>
                    <a:pt x="0" y="266700"/>
                  </a:lnTo>
                  <a:lnTo>
                    <a:pt x="104775" y="266700"/>
                  </a:lnTo>
                  <a:cubicBezTo>
                    <a:pt x="92783" y="275694"/>
                    <a:pt x="85725" y="289810"/>
                    <a:pt x="85725" y="304800"/>
                  </a:cubicBezTo>
                  <a:cubicBezTo>
                    <a:pt x="85725" y="331102"/>
                    <a:pt x="107048" y="352425"/>
                    <a:pt x="133350" y="352425"/>
                  </a:cubicBezTo>
                  <a:cubicBezTo>
                    <a:pt x="159652" y="352425"/>
                    <a:pt x="180975" y="331102"/>
                    <a:pt x="180975" y="304800"/>
                  </a:cubicBezTo>
                  <a:cubicBezTo>
                    <a:pt x="180975" y="289810"/>
                    <a:pt x="173917" y="275694"/>
                    <a:pt x="161925" y="266700"/>
                  </a:cubicBezTo>
                  <a:lnTo>
                    <a:pt x="266700" y="266700"/>
                  </a:lnTo>
                  <a:lnTo>
                    <a:pt x="266700" y="168783"/>
                  </a:lnTo>
                  <a:cubicBezTo>
                    <a:pt x="246215" y="188005"/>
                    <a:pt x="214319" y="188005"/>
                    <a:pt x="193834" y="168783"/>
                  </a:cubicBezTo>
                  <a:cubicBezTo>
                    <a:pt x="174528" y="149927"/>
                    <a:pt x="174163" y="118991"/>
                    <a:pt x="193018" y="99685"/>
                  </a:cubicBezTo>
                  <a:cubicBezTo>
                    <a:pt x="193287" y="99410"/>
                    <a:pt x="193558" y="99138"/>
                    <a:pt x="193834" y="98869"/>
                  </a:cubicBezTo>
                  <a:cubicBezTo>
                    <a:pt x="214319" y="79647"/>
                    <a:pt x="246215" y="79647"/>
                    <a:pt x="266700" y="98869"/>
                  </a:cubicBezTo>
                  <a:close/>
                </a:path>
              </a:pathLst>
            </a:custGeom>
            <a:ln/>
          </p:spPr>
          <p:style>
            <a:lnRef idx="1">
              <a:schemeClr val="accent5"/>
            </a:lnRef>
            <a:fillRef idx="3">
              <a:schemeClr val="accent5"/>
            </a:fillRef>
            <a:effectRef idx="2">
              <a:schemeClr val="accent5"/>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532742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resenters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734EBE89-8E9C-4C1C-9D78-F0A5E571AC7A}"/>
              </a:ext>
            </a:extLst>
          </p:cNvPr>
          <p:cNvSpPr>
            <a:spLocks noGrp="1"/>
          </p:cNvSpPr>
          <p:nvPr>
            <p:ph type="title" hasCustomPrompt="1"/>
          </p:nvPr>
        </p:nvSpPr>
        <p:spPr/>
        <p:txBody>
          <a:bodyPr/>
          <a:lstStyle>
            <a:lvl1pPr>
              <a:defRPr/>
            </a:lvl1pPr>
          </a:lstStyle>
          <a:p>
            <a:r>
              <a:rPr lang="en-US"/>
              <a:t>Click to Edit Heading for Three Speakers/Presenters/Moderators</a:t>
            </a:r>
          </a:p>
        </p:txBody>
      </p:sp>
      <p:sp>
        <p:nvSpPr>
          <p:cNvPr id="27" name="Picture Placeholder 2">
            <a:extLst>
              <a:ext uri="{FF2B5EF4-FFF2-40B4-BE49-F238E27FC236}">
                <a16:creationId xmlns:a16="http://schemas.microsoft.com/office/drawing/2014/main" id="{62499230-AF7C-4238-888E-89903AC4656A}"/>
              </a:ext>
            </a:extLst>
          </p:cNvPr>
          <p:cNvSpPr>
            <a:spLocks noGrp="1" noChangeAspect="1"/>
          </p:cNvSpPr>
          <p:nvPr>
            <p:ph type="pic" idx="10" hasCustomPrompt="1"/>
          </p:nvPr>
        </p:nvSpPr>
        <p:spPr>
          <a:xfrm>
            <a:off x="12979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28" name="Content Placeholder 2">
            <a:extLst>
              <a:ext uri="{FF2B5EF4-FFF2-40B4-BE49-F238E27FC236}">
                <a16:creationId xmlns:a16="http://schemas.microsoft.com/office/drawing/2014/main" id="{41C1DECE-EFC7-43BE-B4CC-28B6AE7BA833}"/>
              </a:ext>
            </a:extLst>
          </p:cNvPr>
          <p:cNvSpPr>
            <a:spLocks noGrp="1"/>
          </p:cNvSpPr>
          <p:nvPr>
            <p:ph idx="1" hasCustomPrompt="1"/>
          </p:nvPr>
        </p:nvSpPr>
        <p:spPr>
          <a:xfrm>
            <a:off x="4953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9" name="Picture Placeholder 2">
            <a:extLst>
              <a:ext uri="{FF2B5EF4-FFF2-40B4-BE49-F238E27FC236}">
                <a16:creationId xmlns:a16="http://schemas.microsoft.com/office/drawing/2014/main" id="{E82EA4F1-6461-4661-A20B-CEA08809C005}"/>
              </a:ext>
            </a:extLst>
          </p:cNvPr>
          <p:cNvSpPr>
            <a:spLocks noGrp="1" noChangeAspect="1"/>
          </p:cNvSpPr>
          <p:nvPr>
            <p:ph type="pic" idx="12" hasCustomPrompt="1"/>
          </p:nvPr>
        </p:nvSpPr>
        <p:spPr>
          <a:xfrm>
            <a:off x="52730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0" name="Content Placeholder 2">
            <a:extLst>
              <a:ext uri="{FF2B5EF4-FFF2-40B4-BE49-F238E27FC236}">
                <a16:creationId xmlns:a16="http://schemas.microsoft.com/office/drawing/2014/main" id="{140E9AA1-7C6D-470B-9267-AD5E31695A12}"/>
              </a:ext>
            </a:extLst>
          </p:cNvPr>
          <p:cNvSpPr>
            <a:spLocks noGrp="1"/>
          </p:cNvSpPr>
          <p:nvPr>
            <p:ph idx="11" hasCustomPrompt="1"/>
          </p:nvPr>
        </p:nvSpPr>
        <p:spPr>
          <a:xfrm>
            <a:off x="44704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1" name="Picture Placeholder 2">
            <a:extLst>
              <a:ext uri="{FF2B5EF4-FFF2-40B4-BE49-F238E27FC236}">
                <a16:creationId xmlns:a16="http://schemas.microsoft.com/office/drawing/2014/main" id="{072B9F31-4BEE-4EAB-AAEA-0F01E168B628}"/>
              </a:ext>
            </a:extLst>
          </p:cNvPr>
          <p:cNvSpPr>
            <a:spLocks noGrp="1" noChangeAspect="1"/>
          </p:cNvSpPr>
          <p:nvPr>
            <p:ph type="pic" idx="14" hasCustomPrompt="1"/>
          </p:nvPr>
        </p:nvSpPr>
        <p:spPr>
          <a:xfrm>
            <a:off x="9248140" y="1213191"/>
            <a:ext cx="1645920" cy="1645920"/>
          </a:xfrm>
          <a:prstGeom prst="ellipse">
            <a:avLst/>
          </a:prstGeom>
          <a:solidFill>
            <a:schemeClr val="bg2"/>
          </a:solidFill>
        </p:spPr>
        <p:txBody>
          <a:bodyPr lIns="0" tIns="0" rIns="0" bIns="0" anchor="t">
            <a:noAutofit/>
          </a:bodyPr>
          <a:lstStyle>
            <a:lvl1pPr marL="0" indent="0" algn="ctr">
              <a:lnSpc>
                <a:spcPct val="90000"/>
              </a:lnSpc>
              <a:buNone/>
              <a:defRPr sz="10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32" name="Content Placeholder 2">
            <a:extLst>
              <a:ext uri="{FF2B5EF4-FFF2-40B4-BE49-F238E27FC236}">
                <a16:creationId xmlns:a16="http://schemas.microsoft.com/office/drawing/2014/main" id="{F44B3AC4-6946-45D2-81B0-3D52E9F2E172}"/>
              </a:ext>
            </a:extLst>
          </p:cNvPr>
          <p:cNvSpPr>
            <a:spLocks noGrp="1"/>
          </p:cNvSpPr>
          <p:nvPr>
            <p:ph idx="13" hasCustomPrompt="1"/>
          </p:nvPr>
        </p:nvSpPr>
        <p:spPr>
          <a:xfrm>
            <a:off x="8445500" y="3322494"/>
            <a:ext cx="3474720" cy="2671906"/>
          </a:xfrm>
        </p:spPr>
        <p:txBody>
          <a:bodyPr anchor="t">
            <a:normAutofit/>
          </a:bodyPr>
          <a:lstStyle>
            <a:lvl1pPr marL="0" indent="0">
              <a:buNone/>
              <a:defRPr sz="2400" b="1">
                <a:latin typeface="+mj-lt"/>
              </a:defRPr>
            </a:lvl1pPr>
            <a:lvl2pPr marL="457200" indent="0">
              <a:spcBef>
                <a:spcPts val="300"/>
              </a:spcBef>
              <a:buNone/>
              <a:defRPr sz="1900" i="1">
                <a:solidFill>
                  <a:schemeClr val="accent1"/>
                </a:solidFill>
              </a:defRPr>
            </a:lvl2pPr>
            <a:lvl3pPr marL="457200" indent="0">
              <a:spcBef>
                <a:spcPts val="300"/>
              </a:spcBef>
              <a:buNone/>
              <a:defRPr sz="19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33" name="Footer Placeholder 4">
            <a:extLst>
              <a:ext uri="{FF2B5EF4-FFF2-40B4-BE49-F238E27FC236}">
                <a16:creationId xmlns:a16="http://schemas.microsoft.com/office/drawing/2014/main" id="{AC492D77-2FB7-4259-BCA3-36CE01D4AC8E}"/>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21133793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E26BDCE-DE77-4919-A4F3-F5D6F5697C0A}"/>
              </a:ext>
              <a:ext uri="{C183D7F6-B498-43B3-948B-1728B52AA6E4}">
                <adec:decorative xmlns:adec="http://schemas.microsoft.com/office/drawing/2017/decorative" val="1"/>
              </a:ext>
            </a:extLst>
          </p:cNvPr>
          <p:cNvSpPr/>
          <p:nvPr userDrawn="1"/>
        </p:nvSpPr>
        <p:spPr>
          <a:xfrm>
            <a:off x="0" y="4334464"/>
            <a:ext cx="12192000" cy="15616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11" name="Text Placeholder 10">
            <a:extLst>
              <a:ext uri="{FF2B5EF4-FFF2-40B4-BE49-F238E27FC236}">
                <a16:creationId xmlns:a16="http://schemas.microsoft.com/office/drawing/2014/main" id="{29BE280C-00EB-451E-B422-BD964782EB32}"/>
              </a:ext>
            </a:extLst>
          </p:cNvPr>
          <p:cNvSpPr>
            <a:spLocks noGrp="1"/>
          </p:cNvSpPr>
          <p:nvPr>
            <p:ph type="body" sz="quarter" idx="10" hasCustomPrompt="1"/>
          </p:nvPr>
        </p:nvSpPr>
        <p:spPr>
          <a:xfrm>
            <a:off x="1193022" y="433161"/>
            <a:ext cx="9742456" cy="3676650"/>
          </a:xfrm>
        </p:spPr>
        <p:txBody>
          <a:bodyPr anchor="ctr">
            <a:normAutofit/>
          </a:bodyPr>
          <a:lstStyle>
            <a:lvl1pPr marL="0" indent="0">
              <a:lnSpc>
                <a:spcPct val="110000"/>
              </a:lnSpc>
              <a:buNone/>
              <a:defRPr sz="4000" i="0">
                <a:solidFill>
                  <a:schemeClr val="accent1"/>
                </a:solidFill>
                <a:latin typeface="+mj-lt"/>
              </a:defRPr>
            </a:lvl1pPr>
          </a:lstStyle>
          <a:p>
            <a:pPr lvl="0"/>
            <a:r>
              <a:rPr lang="en-US"/>
              <a:t>Type quote here.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hasCustomPrompt="1"/>
          </p:nvPr>
        </p:nvSpPr>
        <p:spPr>
          <a:xfrm>
            <a:off x="1193022" y="4487773"/>
            <a:ext cx="9742456" cy="1255005"/>
          </a:xfrm>
        </p:spPr>
        <p:txBody>
          <a:bodyPr anchor="ctr"/>
          <a:lstStyle>
            <a:lvl1pPr marL="411480" indent="-411480">
              <a:defRPr sz="3200" b="1"/>
            </a:lvl1pPr>
            <a:lvl2pPr marL="457200" indent="0">
              <a:buNone/>
              <a:defRPr i="1"/>
            </a:lvl2pPr>
          </a:lstStyle>
          <a:p>
            <a:pPr lvl="0"/>
            <a:r>
              <a:rPr lang="en-US"/>
              <a:t>FirstName LastName</a:t>
            </a:r>
          </a:p>
          <a:p>
            <a:pPr lvl="1"/>
            <a:r>
              <a:rPr lang="en-US"/>
              <a:t>Additional info if applicable.</a:t>
            </a:r>
          </a:p>
        </p:txBody>
      </p:sp>
      <p:grpSp>
        <p:nvGrpSpPr>
          <p:cNvPr id="12" name="Graphic 4">
            <a:extLst>
              <a:ext uri="{FF2B5EF4-FFF2-40B4-BE49-F238E27FC236}">
                <a16:creationId xmlns:a16="http://schemas.microsoft.com/office/drawing/2014/main" id="{F64DDED0-B2D0-4AF0-A583-07702E9F8A3D}"/>
              </a:ext>
              <a:ext uri="{C183D7F6-B498-43B3-948B-1728B52AA6E4}">
                <adec:decorative xmlns:adec="http://schemas.microsoft.com/office/drawing/2017/decorative" val="1"/>
              </a:ext>
            </a:extLst>
          </p:cNvPr>
          <p:cNvGrpSpPr/>
          <p:nvPr/>
        </p:nvGrpSpPr>
        <p:grpSpPr>
          <a:xfrm>
            <a:off x="0" y="-293034"/>
            <a:ext cx="1463040" cy="1463040"/>
            <a:chOff x="0" y="0"/>
            <a:chExt cx="1463040" cy="1463040"/>
          </a:xfrm>
        </p:grpSpPr>
        <p:sp>
          <p:nvSpPr>
            <p:cNvPr id="13" name="Freeform: Shape 12">
              <a:extLst>
                <a:ext uri="{FF2B5EF4-FFF2-40B4-BE49-F238E27FC236}">
                  <a16:creationId xmlns:a16="http://schemas.microsoft.com/office/drawing/2014/main" id="{EC783484-AECF-48A8-91AE-B0BE38E6EC18}"/>
                </a:ext>
              </a:extLst>
            </p:cNvPr>
            <p:cNvSpPr/>
            <p:nvPr/>
          </p:nvSpPr>
          <p:spPr>
            <a:xfrm>
              <a:off x="8077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sp>
          <p:nvSpPr>
            <p:cNvPr id="14" name="Freeform: Shape 13">
              <a:extLst>
                <a:ext uri="{FF2B5EF4-FFF2-40B4-BE49-F238E27FC236}">
                  <a16:creationId xmlns:a16="http://schemas.microsoft.com/office/drawing/2014/main" id="{F4764CB8-39FF-4599-A58D-7E39C219FE54}"/>
                </a:ext>
              </a:extLst>
            </p:cNvPr>
            <p:cNvSpPr/>
            <p:nvPr/>
          </p:nvSpPr>
          <p:spPr>
            <a:xfrm>
              <a:off x="350520" y="431597"/>
              <a:ext cx="304800" cy="594360"/>
            </a:xfrm>
            <a:custGeom>
              <a:avLst/>
              <a:gdLst>
                <a:gd name="connsiteX0" fmla="*/ 304800 w 304800"/>
                <a:gd name="connsiteY0" fmla="*/ 604723 h 594360"/>
                <a:gd name="connsiteX1" fmla="*/ 304800 w 304800"/>
                <a:gd name="connsiteY1" fmla="*/ 299923 h 594360"/>
                <a:gd name="connsiteX2" fmla="*/ 130912 w 304800"/>
                <a:gd name="connsiteY2" fmla="*/ 299923 h 594360"/>
                <a:gd name="connsiteX3" fmla="*/ 304800 w 304800"/>
                <a:gd name="connsiteY3" fmla="*/ 130759 h 594360"/>
                <a:gd name="connsiteX4" fmla="*/ 304800 w 304800"/>
                <a:gd name="connsiteY4" fmla="*/ 0 h 594360"/>
                <a:gd name="connsiteX5" fmla="*/ 0 w 304800"/>
                <a:gd name="connsiteY5" fmla="*/ 299923 h 594360"/>
                <a:gd name="connsiteX6" fmla="*/ 0 w 304800"/>
                <a:gd name="connsiteY6" fmla="*/ 299923 h 594360"/>
                <a:gd name="connsiteX7" fmla="*/ 0 w 304800"/>
                <a:gd name="connsiteY7" fmla="*/ 604723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304800" y="604723"/>
                  </a:moveTo>
                  <a:lnTo>
                    <a:pt x="304800" y="299923"/>
                  </a:lnTo>
                  <a:lnTo>
                    <a:pt x="130912" y="299923"/>
                  </a:lnTo>
                  <a:cubicBezTo>
                    <a:pt x="133551" y="205772"/>
                    <a:pt x="210612" y="130805"/>
                    <a:pt x="304800" y="130759"/>
                  </a:cubicBezTo>
                  <a:lnTo>
                    <a:pt x="304800" y="0"/>
                  </a:lnTo>
                  <a:cubicBezTo>
                    <a:pt x="138350" y="-21"/>
                    <a:pt x="2664" y="133495"/>
                    <a:pt x="0" y="299923"/>
                  </a:cubicBezTo>
                  <a:lnTo>
                    <a:pt x="0" y="299923"/>
                  </a:lnTo>
                  <a:lnTo>
                    <a:pt x="0" y="604723"/>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a:p>
          </p:txBody>
        </p:sp>
      </p:gr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grpSp>
        <p:nvGrpSpPr>
          <p:cNvPr id="15" name="Graphic 8">
            <a:extLst>
              <a:ext uri="{FF2B5EF4-FFF2-40B4-BE49-F238E27FC236}">
                <a16:creationId xmlns:a16="http://schemas.microsoft.com/office/drawing/2014/main" id="{A37AD2C0-553C-4033-956B-ACC3094F35FA}"/>
              </a:ext>
              <a:ext uri="{C183D7F6-B498-43B3-948B-1728B52AA6E4}">
                <adec:decorative xmlns:adec="http://schemas.microsoft.com/office/drawing/2017/decorative" val="1"/>
              </a:ext>
            </a:extLst>
          </p:cNvPr>
          <p:cNvGrpSpPr/>
          <p:nvPr/>
        </p:nvGrpSpPr>
        <p:grpSpPr>
          <a:xfrm>
            <a:off x="10728960" y="3372965"/>
            <a:ext cx="1463040" cy="1463040"/>
            <a:chOff x="5196840" y="1189382"/>
            <a:chExt cx="1463040" cy="1463040"/>
          </a:xfrm>
        </p:grpSpPr>
        <p:sp>
          <p:nvSpPr>
            <p:cNvPr id="16" name="Freeform: Shape 15">
              <a:extLst>
                <a:ext uri="{FF2B5EF4-FFF2-40B4-BE49-F238E27FC236}">
                  <a16:creationId xmlns:a16="http://schemas.microsoft.com/office/drawing/2014/main" id="{EE3FE0CD-AC3A-4FC7-9ADF-FA3105A50B47}"/>
                </a:ext>
              </a:extLst>
            </p:cNvPr>
            <p:cNvSpPr/>
            <p:nvPr/>
          </p:nvSpPr>
          <p:spPr>
            <a:xfrm>
              <a:off x="55473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sp>
          <p:nvSpPr>
            <p:cNvPr id="17" name="Freeform: Shape 16">
              <a:extLst>
                <a:ext uri="{FF2B5EF4-FFF2-40B4-BE49-F238E27FC236}">
                  <a16:creationId xmlns:a16="http://schemas.microsoft.com/office/drawing/2014/main" id="{4F077417-67E0-4FE3-A81C-C3F28838A8E3}"/>
                </a:ext>
              </a:extLst>
            </p:cNvPr>
            <p:cNvSpPr/>
            <p:nvPr/>
          </p:nvSpPr>
          <p:spPr>
            <a:xfrm>
              <a:off x="6004560" y="1631342"/>
              <a:ext cx="304800" cy="594360"/>
            </a:xfrm>
            <a:custGeom>
              <a:avLst/>
              <a:gdLst>
                <a:gd name="connsiteX0" fmla="*/ 0 w 304800"/>
                <a:gd name="connsiteY0" fmla="*/ 0 h 594360"/>
                <a:gd name="connsiteX1" fmla="*/ 0 w 304800"/>
                <a:gd name="connsiteY1" fmla="*/ 304800 h 594360"/>
                <a:gd name="connsiteX2" fmla="*/ 173888 w 304800"/>
                <a:gd name="connsiteY2" fmla="*/ 304800 h 594360"/>
                <a:gd name="connsiteX3" fmla="*/ 0 w 304800"/>
                <a:gd name="connsiteY3" fmla="*/ 473964 h 594360"/>
                <a:gd name="connsiteX4" fmla="*/ 0 w 304800"/>
                <a:gd name="connsiteY4" fmla="*/ 604723 h 594360"/>
                <a:gd name="connsiteX5" fmla="*/ 304800 w 304800"/>
                <a:gd name="connsiteY5" fmla="*/ 304800 h 594360"/>
                <a:gd name="connsiteX6" fmla="*/ 304800 w 304800"/>
                <a:gd name="connsiteY6" fmla="*/ 304800 h 594360"/>
                <a:gd name="connsiteX7" fmla="*/ 304800 w 304800"/>
                <a:gd name="connsiteY7" fmla="*/ 0 h 594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0" h="594360">
                  <a:moveTo>
                    <a:pt x="0" y="0"/>
                  </a:moveTo>
                  <a:lnTo>
                    <a:pt x="0" y="304800"/>
                  </a:lnTo>
                  <a:lnTo>
                    <a:pt x="173888" y="304800"/>
                  </a:lnTo>
                  <a:cubicBezTo>
                    <a:pt x="171249" y="398951"/>
                    <a:pt x="94188" y="473918"/>
                    <a:pt x="0" y="473964"/>
                  </a:cubicBezTo>
                  <a:lnTo>
                    <a:pt x="0" y="604723"/>
                  </a:lnTo>
                  <a:cubicBezTo>
                    <a:pt x="166450" y="604745"/>
                    <a:pt x="302136" y="471228"/>
                    <a:pt x="304800" y="304800"/>
                  </a:cubicBezTo>
                  <a:lnTo>
                    <a:pt x="304800" y="304800"/>
                  </a:lnTo>
                  <a:lnTo>
                    <a:pt x="304800" y="0"/>
                  </a:lnTo>
                  <a:close/>
                </a:path>
              </a:pathLst>
            </a:custGeom>
            <a:gradFill>
              <a:gsLst>
                <a:gs pos="0">
                  <a:schemeClr val="accent3"/>
                </a:gs>
                <a:gs pos="25000">
                  <a:schemeClr val="accent2"/>
                </a:gs>
                <a:gs pos="56000">
                  <a:schemeClr val="accent1"/>
                </a:gs>
                <a:gs pos="80000">
                  <a:schemeClr val="accent1">
                    <a:tint val="100000"/>
                    <a:shade val="56000"/>
                    <a:satMod val="145000"/>
                  </a:schemeClr>
                </a:gs>
                <a:gs pos="88000">
                  <a:schemeClr val="accent1">
                    <a:tint val="100000"/>
                    <a:shade val="63000"/>
                    <a:satMod val="160000"/>
                  </a:schemeClr>
                </a:gs>
                <a:gs pos="100000">
                  <a:schemeClr val="accent1">
                    <a:tint val="99000"/>
                    <a:shade val="100000"/>
                    <a:satMod val="155000"/>
                  </a:schemeClr>
                </a:gs>
              </a:gsLst>
              <a:lin ang="4200000" scaled="0"/>
            </a:gradFill>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Tree>
    <p:extLst>
      <p:ext uri="{BB962C8B-B14F-4D97-AF65-F5344CB8AC3E}">
        <p14:creationId xmlns:p14="http://schemas.microsoft.com/office/powerpoint/2010/main" val="35053243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714014" y="63374"/>
            <a:ext cx="7982857" cy="5981826"/>
          </a:xfrm>
        </p:spPr>
        <p:txBody>
          <a:bodyPr rIns="0">
            <a:noAutofit/>
          </a:bodyPr>
          <a:lstStyle>
            <a:lvl1pPr>
              <a:defRPr sz="8800"/>
            </a:lvl1pPr>
          </a:lstStyle>
          <a:p>
            <a:r>
              <a:rPr lang="en-US"/>
              <a:t>Click to Add “Any Questions”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grpSp>
        <p:nvGrpSpPr>
          <p:cNvPr id="15" name="Group 14">
            <a:extLst>
              <a:ext uri="{FF2B5EF4-FFF2-40B4-BE49-F238E27FC236}">
                <a16:creationId xmlns:a16="http://schemas.microsoft.com/office/drawing/2014/main" id="{C476F394-2B4B-412C-A210-400E4C6E7A19}"/>
              </a:ext>
              <a:ext uri="{C183D7F6-B498-43B3-948B-1728B52AA6E4}">
                <adec:decorative xmlns:adec="http://schemas.microsoft.com/office/drawing/2017/decorative" val="1"/>
              </a:ext>
            </a:extLst>
          </p:cNvPr>
          <p:cNvGrpSpPr/>
          <p:nvPr userDrawn="1"/>
        </p:nvGrpSpPr>
        <p:grpSpPr>
          <a:xfrm>
            <a:off x="8476343" y="0"/>
            <a:ext cx="3715657" cy="5651500"/>
            <a:chOff x="8476343"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flipH="1">
              <a:off x="8476343"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aphic 25" descr="Questions">
              <a:extLst>
                <a:ext uri="{FF2B5EF4-FFF2-40B4-BE49-F238E27FC236}">
                  <a16:creationId xmlns:a16="http://schemas.microsoft.com/office/drawing/2014/main" id="{C858B06B-D360-40D0-AF52-F524931B13CA}"/>
                </a:ext>
              </a:extLst>
            </p:cNvPr>
            <p:cNvGrpSpPr/>
            <p:nvPr userDrawn="1"/>
          </p:nvGrpSpPr>
          <p:grpSpPr>
            <a:xfrm>
              <a:off x="9037700" y="1092204"/>
              <a:ext cx="2846972" cy="3289296"/>
              <a:chOff x="5792373" y="3070098"/>
              <a:chExt cx="860120" cy="993753"/>
            </a:xfrm>
          </p:grpSpPr>
          <p:sp>
            <p:nvSpPr>
              <p:cNvPr id="8" name="Freeform: Shape 7">
                <a:extLst>
                  <a:ext uri="{FF2B5EF4-FFF2-40B4-BE49-F238E27FC236}">
                    <a16:creationId xmlns:a16="http://schemas.microsoft.com/office/drawing/2014/main" id="{FB6F3C46-3BDD-44A4-98B0-BCCDE4C734FC}"/>
                  </a:ext>
                </a:extLst>
              </p:cNvPr>
              <p:cNvSpPr/>
              <p:nvPr/>
            </p:nvSpPr>
            <p:spPr>
              <a:xfrm>
                <a:off x="5902976" y="3409226"/>
                <a:ext cx="221171" cy="221171"/>
              </a:xfrm>
              <a:custGeom>
                <a:avLst/>
                <a:gdLst>
                  <a:gd name="connsiteX0" fmla="*/ 221171 w 221170"/>
                  <a:gd name="connsiteY0" fmla="*/ 110585 h 221170"/>
                  <a:gd name="connsiteX1" fmla="*/ 110585 w 221170"/>
                  <a:gd name="connsiteY1" fmla="*/ 221170 h 221170"/>
                  <a:gd name="connsiteX2" fmla="*/ 0 w 221170"/>
                  <a:gd name="connsiteY2" fmla="*/ 110585 h 221170"/>
                  <a:gd name="connsiteX3" fmla="*/ 110585 w 221170"/>
                  <a:gd name="connsiteY3" fmla="*/ 0 h 221170"/>
                  <a:gd name="connsiteX4" fmla="*/ 221171 w 221170"/>
                  <a:gd name="connsiteY4" fmla="*/ 110585 h 221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21170">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9" name="Freeform: Shape 8">
                <a:extLst>
                  <a:ext uri="{FF2B5EF4-FFF2-40B4-BE49-F238E27FC236}">
                    <a16:creationId xmlns:a16="http://schemas.microsoft.com/office/drawing/2014/main" id="{0AD2C43C-4175-403E-BF60-805627AF2990}"/>
                  </a:ext>
                </a:extLst>
              </p:cNvPr>
              <p:cNvSpPr/>
              <p:nvPr/>
            </p:nvSpPr>
            <p:spPr>
              <a:xfrm>
                <a:off x="6087285" y="3842680"/>
                <a:ext cx="442341" cy="221171"/>
              </a:xfrm>
              <a:custGeom>
                <a:avLst/>
                <a:gdLst>
                  <a:gd name="connsiteX0" fmla="*/ 442341 w 442341"/>
                  <a:gd name="connsiteY0" fmla="*/ 221171 h 221170"/>
                  <a:gd name="connsiteX1" fmla="*/ 442341 w 442341"/>
                  <a:gd name="connsiteY1" fmla="*/ 110585 h 221170"/>
                  <a:gd name="connsiteX2" fmla="*/ 420224 w 442341"/>
                  <a:gd name="connsiteY2" fmla="*/ 66351 h 221170"/>
                  <a:gd name="connsiteX3" fmla="*/ 312096 w 442341"/>
                  <a:gd name="connsiteY3" fmla="*/ 14745 h 221170"/>
                  <a:gd name="connsiteX4" fmla="*/ 221171 w 442341"/>
                  <a:gd name="connsiteY4" fmla="*/ 0 h 221170"/>
                  <a:gd name="connsiteX5" fmla="*/ 130245 w 442341"/>
                  <a:gd name="connsiteY5" fmla="*/ 14745 h 221170"/>
                  <a:gd name="connsiteX6" fmla="*/ 22117 w 442341"/>
                  <a:gd name="connsiteY6" fmla="*/ 66351 h 221170"/>
                  <a:gd name="connsiteX7" fmla="*/ 0 w 442341"/>
                  <a:gd name="connsiteY7" fmla="*/ 110585 h 221170"/>
                  <a:gd name="connsiteX8" fmla="*/ 0 w 442341"/>
                  <a:gd name="connsiteY8" fmla="*/ 221171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2341" h="221170">
                    <a:moveTo>
                      <a:pt x="442341" y="221171"/>
                    </a:moveTo>
                    <a:lnTo>
                      <a:pt x="442341" y="110585"/>
                    </a:lnTo>
                    <a:cubicBezTo>
                      <a:pt x="442794" y="93077"/>
                      <a:pt x="434502" y="76493"/>
                      <a:pt x="420224" y="66351"/>
                    </a:cubicBezTo>
                    <a:cubicBezTo>
                      <a:pt x="388395" y="41439"/>
                      <a:pt x="351483" y="23821"/>
                      <a:pt x="312096" y="14745"/>
                    </a:cubicBezTo>
                    <a:cubicBezTo>
                      <a:pt x="282565" y="5867"/>
                      <a:pt x="251994" y="910"/>
                      <a:pt x="221171" y="0"/>
                    </a:cubicBezTo>
                    <a:cubicBezTo>
                      <a:pt x="190274" y="96"/>
                      <a:pt x="159588" y="5071"/>
                      <a:pt x="130245" y="14745"/>
                    </a:cubicBezTo>
                    <a:cubicBezTo>
                      <a:pt x="91417" y="25373"/>
                      <a:pt x="54800" y="42851"/>
                      <a:pt x="22117" y="66351"/>
                    </a:cubicBezTo>
                    <a:cubicBezTo>
                      <a:pt x="8255" y="76843"/>
                      <a:pt x="76" y="93200"/>
                      <a:pt x="0" y="110585"/>
                    </a:cubicBezTo>
                    <a:lnTo>
                      <a:pt x="0" y="221171"/>
                    </a:lnTo>
                    <a:close/>
                  </a:path>
                </a:pathLst>
              </a:custGeom>
              <a:ln/>
            </p:spPr>
            <p:style>
              <a:lnRef idx="1">
                <a:schemeClr val="dk1"/>
              </a:lnRef>
              <a:fillRef idx="3">
                <a:schemeClr val="dk1"/>
              </a:fillRef>
              <a:effectRef idx="2">
                <a:schemeClr val="dk1"/>
              </a:effectRef>
              <a:fontRef idx="minor">
                <a:schemeClr val="lt1"/>
              </a:fontRef>
            </p:style>
            <p:txBody>
              <a:bodyPr rtlCol="0" anchor="ctr"/>
              <a:lstStyle/>
              <a:p>
                <a:endParaRPr lang="en-US"/>
              </a:p>
            </p:txBody>
          </p:sp>
          <p:sp>
            <p:nvSpPr>
              <p:cNvPr id="10" name="Freeform: Shape 9">
                <a:extLst>
                  <a:ext uri="{FF2B5EF4-FFF2-40B4-BE49-F238E27FC236}">
                    <a16:creationId xmlns:a16="http://schemas.microsoft.com/office/drawing/2014/main" id="{6E4FB4D4-D52A-4B4C-99F4-22A5535157CA}"/>
                  </a:ext>
                </a:extLst>
              </p:cNvPr>
              <p:cNvSpPr/>
              <p:nvPr/>
            </p:nvSpPr>
            <p:spPr>
              <a:xfrm>
                <a:off x="6197870" y="3581248"/>
                <a:ext cx="221171" cy="208883"/>
              </a:xfrm>
              <a:custGeom>
                <a:avLst/>
                <a:gdLst>
                  <a:gd name="connsiteX0" fmla="*/ 221171 w 221170"/>
                  <a:gd name="connsiteY0" fmla="*/ 110585 h 208883"/>
                  <a:gd name="connsiteX1" fmla="*/ 110585 w 221170"/>
                  <a:gd name="connsiteY1" fmla="*/ 221170 h 208883"/>
                  <a:gd name="connsiteX2" fmla="*/ 0 w 221170"/>
                  <a:gd name="connsiteY2" fmla="*/ 110585 h 208883"/>
                  <a:gd name="connsiteX3" fmla="*/ 110585 w 221170"/>
                  <a:gd name="connsiteY3" fmla="*/ 0 h 208883"/>
                  <a:gd name="connsiteX4" fmla="*/ 221171 w 221170"/>
                  <a:gd name="connsiteY4" fmla="*/ 110585 h 208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170" h="208883">
                    <a:moveTo>
                      <a:pt x="221171" y="110585"/>
                    </a:moveTo>
                    <a:cubicBezTo>
                      <a:pt x="221171" y="171660"/>
                      <a:pt x="171660" y="221170"/>
                      <a:pt x="110585" y="221170"/>
                    </a:cubicBezTo>
                    <a:cubicBezTo>
                      <a:pt x="49511" y="221170"/>
                      <a:pt x="0" y="171660"/>
                      <a:pt x="0" y="110585"/>
                    </a:cubicBezTo>
                    <a:cubicBezTo>
                      <a:pt x="0" y="49511"/>
                      <a:pt x="49511" y="0"/>
                      <a:pt x="110585" y="0"/>
                    </a:cubicBezTo>
                    <a:cubicBezTo>
                      <a:pt x="171660" y="0"/>
                      <a:pt x="221171" y="49511"/>
                      <a:pt x="221171" y="110585"/>
                    </a:cubicBezTo>
                    <a:close/>
                  </a:path>
                </a:pathLst>
              </a:custGeom>
              <a:ln/>
            </p:spPr>
            <p:style>
              <a:lnRef idx="1">
                <a:schemeClr val="accent3"/>
              </a:lnRef>
              <a:fillRef idx="3">
                <a:schemeClr val="accent3"/>
              </a:fillRef>
              <a:effectRef idx="2">
                <a:schemeClr val="accent3"/>
              </a:effectRef>
              <a:fontRef idx="minor">
                <a:schemeClr val="lt1"/>
              </a:fontRef>
            </p:style>
            <p:txBody>
              <a:bodyPr rtlCol="0" anchor="ctr"/>
              <a:lstStyle/>
              <a:p>
                <a:endParaRPr lang="en-US"/>
              </a:p>
            </p:txBody>
          </p:sp>
          <p:sp>
            <p:nvSpPr>
              <p:cNvPr id="11" name="Freeform: Shape 10">
                <a:extLst>
                  <a:ext uri="{FF2B5EF4-FFF2-40B4-BE49-F238E27FC236}">
                    <a16:creationId xmlns:a16="http://schemas.microsoft.com/office/drawing/2014/main" id="{83122DD8-3091-4AD0-9331-E0AEBD540E08}"/>
                  </a:ext>
                </a:extLst>
              </p:cNvPr>
              <p:cNvSpPr/>
              <p:nvPr/>
            </p:nvSpPr>
            <p:spPr>
              <a:xfrm>
                <a:off x="5792373" y="3670658"/>
                <a:ext cx="393192" cy="221171"/>
              </a:xfrm>
              <a:custGeom>
                <a:avLst/>
                <a:gdLst>
                  <a:gd name="connsiteX0" fmla="*/ 287539 w 393192"/>
                  <a:gd name="connsiteY0" fmla="*/ 199053 h 221170"/>
                  <a:gd name="connsiteX1" fmla="*/ 287539 w 393192"/>
                  <a:gd name="connsiteY1" fmla="*/ 199053 h 221170"/>
                  <a:gd name="connsiteX2" fmla="*/ 400582 w 393192"/>
                  <a:gd name="connsiteY2" fmla="*/ 142532 h 221170"/>
                  <a:gd name="connsiteX3" fmla="*/ 356348 w 393192"/>
                  <a:gd name="connsiteY3" fmla="*/ 34404 h 221170"/>
                  <a:gd name="connsiteX4" fmla="*/ 356348 w 393192"/>
                  <a:gd name="connsiteY4" fmla="*/ 29489 h 221170"/>
                  <a:gd name="connsiteX5" fmla="*/ 312114 w 393192"/>
                  <a:gd name="connsiteY5" fmla="*/ 14745 h 221170"/>
                  <a:gd name="connsiteX6" fmla="*/ 221188 w 393192"/>
                  <a:gd name="connsiteY6" fmla="*/ 0 h 221170"/>
                  <a:gd name="connsiteX7" fmla="*/ 130263 w 393192"/>
                  <a:gd name="connsiteY7" fmla="*/ 14745 h 221170"/>
                  <a:gd name="connsiteX8" fmla="*/ 22135 w 393192"/>
                  <a:gd name="connsiteY8" fmla="*/ 66351 h 221170"/>
                  <a:gd name="connsiteX9" fmla="*/ 18 w 393192"/>
                  <a:gd name="connsiteY9" fmla="*/ 110585 h 221170"/>
                  <a:gd name="connsiteX10" fmla="*/ 18 w 393192"/>
                  <a:gd name="connsiteY10" fmla="*/ 221171 h 221170"/>
                  <a:gd name="connsiteX11" fmla="*/ 265422 w 393192"/>
                  <a:gd name="connsiteY11" fmla="*/ 221171 h 221170"/>
                  <a:gd name="connsiteX12" fmla="*/ 287539 w 393192"/>
                  <a:gd name="connsiteY12" fmla="*/ 199053 h 22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3192" h="221170">
                    <a:moveTo>
                      <a:pt x="287539" y="199053"/>
                    </a:moveTo>
                    <a:lnTo>
                      <a:pt x="287539" y="199053"/>
                    </a:lnTo>
                    <a:cubicBezTo>
                      <a:pt x="322041" y="174431"/>
                      <a:pt x="360183" y="155360"/>
                      <a:pt x="400582" y="142532"/>
                    </a:cubicBezTo>
                    <a:cubicBezTo>
                      <a:pt x="372640" y="113415"/>
                      <a:pt x="356825" y="74757"/>
                      <a:pt x="356348" y="34404"/>
                    </a:cubicBezTo>
                    <a:lnTo>
                      <a:pt x="356348" y="29489"/>
                    </a:lnTo>
                    <a:cubicBezTo>
                      <a:pt x="341993" y="23475"/>
                      <a:pt x="327206" y="18546"/>
                      <a:pt x="312114" y="14745"/>
                    </a:cubicBezTo>
                    <a:cubicBezTo>
                      <a:pt x="282583" y="5867"/>
                      <a:pt x="252012" y="909"/>
                      <a:pt x="221188" y="0"/>
                    </a:cubicBezTo>
                    <a:cubicBezTo>
                      <a:pt x="190292" y="95"/>
                      <a:pt x="159606" y="5071"/>
                      <a:pt x="130263" y="14745"/>
                    </a:cubicBezTo>
                    <a:cubicBezTo>
                      <a:pt x="91829" y="26411"/>
                      <a:pt x="55377" y="43809"/>
                      <a:pt x="22135" y="66351"/>
                    </a:cubicBezTo>
                    <a:cubicBezTo>
                      <a:pt x="7857" y="76493"/>
                      <a:pt x="-436" y="93077"/>
                      <a:pt x="18" y="110585"/>
                    </a:cubicBezTo>
                    <a:lnTo>
                      <a:pt x="18" y="221171"/>
                    </a:lnTo>
                    <a:lnTo>
                      <a:pt x="265422" y="221171"/>
                    </a:lnTo>
                    <a:cubicBezTo>
                      <a:pt x="271514" y="212621"/>
                      <a:pt x="278990" y="205145"/>
                      <a:pt x="287539" y="199053"/>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US"/>
              </a:p>
            </p:txBody>
          </p:sp>
          <p:sp>
            <p:nvSpPr>
              <p:cNvPr id="12" name="Freeform: Shape 11">
                <a:extLst>
                  <a:ext uri="{FF2B5EF4-FFF2-40B4-BE49-F238E27FC236}">
                    <a16:creationId xmlns:a16="http://schemas.microsoft.com/office/drawing/2014/main" id="{9F5E0416-807B-4F2D-9CD5-A579AECA51AC}"/>
                  </a:ext>
                </a:extLst>
              </p:cNvPr>
              <p:cNvSpPr/>
              <p:nvPr/>
            </p:nvSpPr>
            <p:spPr>
              <a:xfrm>
                <a:off x="6148716" y="3070098"/>
                <a:ext cx="503777" cy="466916"/>
              </a:xfrm>
              <a:custGeom>
                <a:avLst/>
                <a:gdLst>
                  <a:gd name="connsiteX0" fmla="*/ 489652 w 503777"/>
                  <a:gd name="connsiteY0" fmla="*/ 0 h 466915"/>
                  <a:gd name="connsiteX1" fmla="*/ 25562 w 503777"/>
                  <a:gd name="connsiteY1" fmla="*/ 0 h 466915"/>
                  <a:gd name="connsiteX2" fmla="*/ 5 w 503777"/>
                  <a:gd name="connsiteY2" fmla="*/ 25926 h 466915"/>
                  <a:gd name="connsiteX3" fmla="*/ 5 w 503777"/>
                  <a:gd name="connsiteY3" fmla="*/ 342323 h 466915"/>
                  <a:gd name="connsiteX4" fmla="*/ 25310 w 503777"/>
                  <a:gd name="connsiteY4" fmla="*/ 368614 h 466915"/>
                  <a:gd name="connsiteX5" fmla="*/ 25562 w 503777"/>
                  <a:gd name="connsiteY5" fmla="*/ 368618 h 466915"/>
                  <a:gd name="connsiteX6" fmla="*/ 99286 w 503777"/>
                  <a:gd name="connsiteY6" fmla="*/ 368618 h 466915"/>
                  <a:gd name="connsiteX7" fmla="*/ 99286 w 503777"/>
                  <a:gd name="connsiteY7" fmla="*/ 472322 h 466915"/>
                  <a:gd name="connsiteX8" fmla="*/ 201147 w 503777"/>
                  <a:gd name="connsiteY8" fmla="*/ 368618 h 466915"/>
                  <a:gd name="connsiteX9" fmla="*/ 489652 w 503777"/>
                  <a:gd name="connsiteY9" fmla="*/ 368618 h 466915"/>
                  <a:gd name="connsiteX10" fmla="*/ 515332 w 503777"/>
                  <a:gd name="connsiteY10" fmla="*/ 342691 h 466915"/>
                  <a:gd name="connsiteX11" fmla="*/ 515332 w 503777"/>
                  <a:gd name="connsiteY11" fmla="*/ 25926 h 466915"/>
                  <a:gd name="connsiteX12" fmla="*/ 489652 w 503777"/>
                  <a:gd name="connsiteY12" fmla="*/ 0 h 466915"/>
                  <a:gd name="connsiteX13" fmla="*/ 255457 w 503777"/>
                  <a:gd name="connsiteY13" fmla="*/ 322540 h 466915"/>
                  <a:gd name="connsiteX14" fmla="*/ 228182 w 503777"/>
                  <a:gd name="connsiteY14" fmla="*/ 295260 h 466915"/>
                  <a:gd name="connsiteX15" fmla="*/ 255462 w 503777"/>
                  <a:gd name="connsiteY15" fmla="*/ 267985 h 466915"/>
                  <a:gd name="connsiteX16" fmla="*/ 282734 w 503777"/>
                  <a:gd name="connsiteY16" fmla="*/ 294894 h 466915"/>
                  <a:gd name="connsiteX17" fmla="*/ 256076 w 503777"/>
                  <a:gd name="connsiteY17" fmla="*/ 322537 h 466915"/>
                  <a:gd name="connsiteX18" fmla="*/ 255457 w 503777"/>
                  <a:gd name="connsiteY18" fmla="*/ 322540 h 466915"/>
                  <a:gd name="connsiteX19" fmla="*/ 273028 w 503777"/>
                  <a:gd name="connsiteY19" fmla="*/ 210112 h 466915"/>
                  <a:gd name="connsiteX20" fmla="*/ 273028 w 503777"/>
                  <a:gd name="connsiteY20" fmla="*/ 248817 h 466915"/>
                  <a:gd name="connsiteX21" fmla="*/ 238009 w 503777"/>
                  <a:gd name="connsiteY21" fmla="*/ 248817 h 466915"/>
                  <a:gd name="connsiteX22" fmla="*/ 238009 w 503777"/>
                  <a:gd name="connsiteY22" fmla="*/ 176445 h 466915"/>
                  <a:gd name="connsiteX23" fmla="*/ 255457 w 503777"/>
                  <a:gd name="connsiteY23" fmla="*/ 176445 h 466915"/>
                  <a:gd name="connsiteX24" fmla="*/ 305589 w 503777"/>
                  <a:gd name="connsiteY24" fmla="*/ 131228 h 466915"/>
                  <a:gd name="connsiteX25" fmla="*/ 257317 w 503777"/>
                  <a:gd name="connsiteY25" fmla="*/ 81216 h 466915"/>
                  <a:gd name="connsiteX26" fmla="*/ 255457 w 503777"/>
                  <a:gd name="connsiteY26" fmla="*/ 81219 h 466915"/>
                  <a:gd name="connsiteX27" fmla="*/ 205448 w 503777"/>
                  <a:gd name="connsiteY27" fmla="*/ 122724 h 466915"/>
                  <a:gd name="connsiteX28" fmla="*/ 205448 w 503777"/>
                  <a:gd name="connsiteY28" fmla="*/ 131228 h 466915"/>
                  <a:gd name="connsiteX29" fmla="*/ 205448 w 503777"/>
                  <a:gd name="connsiteY29" fmla="*/ 134300 h 466915"/>
                  <a:gd name="connsiteX30" fmla="*/ 170429 w 503777"/>
                  <a:gd name="connsiteY30" fmla="*/ 134300 h 466915"/>
                  <a:gd name="connsiteX31" fmla="*/ 170429 w 503777"/>
                  <a:gd name="connsiteY31" fmla="*/ 131228 h 466915"/>
                  <a:gd name="connsiteX32" fmla="*/ 245961 w 503777"/>
                  <a:gd name="connsiteY32" fmla="*/ 46085 h 466915"/>
                  <a:gd name="connsiteX33" fmla="*/ 255457 w 503777"/>
                  <a:gd name="connsiteY33" fmla="*/ 46077 h 466915"/>
                  <a:gd name="connsiteX34" fmla="*/ 340607 w 503777"/>
                  <a:gd name="connsiteY34" fmla="*/ 129251 h 466915"/>
                  <a:gd name="connsiteX35" fmla="*/ 340607 w 503777"/>
                  <a:gd name="connsiteY35" fmla="*/ 131228 h 466915"/>
                  <a:gd name="connsiteX36" fmla="*/ 273028 w 503777"/>
                  <a:gd name="connsiteY36" fmla="*/ 210112 h 466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3777" h="466915">
                    <a:moveTo>
                      <a:pt x="489652" y="0"/>
                    </a:moveTo>
                    <a:lnTo>
                      <a:pt x="25562" y="0"/>
                    </a:lnTo>
                    <a:cubicBezTo>
                      <a:pt x="11359" y="135"/>
                      <a:pt x="-64" y="11723"/>
                      <a:pt x="5" y="25926"/>
                    </a:cubicBezTo>
                    <a:lnTo>
                      <a:pt x="5" y="342323"/>
                    </a:lnTo>
                    <a:cubicBezTo>
                      <a:pt x="-267" y="356571"/>
                      <a:pt x="11062" y="368342"/>
                      <a:pt x="25310" y="368614"/>
                    </a:cubicBezTo>
                    <a:cubicBezTo>
                      <a:pt x="25394" y="368615"/>
                      <a:pt x="25479" y="368616"/>
                      <a:pt x="25562" y="368618"/>
                    </a:cubicBezTo>
                    <a:lnTo>
                      <a:pt x="99286" y="368618"/>
                    </a:lnTo>
                    <a:lnTo>
                      <a:pt x="99286" y="472322"/>
                    </a:lnTo>
                    <a:lnTo>
                      <a:pt x="201147" y="368618"/>
                    </a:lnTo>
                    <a:lnTo>
                      <a:pt x="489652" y="368618"/>
                    </a:lnTo>
                    <a:cubicBezTo>
                      <a:pt x="503874" y="368482"/>
                      <a:pt x="515332" y="356915"/>
                      <a:pt x="515332" y="342691"/>
                    </a:cubicBezTo>
                    <a:lnTo>
                      <a:pt x="515332" y="25926"/>
                    </a:lnTo>
                    <a:cubicBezTo>
                      <a:pt x="515333" y="11703"/>
                      <a:pt x="503874" y="135"/>
                      <a:pt x="489652" y="0"/>
                    </a:cubicBezTo>
                    <a:close/>
                    <a:moveTo>
                      <a:pt x="255457" y="322540"/>
                    </a:moveTo>
                    <a:cubicBezTo>
                      <a:pt x="240391" y="322539"/>
                      <a:pt x="228180" y="310326"/>
                      <a:pt x="228182" y="295260"/>
                    </a:cubicBezTo>
                    <a:cubicBezTo>
                      <a:pt x="228183" y="280195"/>
                      <a:pt x="240396" y="267984"/>
                      <a:pt x="255462" y="267985"/>
                    </a:cubicBezTo>
                    <a:cubicBezTo>
                      <a:pt x="270382" y="267986"/>
                      <a:pt x="282533" y="279975"/>
                      <a:pt x="282734" y="294894"/>
                    </a:cubicBezTo>
                    <a:cubicBezTo>
                      <a:pt x="283006" y="309888"/>
                      <a:pt x="271070" y="322265"/>
                      <a:pt x="256076" y="322537"/>
                    </a:cubicBezTo>
                    <a:cubicBezTo>
                      <a:pt x="255870" y="322540"/>
                      <a:pt x="255663" y="322542"/>
                      <a:pt x="255457" y="322540"/>
                    </a:cubicBezTo>
                    <a:close/>
                    <a:moveTo>
                      <a:pt x="273028" y="210112"/>
                    </a:moveTo>
                    <a:lnTo>
                      <a:pt x="273028" y="248817"/>
                    </a:lnTo>
                    <a:lnTo>
                      <a:pt x="238009" y="248817"/>
                    </a:lnTo>
                    <a:lnTo>
                      <a:pt x="238009" y="176445"/>
                    </a:lnTo>
                    <a:lnTo>
                      <a:pt x="255457" y="176445"/>
                    </a:lnTo>
                    <a:cubicBezTo>
                      <a:pt x="285929" y="176445"/>
                      <a:pt x="305589" y="158628"/>
                      <a:pt x="305589" y="131228"/>
                    </a:cubicBezTo>
                    <a:cubicBezTo>
                      <a:pt x="306069" y="104088"/>
                      <a:pt x="284457" y="81697"/>
                      <a:pt x="257317" y="81216"/>
                    </a:cubicBezTo>
                    <a:cubicBezTo>
                      <a:pt x="256698" y="81205"/>
                      <a:pt x="256077" y="81206"/>
                      <a:pt x="255457" y="81219"/>
                    </a:cubicBezTo>
                    <a:cubicBezTo>
                      <a:pt x="230186" y="78871"/>
                      <a:pt x="207796" y="97453"/>
                      <a:pt x="205448" y="122724"/>
                    </a:cubicBezTo>
                    <a:cubicBezTo>
                      <a:pt x="205185" y="125552"/>
                      <a:pt x="205185" y="128399"/>
                      <a:pt x="205448" y="131228"/>
                    </a:cubicBezTo>
                    <a:lnTo>
                      <a:pt x="205448" y="134300"/>
                    </a:lnTo>
                    <a:lnTo>
                      <a:pt x="170429" y="134300"/>
                    </a:lnTo>
                    <a:lnTo>
                      <a:pt x="170429" y="131228"/>
                    </a:lnTo>
                    <a:cubicBezTo>
                      <a:pt x="167775" y="86859"/>
                      <a:pt x="201592" y="48739"/>
                      <a:pt x="245961" y="46085"/>
                    </a:cubicBezTo>
                    <a:cubicBezTo>
                      <a:pt x="249124" y="45895"/>
                      <a:pt x="252294" y="45893"/>
                      <a:pt x="255457" y="46077"/>
                    </a:cubicBezTo>
                    <a:cubicBezTo>
                      <a:pt x="301938" y="45532"/>
                      <a:pt x="340062" y="82769"/>
                      <a:pt x="340607" y="129251"/>
                    </a:cubicBezTo>
                    <a:cubicBezTo>
                      <a:pt x="340615" y="129909"/>
                      <a:pt x="340615" y="130569"/>
                      <a:pt x="340607" y="131228"/>
                    </a:cubicBezTo>
                    <a:cubicBezTo>
                      <a:pt x="341800" y="171018"/>
                      <a:pt x="312530" y="205186"/>
                      <a:pt x="273028" y="210112"/>
                    </a:cubicBezTo>
                    <a:close/>
                  </a:path>
                </a:pathLst>
              </a:custGeom>
              <a:ln/>
            </p:spPr>
            <p:style>
              <a:lnRef idx="1">
                <a:schemeClr val="accent2"/>
              </a:lnRef>
              <a:fillRef idx="2">
                <a:schemeClr val="accent2"/>
              </a:fillRef>
              <a:effectRef idx="1">
                <a:schemeClr val="accent2"/>
              </a:effectRef>
              <a:fontRef idx="minor">
                <a:schemeClr val="dk1"/>
              </a:fontRef>
            </p:style>
            <p:txBody>
              <a:bodyPr rtlCol="0" anchor="ctr"/>
              <a:lstStyle/>
              <a:p>
                <a:endParaRPr lang="en-US"/>
              </a:p>
            </p:txBody>
          </p:sp>
        </p:grpSp>
      </p:grpSp>
    </p:spTree>
    <p:extLst>
      <p:ext uri="{BB962C8B-B14F-4D97-AF65-F5344CB8AC3E}">
        <p14:creationId xmlns:p14="http://schemas.microsoft.com/office/powerpoint/2010/main" val="1888497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hank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13" name="IA - Iowa">
            <a:extLst>
              <a:ext uri="{FF2B5EF4-FFF2-40B4-BE49-F238E27FC236}">
                <a16:creationId xmlns:a16="http://schemas.microsoft.com/office/drawing/2014/main" id="{DD493446-D46E-4C4D-810B-ADA1ACF150D8}"/>
              </a:ext>
              <a:ext uri="{C183D7F6-B498-43B3-948B-1728B52AA6E4}">
                <adec:decorative xmlns:adec="http://schemas.microsoft.com/office/drawing/2017/decorative" val="1"/>
              </a:ext>
            </a:extLst>
          </p:cNvPr>
          <p:cNvSpPr/>
          <p:nvPr userDrawn="1"/>
        </p:nvSpPr>
        <p:spPr>
          <a:xfrm>
            <a:off x="2286925" y="812800"/>
            <a:ext cx="7618150" cy="4945126"/>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101600">
            <a:gradFill flip="none" rotWithShape="1">
              <a:gsLst>
                <a:gs pos="21000">
                  <a:schemeClr val="accent2"/>
                </a:gs>
                <a:gs pos="100000">
                  <a:schemeClr val="accent3">
                    <a:lumMod val="65000"/>
                    <a:lumOff val="35000"/>
                  </a:schemeClr>
                </a:gs>
              </a:gsLst>
              <a:lin ang="4800000" scaled="0"/>
              <a:tileRect/>
            </a:gradFill>
            <a:miter lim="800000"/>
          </a:ln>
          <a:effectLst>
            <a:glow rad="139700">
              <a:schemeClr val="bg1">
                <a:alpha val="9000"/>
              </a:schemeClr>
            </a:glow>
            <a:innerShdw blurRad="203200" dist="1143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2" name="Title 1">
            <a:extLst>
              <a:ext uri="{FF2B5EF4-FFF2-40B4-BE49-F238E27FC236}">
                <a16:creationId xmlns:a16="http://schemas.microsoft.com/office/drawing/2014/main" id="{7BD085CB-ADB7-4A30-A2EF-A70A1FA416B7}"/>
              </a:ext>
            </a:extLst>
          </p:cNvPr>
          <p:cNvSpPr>
            <a:spLocks noGrp="1"/>
          </p:cNvSpPr>
          <p:nvPr>
            <p:ph type="title" hasCustomPrompt="1"/>
          </p:nvPr>
        </p:nvSpPr>
        <p:spPr>
          <a:xfrm>
            <a:off x="2781300" y="1562100"/>
            <a:ext cx="6743699" cy="3446526"/>
          </a:xfrm>
        </p:spPr>
        <p:txBody>
          <a:bodyPr rIns="0">
            <a:noAutofit/>
          </a:bodyPr>
          <a:lstStyle>
            <a:lvl1pPr algn="ctr">
              <a:defRPr sz="8800">
                <a:solidFill>
                  <a:schemeClr val="accent3">
                    <a:lumMod val="20000"/>
                    <a:lumOff val="80000"/>
                  </a:schemeClr>
                </a:solidFill>
              </a:defRPr>
            </a:lvl1pPr>
          </a:lstStyle>
          <a:p>
            <a:r>
              <a:rPr lang="en-US"/>
              <a:t>Click to Add “Thank You” Slide Title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58505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userDrawn="1">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userDrawn="1">
            <p:ph type="title" hasCustomPrompt="1"/>
          </p:nvPr>
        </p:nvSpPr>
        <p:spPr>
          <a:xfrm>
            <a:off x="4991101" y="482600"/>
            <a:ext cx="6146800" cy="1231900"/>
          </a:xfrm>
        </p:spPr>
        <p:txBody>
          <a:bodyPr rIns="0" anchor="t">
            <a:noAutofit/>
          </a:bodyPr>
          <a:lstStyle>
            <a:lvl1pPr>
              <a:defRPr sz="8000"/>
            </a:lvl1pPr>
          </a:lstStyle>
          <a:p>
            <a:r>
              <a:rPr lang="en-US"/>
              <a:t>Add Title</a:t>
            </a:r>
          </a:p>
        </p:txBody>
      </p:sp>
      <p:sp>
        <p:nvSpPr>
          <p:cNvPr id="16" name="Content Placeholder 2">
            <a:extLst>
              <a:ext uri="{FF2B5EF4-FFF2-40B4-BE49-F238E27FC236}">
                <a16:creationId xmlns:a16="http://schemas.microsoft.com/office/drawing/2014/main" id="{FF68D1F1-9DD7-48D6-B3CB-F960A7C18057}"/>
              </a:ext>
            </a:extLst>
          </p:cNvPr>
          <p:cNvSpPr>
            <a:spLocks noGrp="1"/>
          </p:cNvSpPr>
          <p:nvPr>
            <p:ph idx="1" hasCustomPrompt="1"/>
          </p:nvPr>
        </p:nvSpPr>
        <p:spPr>
          <a:xfrm>
            <a:off x="4076700" y="1993900"/>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26" name="Content Placeholder 2">
            <a:extLst>
              <a:ext uri="{FF2B5EF4-FFF2-40B4-BE49-F238E27FC236}">
                <a16:creationId xmlns:a16="http://schemas.microsoft.com/office/drawing/2014/main" id="{0D203E06-9302-4E32-AFD5-7DA74AFC1F11}"/>
              </a:ext>
            </a:extLst>
          </p:cNvPr>
          <p:cNvSpPr>
            <a:spLocks noGrp="1"/>
          </p:cNvSpPr>
          <p:nvPr>
            <p:ph idx="13" hasCustomPrompt="1"/>
          </p:nvPr>
        </p:nvSpPr>
        <p:spPr>
          <a:xfrm>
            <a:off x="8152408" y="2010228"/>
            <a:ext cx="3715657" cy="4216399"/>
          </a:xfrm>
        </p:spPr>
        <p:txBody>
          <a:bodyPr anchor="t">
            <a:normAutofit/>
          </a:bodyPr>
          <a:lstStyle>
            <a:lvl1pPr marL="0" indent="0">
              <a:buNone/>
              <a:defRPr sz="2600" b="1">
                <a:latin typeface="+mj-lt"/>
              </a:defRPr>
            </a:lvl1pPr>
            <a:lvl2pPr marL="457200" indent="0">
              <a:spcBef>
                <a:spcPts val="300"/>
              </a:spcBef>
              <a:buNone/>
              <a:defRPr sz="2000" i="1">
                <a:solidFill>
                  <a:schemeClr val="accent1"/>
                </a:solidFill>
              </a:defRPr>
            </a:lvl2pPr>
            <a:lvl3pPr marL="457200" indent="0">
              <a:spcBef>
                <a:spcPts val="300"/>
              </a:spcBef>
              <a:buNone/>
              <a:defRPr sz="2000">
                <a:solidFill>
                  <a:schemeClr val="tx2"/>
                </a:solidFill>
              </a:defRPr>
            </a:lvl3pPr>
            <a:lvl4pPr marL="822960" indent="-365760">
              <a:spcBef>
                <a:spcPts val="1200"/>
              </a:spcBef>
              <a:buClr>
                <a:schemeClr val="accent3"/>
              </a:buClr>
              <a:buFont typeface="Wingdings" panose="05000000000000000000" pitchFamily="2" charset="2"/>
              <a:buChar char="*"/>
              <a:defRPr sz="1800" u="sng">
                <a:solidFill>
                  <a:schemeClr val="accent2"/>
                </a:solidFill>
              </a:defRPr>
            </a:lvl4pPr>
            <a:lvl5pPr marL="822960" indent="-338328">
              <a:buClr>
                <a:schemeClr val="accent4"/>
              </a:buClr>
              <a:buFont typeface="Wingdings" panose="05000000000000000000" pitchFamily="2" charset="2"/>
              <a:buChar char=")"/>
              <a:defRPr sz="1800" b="1" spc="50" baseline="0">
                <a:solidFill>
                  <a:schemeClr val="accent4"/>
                </a:solidFill>
                <a:latin typeface="+mj-lt"/>
              </a:defRPr>
            </a:lvl5pPr>
          </a:lstStyle>
          <a:p>
            <a:pPr lvl="0"/>
            <a:r>
              <a:rPr lang="en-US"/>
              <a:t>FirstName LastName</a:t>
            </a:r>
          </a:p>
          <a:p>
            <a:pPr lvl="1"/>
            <a:r>
              <a:rPr lang="en-US"/>
              <a:t>Occupation/Title</a:t>
            </a:r>
          </a:p>
          <a:p>
            <a:pPr lvl="2"/>
            <a:r>
              <a:rPr lang="en-US"/>
              <a:t>Company Name</a:t>
            </a:r>
          </a:p>
          <a:p>
            <a:pPr lvl="3"/>
            <a:r>
              <a:rPr lang="en-US"/>
              <a:t>Email</a:t>
            </a:r>
          </a:p>
          <a:p>
            <a:pPr lvl="4"/>
            <a:r>
              <a:rPr lang="en-US"/>
              <a:t>Phone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userDrawn="1">
            <p:ph type="ftr" sz="quarter" idx="11"/>
          </p:nvPr>
        </p:nvSpPr>
        <p:spPr/>
        <p:txBody>
          <a:bodyPr/>
          <a:lstStyle/>
          <a:p>
            <a:endParaRPr lang="en-US"/>
          </a:p>
        </p:txBody>
      </p:sp>
      <p:grpSp>
        <p:nvGrpSpPr>
          <p:cNvPr id="6" name="Group 5">
            <a:extLst>
              <a:ext uri="{FF2B5EF4-FFF2-40B4-BE49-F238E27FC236}">
                <a16:creationId xmlns:a16="http://schemas.microsoft.com/office/drawing/2014/main" id="{E6921176-23F8-447B-84F4-6723FB4C5B6C}"/>
              </a:ext>
              <a:ext uri="{C183D7F6-B498-43B3-948B-1728B52AA6E4}">
                <adec:decorative xmlns:adec="http://schemas.microsoft.com/office/drawing/2017/decorative" val="1"/>
              </a:ext>
            </a:extLst>
          </p:cNvPr>
          <p:cNvGrpSpPr/>
          <p:nvPr userDrawn="1"/>
        </p:nvGrpSpPr>
        <p:grpSpPr>
          <a:xfrm>
            <a:off x="0" y="0"/>
            <a:ext cx="3715657" cy="5651500"/>
            <a:chOff x="0" y="0"/>
            <a:chExt cx="3715657" cy="5651500"/>
          </a:xfrm>
        </p:grpSpPr>
        <p:sp>
          <p:nvSpPr>
            <p:cNvPr id="14" name="Freeform: Shape 13">
              <a:extLst>
                <a:ext uri="{FF2B5EF4-FFF2-40B4-BE49-F238E27FC236}">
                  <a16:creationId xmlns:a16="http://schemas.microsoft.com/office/drawing/2014/main" id="{82A94824-A8E6-4E1B-87B1-655EADD1C3B9}"/>
                </a:ext>
                <a:ext uri="{C183D7F6-B498-43B3-948B-1728B52AA6E4}">
                  <adec:decorative xmlns:adec="http://schemas.microsoft.com/office/drawing/2017/decorative" val="1"/>
                </a:ext>
              </a:extLst>
            </p:cNvPr>
            <p:cNvSpPr/>
            <p:nvPr userDrawn="1"/>
          </p:nvSpPr>
          <p:spPr>
            <a:xfrm>
              <a:off x="0" y="0"/>
              <a:ext cx="3715657" cy="5651500"/>
            </a:xfrm>
            <a:custGeom>
              <a:avLst/>
              <a:gdLst>
                <a:gd name="connsiteX0" fmla="*/ 603250 w 3454400"/>
                <a:gd name="connsiteY0" fmla="*/ 0 h 5651500"/>
                <a:gd name="connsiteX1" fmla="*/ 0 w 3454400"/>
                <a:gd name="connsiteY1" fmla="*/ 0 h 5651500"/>
                <a:gd name="connsiteX2" fmla="*/ 0 w 3454400"/>
                <a:gd name="connsiteY2" fmla="*/ 5651500 h 5651500"/>
                <a:gd name="connsiteX3" fmla="*/ 603250 w 3454400"/>
                <a:gd name="connsiteY3" fmla="*/ 5651500 h 5651500"/>
                <a:gd name="connsiteX4" fmla="*/ 3454400 w 3454400"/>
                <a:gd name="connsiteY4" fmla="*/ 2825750 h 5651500"/>
                <a:gd name="connsiteX5" fmla="*/ 603250 w 3454400"/>
                <a:gd name="connsiteY5" fmla="*/ 0 h 565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4400" h="5651500">
                  <a:moveTo>
                    <a:pt x="603250" y="0"/>
                  </a:moveTo>
                  <a:lnTo>
                    <a:pt x="0" y="0"/>
                  </a:lnTo>
                  <a:lnTo>
                    <a:pt x="0" y="5651500"/>
                  </a:lnTo>
                  <a:lnTo>
                    <a:pt x="603250" y="5651500"/>
                  </a:lnTo>
                  <a:cubicBezTo>
                    <a:pt x="2177897" y="5651500"/>
                    <a:pt x="3454400" y="4386369"/>
                    <a:pt x="3454400" y="2825750"/>
                  </a:cubicBezTo>
                  <a:cubicBezTo>
                    <a:pt x="3454400" y="1265131"/>
                    <a:pt x="2177897" y="0"/>
                    <a:pt x="603250"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Email Envelope Icon">
              <a:extLst>
                <a:ext uri="{FF2B5EF4-FFF2-40B4-BE49-F238E27FC236}">
                  <a16:creationId xmlns:a16="http://schemas.microsoft.com/office/drawing/2014/main" id="{ECE98294-3F77-43CC-9A79-9F5EF7D05A1C}"/>
                </a:ext>
                <a:ext uri="{C183D7F6-B498-43B3-948B-1728B52AA6E4}">
                  <adec:decorative xmlns:adec="http://schemas.microsoft.com/office/drawing/2017/decorative" val="1"/>
                </a:ext>
              </a:extLst>
            </p:cNvPr>
            <p:cNvGrpSpPr/>
            <p:nvPr userDrawn="1"/>
          </p:nvGrpSpPr>
          <p:grpSpPr>
            <a:xfrm>
              <a:off x="567870" y="1773011"/>
              <a:ext cx="1914072" cy="2105479"/>
              <a:chOff x="9415617" y="2376261"/>
              <a:chExt cx="1914072" cy="2105479"/>
            </a:xfrm>
          </p:grpSpPr>
          <p:grpSp>
            <p:nvGrpSpPr>
              <p:cNvPr id="18" name="Group 17">
                <a:extLst>
                  <a:ext uri="{FF2B5EF4-FFF2-40B4-BE49-F238E27FC236}">
                    <a16:creationId xmlns:a16="http://schemas.microsoft.com/office/drawing/2014/main" id="{52012F40-347C-4A78-B1F4-90F53D3F76EE}"/>
                  </a:ext>
                  <a:ext uri="{C183D7F6-B498-43B3-948B-1728B52AA6E4}">
                    <adec:decorative xmlns:adec="http://schemas.microsoft.com/office/drawing/2017/decorative" val="1"/>
                  </a:ext>
                </a:extLst>
              </p:cNvPr>
              <p:cNvGrpSpPr/>
              <p:nvPr userDrawn="1"/>
            </p:nvGrpSpPr>
            <p:grpSpPr>
              <a:xfrm>
                <a:off x="9415617" y="2376261"/>
                <a:ext cx="1914072" cy="2105479"/>
                <a:chOff x="8746030" y="2376261"/>
                <a:chExt cx="1914072" cy="2105479"/>
              </a:xfrm>
            </p:grpSpPr>
            <p:sp>
              <p:nvSpPr>
                <p:cNvPr id="22" name="Rectangle 21">
                  <a:extLst>
                    <a:ext uri="{FF2B5EF4-FFF2-40B4-BE49-F238E27FC236}">
                      <a16:creationId xmlns:a16="http://schemas.microsoft.com/office/drawing/2014/main" id="{196A69F6-874A-48E2-8996-A2EDC280271B}"/>
                    </a:ext>
                  </a:extLst>
                </p:cNvPr>
                <p:cNvSpPr/>
                <p:nvPr userDrawn="1"/>
              </p:nvSpPr>
              <p:spPr>
                <a:xfrm>
                  <a:off x="9163050" y="2676525"/>
                  <a:ext cx="1123950" cy="1127760"/>
                </a:xfrm>
                <a:prstGeom prst="rect">
                  <a:avLst/>
                </a:prstGeom>
                <a:gradFill flip="none" rotWithShape="1">
                  <a:gsLst>
                    <a:gs pos="74000">
                      <a:schemeClr val="bg2"/>
                    </a:gs>
                    <a:gs pos="100000">
                      <a:schemeClr val="accent6">
                        <a:lumMod val="72000"/>
                        <a:lumOff val="28000"/>
                      </a:schemeClr>
                    </a:gs>
                    <a:gs pos="6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3" name="Rectangle 11">
                  <a:extLst>
                    <a:ext uri="{FF2B5EF4-FFF2-40B4-BE49-F238E27FC236}">
                      <a16:creationId xmlns:a16="http://schemas.microsoft.com/office/drawing/2014/main" id="{0A2E6D62-5DBD-42B1-B26B-B79DB8DA6E81}"/>
                    </a:ext>
                  </a:extLst>
                </p:cNvPr>
                <p:cNvSpPr/>
                <p:nvPr userDrawn="1"/>
              </p:nvSpPr>
              <p:spPr>
                <a:xfrm>
                  <a:off x="8801100" y="3276600"/>
                  <a:ext cx="1790700" cy="1127760"/>
                </a:xfrm>
                <a:custGeom>
                  <a:avLst/>
                  <a:gdLst>
                    <a:gd name="connsiteX0" fmla="*/ 0 w 1790700"/>
                    <a:gd name="connsiteY0" fmla="*/ 0 h 1127760"/>
                    <a:gd name="connsiteX1" fmla="*/ 1790700 w 1790700"/>
                    <a:gd name="connsiteY1" fmla="*/ 0 h 1127760"/>
                    <a:gd name="connsiteX2" fmla="*/ 1790700 w 1790700"/>
                    <a:gd name="connsiteY2" fmla="*/ 1127760 h 1127760"/>
                    <a:gd name="connsiteX3" fmla="*/ 0 w 1790700"/>
                    <a:gd name="connsiteY3" fmla="*/ 1127760 h 1127760"/>
                    <a:gd name="connsiteX4" fmla="*/ 0 w 1790700"/>
                    <a:gd name="connsiteY4" fmla="*/ 0 h 1127760"/>
                    <a:gd name="connsiteX0" fmla="*/ 0 w 1790700"/>
                    <a:gd name="connsiteY0" fmla="*/ 7144 h 1134904"/>
                    <a:gd name="connsiteX1" fmla="*/ 1316831 w 1790700"/>
                    <a:gd name="connsiteY1" fmla="*/ 0 h 1134904"/>
                    <a:gd name="connsiteX2" fmla="*/ 1790700 w 1790700"/>
                    <a:gd name="connsiteY2" fmla="*/ 7144 h 1134904"/>
                    <a:gd name="connsiteX3" fmla="*/ 1790700 w 1790700"/>
                    <a:gd name="connsiteY3" fmla="*/ 1134904 h 1134904"/>
                    <a:gd name="connsiteX4" fmla="*/ 0 w 1790700"/>
                    <a:gd name="connsiteY4" fmla="*/ 1134904 h 1134904"/>
                    <a:gd name="connsiteX5" fmla="*/ 0 w 1790700"/>
                    <a:gd name="connsiteY5" fmla="*/ 7144 h 1134904"/>
                    <a:gd name="connsiteX0" fmla="*/ 0 w 1790700"/>
                    <a:gd name="connsiteY0" fmla="*/ 7144 h 1134904"/>
                    <a:gd name="connsiteX1" fmla="*/ 497681 w 1790700"/>
                    <a:gd name="connsiteY1" fmla="*/ 4763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7144 h 1134904"/>
                    <a:gd name="connsiteX1" fmla="*/ 628650 w 1790700"/>
                    <a:gd name="connsiteY1" fmla="*/ 542926 h 1134904"/>
                    <a:gd name="connsiteX2" fmla="*/ 1316831 w 1790700"/>
                    <a:gd name="connsiteY2" fmla="*/ 0 h 1134904"/>
                    <a:gd name="connsiteX3" fmla="*/ 1790700 w 1790700"/>
                    <a:gd name="connsiteY3" fmla="*/ 7144 h 1134904"/>
                    <a:gd name="connsiteX4" fmla="*/ 1790700 w 1790700"/>
                    <a:gd name="connsiteY4" fmla="*/ 1134904 h 1134904"/>
                    <a:gd name="connsiteX5" fmla="*/ 0 w 1790700"/>
                    <a:gd name="connsiteY5" fmla="*/ 1134904 h 1134904"/>
                    <a:gd name="connsiteX6" fmla="*/ 0 w 1790700"/>
                    <a:gd name="connsiteY6" fmla="*/ 7144 h 1134904"/>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 name="connsiteX0" fmla="*/ 0 w 1790700"/>
                    <a:gd name="connsiteY0" fmla="*/ 0 h 1127760"/>
                    <a:gd name="connsiteX1" fmla="*/ 628650 w 1790700"/>
                    <a:gd name="connsiteY1" fmla="*/ 535782 h 1127760"/>
                    <a:gd name="connsiteX2" fmla="*/ 1188244 w 1790700"/>
                    <a:gd name="connsiteY2" fmla="*/ 528638 h 1127760"/>
                    <a:gd name="connsiteX3" fmla="*/ 1790700 w 1790700"/>
                    <a:gd name="connsiteY3" fmla="*/ 0 h 1127760"/>
                    <a:gd name="connsiteX4" fmla="*/ 1790700 w 1790700"/>
                    <a:gd name="connsiteY4" fmla="*/ 1127760 h 1127760"/>
                    <a:gd name="connsiteX5" fmla="*/ 0 w 1790700"/>
                    <a:gd name="connsiteY5" fmla="*/ 1127760 h 1127760"/>
                    <a:gd name="connsiteX6" fmla="*/ 0 w 1790700"/>
                    <a:gd name="connsiteY6" fmla="*/ 0 h 112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0700" h="1127760">
                      <a:moveTo>
                        <a:pt x="0" y="0"/>
                      </a:moveTo>
                      <a:lnTo>
                        <a:pt x="628650" y="535782"/>
                      </a:lnTo>
                      <a:cubicBezTo>
                        <a:pt x="731837" y="447676"/>
                        <a:pt x="937419" y="361950"/>
                        <a:pt x="1188244" y="528638"/>
                      </a:cubicBezTo>
                      <a:lnTo>
                        <a:pt x="1790700" y="0"/>
                      </a:lnTo>
                      <a:lnTo>
                        <a:pt x="1790700" y="1127760"/>
                      </a:lnTo>
                      <a:lnTo>
                        <a:pt x="0" y="1127760"/>
                      </a:lnTo>
                      <a:lnTo>
                        <a:pt x="0" y="0"/>
                      </a:lnTo>
                      <a:close/>
                    </a:path>
                  </a:pathLst>
                </a:custGeom>
                <a:gradFill flip="none" rotWithShape="1">
                  <a:gsLst>
                    <a:gs pos="0">
                      <a:schemeClr val="bg1"/>
                    </a:gs>
                    <a:gs pos="83000">
                      <a:srgbClr val="F3F4F4"/>
                    </a:gs>
                    <a:gs pos="100000">
                      <a:schemeClr val="bg2">
                        <a:lumMod val="78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9E3A751F-B165-4390-9088-A6C4DB3DFC99}"/>
                    </a:ext>
                  </a:extLst>
                </p:cNvPr>
                <p:cNvSpPr/>
                <p:nvPr/>
              </p:nvSpPr>
              <p:spPr>
                <a:xfrm>
                  <a:off x="8746030" y="2376261"/>
                  <a:ext cx="1914072" cy="2105479"/>
                </a:xfrm>
                <a:custGeom>
                  <a:avLst/>
                  <a:gdLst>
                    <a:gd name="connsiteX0" fmla="*/ 1770516 w 1914071"/>
                    <a:gd name="connsiteY0" fmla="*/ 1904501 h 2105478"/>
                    <a:gd name="connsiteX1" fmla="*/ 1291998 w 1914071"/>
                    <a:gd name="connsiteY1" fmla="*/ 1449909 h 2105478"/>
                    <a:gd name="connsiteX2" fmla="*/ 1770516 w 1914071"/>
                    <a:gd name="connsiteY2" fmla="*/ 995317 h 2105478"/>
                    <a:gd name="connsiteX3" fmla="*/ 1770516 w 1914071"/>
                    <a:gd name="connsiteY3" fmla="*/ 1904501 h 2105478"/>
                    <a:gd name="connsiteX4" fmla="*/ 220118 w 1914071"/>
                    <a:gd name="connsiteY4" fmla="*/ 1961924 h 2105478"/>
                    <a:gd name="connsiteX5" fmla="*/ 693851 w 1914071"/>
                    <a:gd name="connsiteY5" fmla="*/ 1514509 h 2105478"/>
                    <a:gd name="connsiteX6" fmla="*/ 727347 w 1914071"/>
                    <a:gd name="connsiteY6" fmla="*/ 1483406 h 2105478"/>
                    <a:gd name="connsiteX7" fmla="*/ 1189117 w 1914071"/>
                    <a:gd name="connsiteY7" fmla="*/ 1483406 h 2105478"/>
                    <a:gd name="connsiteX8" fmla="*/ 1222613 w 1914071"/>
                    <a:gd name="connsiteY8" fmla="*/ 1514509 h 2105478"/>
                    <a:gd name="connsiteX9" fmla="*/ 1693954 w 1914071"/>
                    <a:gd name="connsiteY9" fmla="*/ 1961924 h 2105478"/>
                    <a:gd name="connsiteX10" fmla="*/ 220118 w 1914071"/>
                    <a:gd name="connsiteY10" fmla="*/ 1961924 h 2105478"/>
                    <a:gd name="connsiteX11" fmla="*/ 143555 w 1914071"/>
                    <a:gd name="connsiteY11" fmla="*/ 992925 h 2105478"/>
                    <a:gd name="connsiteX12" fmla="*/ 622073 w 1914071"/>
                    <a:gd name="connsiteY12" fmla="*/ 1447517 h 2105478"/>
                    <a:gd name="connsiteX13" fmla="*/ 143555 w 1914071"/>
                    <a:gd name="connsiteY13" fmla="*/ 1902109 h 2105478"/>
                    <a:gd name="connsiteX14" fmla="*/ 143555 w 1914071"/>
                    <a:gd name="connsiteY14" fmla="*/ 992925 h 2105478"/>
                    <a:gd name="connsiteX15" fmla="*/ 478518 w 1914071"/>
                    <a:gd name="connsiteY15" fmla="*/ 382814 h 2105478"/>
                    <a:gd name="connsiteX16" fmla="*/ 1435554 w 1914071"/>
                    <a:gd name="connsiteY16" fmla="*/ 382814 h 2105478"/>
                    <a:gd name="connsiteX17" fmla="*/ 1435554 w 1914071"/>
                    <a:gd name="connsiteY17" fmla="*/ 1179547 h 2105478"/>
                    <a:gd name="connsiteX18" fmla="*/ 1220221 w 1914071"/>
                    <a:gd name="connsiteY18" fmla="*/ 1385309 h 2105478"/>
                    <a:gd name="connsiteX19" fmla="*/ 693851 w 1914071"/>
                    <a:gd name="connsiteY19" fmla="*/ 1385309 h 2105478"/>
                    <a:gd name="connsiteX20" fmla="*/ 478518 w 1914071"/>
                    <a:gd name="connsiteY20" fmla="*/ 1179547 h 2105478"/>
                    <a:gd name="connsiteX21" fmla="*/ 478518 w 1914071"/>
                    <a:gd name="connsiteY21" fmla="*/ 382814 h 2105478"/>
                    <a:gd name="connsiteX22" fmla="*/ 1579109 w 1914071"/>
                    <a:gd name="connsiteY22" fmla="*/ 447414 h 2105478"/>
                    <a:gd name="connsiteX23" fmla="*/ 1579109 w 1914071"/>
                    <a:gd name="connsiteY23" fmla="*/ 239259 h 2105478"/>
                    <a:gd name="connsiteX24" fmla="*/ 1244147 w 1914071"/>
                    <a:gd name="connsiteY24" fmla="*/ 239259 h 2105478"/>
                    <a:gd name="connsiteX25" fmla="*/ 957036 w 1914071"/>
                    <a:gd name="connsiteY25" fmla="*/ 0 h 2105478"/>
                    <a:gd name="connsiteX26" fmla="*/ 669925 w 1914071"/>
                    <a:gd name="connsiteY26" fmla="*/ 239259 h 2105478"/>
                    <a:gd name="connsiteX27" fmla="*/ 334963 w 1914071"/>
                    <a:gd name="connsiteY27" fmla="*/ 239259 h 2105478"/>
                    <a:gd name="connsiteX28" fmla="*/ 334963 w 1914071"/>
                    <a:gd name="connsiteY28" fmla="*/ 449807 h 2105478"/>
                    <a:gd name="connsiteX29" fmla="*/ 0 w 1914071"/>
                    <a:gd name="connsiteY29" fmla="*/ 768021 h 2105478"/>
                    <a:gd name="connsiteX30" fmla="*/ 0 w 1914071"/>
                    <a:gd name="connsiteY30" fmla="*/ 2105479 h 2105478"/>
                    <a:gd name="connsiteX31" fmla="*/ 1914072 w 1914071"/>
                    <a:gd name="connsiteY31" fmla="*/ 2105479 h 2105478"/>
                    <a:gd name="connsiteX32" fmla="*/ 1914072 w 1914071"/>
                    <a:gd name="connsiteY32" fmla="*/ 768021 h 2105478"/>
                    <a:gd name="connsiteX33" fmla="*/ 1579109 w 1914071"/>
                    <a:gd name="connsiteY33" fmla="*/ 447414 h 210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14071" h="2105478">
                      <a:moveTo>
                        <a:pt x="1770516" y="1904501"/>
                      </a:moveTo>
                      <a:lnTo>
                        <a:pt x="1291998" y="1449909"/>
                      </a:lnTo>
                      <a:lnTo>
                        <a:pt x="1770516" y="995317"/>
                      </a:lnTo>
                      <a:lnTo>
                        <a:pt x="1770516" y="1904501"/>
                      </a:lnTo>
                      <a:close/>
                      <a:moveTo>
                        <a:pt x="220118" y="1961924"/>
                      </a:moveTo>
                      <a:lnTo>
                        <a:pt x="693851" y="1514509"/>
                      </a:lnTo>
                      <a:lnTo>
                        <a:pt x="727347" y="1483406"/>
                      </a:lnTo>
                      <a:cubicBezTo>
                        <a:pt x="856547" y="1361384"/>
                        <a:pt x="1059917" y="1361384"/>
                        <a:pt x="1189117" y="1483406"/>
                      </a:cubicBezTo>
                      <a:lnTo>
                        <a:pt x="1222613" y="1514509"/>
                      </a:lnTo>
                      <a:lnTo>
                        <a:pt x="1693954" y="1961924"/>
                      </a:lnTo>
                      <a:lnTo>
                        <a:pt x="220118" y="1961924"/>
                      </a:lnTo>
                      <a:close/>
                      <a:moveTo>
                        <a:pt x="143555" y="992925"/>
                      </a:moveTo>
                      <a:lnTo>
                        <a:pt x="622073" y="1447517"/>
                      </a:lnTo>
                      <a:lnTo>
                        <a:pt x="143555" y="1902109"/>
                      </a:lnTo>
                      <a:lnTo>
                        <a:pt x="143555" y="992925"/>
                      </a:lnTo>
                      <a:close/>
                      <a:moveTo>
                        <a:pt x="478518" y="382814"/>
                      </a:moveTo>
                      <a:lnTo>
                        <a:pt x="1435554" y="382814"/>
                      </a:lnTo>
                      <a:lnTo>
                        <a:pt x="1435554" y="1179547"/>
                      </a:lnTo>
                      <a:lnTo>
                        <a:pt x="1220221" y="1385309"/>
                      </a:lnTo>
                      <a:cubicBezTo>
                        <a:pt x="1064702" y="1265680"/>
                        <a:pt x="849369" y="1265680"/>
                        <a:pt x="693851" y="1385309"/>
                      </a:cubicBezTo>
                      <a:lnTo>
                        <a:pt x="478518" y="1179547"/>
                      </a:lnTo>
                      <a:lnTo>
                        <a:pt x="478518" y="382814"/>
                      </a:lnTo>
                      <a:close/>
                      <a:moveTo>
                        <a:pt x="1579109" y="447414"/>
                      </a:moveTo>
                      <a:lnTo>
                        <a:pt x="1579109" y="239259"/>
                      </a:lnTo>
                      <a:lnTo>
                        <a:pt x="1244147" y="239259"/>
                      </a:lnTo>
                      <a:lnTo>
                        <a:pt x="957036" y="0"/>
                      </a:lnTo>
                      <a:lnTo>
                        <a:pt x="669925" y="239259"/>
                      </a:lnTo>
                      <a:lnTo>
                        <a:pt x="334963" y="239259"/>
                      </a:lnTo>
                      <a:lnTo>
                        <a:pt x="334963" y="449807"/>
                      </a:lnTo>
                      <a:lnTo>
                        <a:pt x="0" y="768021"/>
                      </a:lnTo>
                      <a:lnTo>
                        <a:pt x="0" y="2105479"/>
                      </a:lnTo>
                      <a:lnTo>
                        <a:pt x="1914072" y="2105479"/>
                      </a:lnTo>
                      <a:lnTo>
                        <a:pt x="1914072" y="768021"/>
                      </a:lnTo>
                      <a:lnTo>
                        <a:pt x="1579109" y="447414"/>
                      </a:lnTo>
                      <a:close/>
                    </a:path>
                  </a:pathLst>
                </a:custGeom>
                <a:ln/>
              </p:spPr>
              <p:style>
                <a:lnRef idx="1">
                  <a:schemeClr val="accent2"/>
                </a:lnRef>
                <a:fillRef idx="3">
                  <a:schemeClr val="accent2"/>
                </a:fillRef>
                <a:effectRef idx="2">
                  <a:schemeClr val="accent2"/>
                </a:effectRef>
                <a:fontRef idx="minor">
                  <a:schemeClr val="lt1"/>
                </a:fontRef>
              </p:style>
              <p:txBody>
                <a:bodyPr rtlCol="0" anchor="ctr"/>
                <a:lstStyle/>
                <a:p>
                  <a:endParaRPr lang="en-US"/>
                </a:p>
              </p:txBody>
            </p:sp>
            <p:sp>
              <p:nvSpPr>
                <p:cNvPr id="25" name="Freeform: Shape 24">
                  <a:extLst>
                    <a:ext uri="{FF2B5EF4-FFF2-40B4-BE49-F238E27FC236}">
                      <a16:creationId xmlns:a16="http://schemas.microsoft.com/office/drawing/2014/main" id="{C067AAA7-7990-4FF9-9F68-BEB0FD1DAD7E}"/>
                    </a:ext>
                  </a:extLst>
                </p:cNvPr>
                <p:cNvSpPr/>
                <p:nvPr/>
              </p:nvSpPr>
              <p:spPr>
                <a:xfrm>
                  <a:off x="9394391" y="2897845"/>
                  <a:ext cx="622073" cy="622073"/>
                </a:xfrm>
                <a:custGeom>
                  <a:avLst/>
                  <a:gdLst>
                    <a:gd name="connsiteX0" fmla="*/ 308675 w 622073"/>
                    <a:gd name="connsiteY0" fmla="*/ 394777 h 622073"/>
                    <a:gd name="connsiteX1" fmla="*/ 232112 w 622073"/>
                    <a:gd name="connsiteY1" fmla="*/ 318214 h 622073"/>
                    <a:gd name="connsiteX2" fmla="*/ 308675 w 622073"/>
                    <a:gd name="connsiteY2" fmla="*/ 241652 h 622073"/>
                    <a:gd name="connsiteX3" fmla="*/ 385237 w 622073"/>
                    <a:gd name="connsiteY3" fmla="*/ 318214 h 622073"/>
                    <a:gd name="connsiteX4" fmla="*/ 308675 w 622073"/>
                    <a:gd name="connsiteY4" fmla="*/ 394777 h 622073"/>
                    <a:gd name="connsiteX5" fmla="*/ 308675 w 622073"/>
                    <a:gd name="connsiteY5" fmla="*/ 626859 h 622073"/>
                    <a:gd name="connsiteX6" fmla="*/ 464193 w 622073"/>
                    <a:gd name="connsiteY6" fmla="*/ 588577 h 622073"/>
                    <a:gd name="connsiteX7" fmla="*/ 480941 w 622073"/>
                    <a:gd name="connsiteY7" fmla="*/ 533547 h 622073"/>
                    <a:gd name="connsiteX8" fmla="*/ 425912 w 622073"/>
                    <a:gd name="connsiteY8" fmla="*/ 516799 h 622073"/>
                    <a:gd name="connsiteX9" fmla="*/ 308675 w 622073"/>
                    <a:gd name="connsiteY9" fmla="*/ 545510 h 622073"/>
                    <a:gd name="connsiteX10" fmla="*/ 78986 w 622073"/>
                    <a:gd name="connsiteY10" fmla="*/ 313429 h 622073"/>
                    <a:gd name="connsiteX11" fmla="*/ 311067 w 622073"/>
                    <a:gd name="connsiteY11" fmla="*/ 81348 h 622073"/>
                    <a:gd name="connsiteX12" fmla="*/ 543148 w 622073"/>
                    <a:gd name="connsiteY12" fmla="*/ 313429 h 622073"/>
                    <a:gd name="connsiteX13" fmla="*/ 543148 w 622073"/>
                    <a:gd name="connsiteY13" fmla="*/ 389992 h 622073"/>
                    <a:gd name="connsiteX14" fmla="*/ 466585 w 622073"/>
                    <a:gd name="connsiteY14" fmla="*/ 313429 h 622073"/>
                    <a:gd name="connsiteX15" fmla="*/ 339778 w 622073"/>
                    <a:gd name="connsiteY15" fmla="*/ 157911 h 622073"/>
                    <a:gd name="connsiteX16" fmla="*/ 165119 w 622073"/>
                    <a:gd name="connsiteY16" fmla="*/ 253615 h 622073"/>
                    <a:gd name="connsiteX17" fmla="*/ 229719 w 622073"/>
                    <a:gd name="connsiteY17" fmla="*/ 442629 h 622073"/>
                    <a:gd name="connsiteX18" fmla="*/ 428304 w 622073"/>
                    <a:gd name="connsiteY18" fmla="*/ 411525 h 622073"/>
                    <a:gd name="connsiteX19" fmla="*/ 545541 w 622073"/>
                    <a:gd name="connsiteY19" fmla="*/ 464162 h 622073"/>
                    <a:gd name="connsiteX20" fmla="*/ 622104 w 622073"/>
                    <a:gd name="connsiteY20" fmla="*/ 387600 h 622073"/>
                    <a:gd name="connsiteX21" fmla="*/ 622104 w 622073"/>
                    <a:gd name="connsiteY21" fmla="*/ 311037 h 622073"/>
                    <a:gd name="connsiteX22" fmla="*/ 311067 w 622073"/>
                    <a:gd name="connsiteY22" fmla="*/ 0 h 622073"/>
                    <a:gd name="connsiteX23" fmla="*/ 30 w 622073"/>
                    <a:gd name="connsiteY23" fmla="*/ 311037 h 622073"/>
                    <a:gd name="connsiteX24" fmla="*/ 308675 w 622073"/>
                    <a:gd name="connsiteY24" fmla="*/ 626859 h 622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073" h="622073">
                      <a:moveTo>
                        <a:pt x="308675" y="394777"/>
                      </a:moveTo>
                      <a:cubicBezTo>
                        <a:pt x="265608" y="394777"/>
                        <a:pt x="232112" y="358888"/>
                        <a:pt x="232112" y="318214"/>
                      </a:cubicBezTo>
                      <a:cubicBezTo>
                        <a:pt x="232112" y="275148"/>
                        <a:pt x="268001" y="241652"/>
                        <a:pt x="308675" y="241652"/>
                      </a:cubicBezTo>
                      <a:cubicBezTo>
                        <a:pt x="351741" y="241652"/>
                        <a:pt x="385237" y="275148"/>
                        <a:pt x="385237" y="318214"/>
                      </a:cubicBezTo>
                      <a:cubicBezTo>
                        <a:pt x="385237" y="361281"/>
                        <a:pt x="351741" y="394777"/>
                        <a:pt x="308675" y="394777"/>
                      </a:cubicBezTo>
                      <a:close/>
                      <a:moveTo>
                        <a:pt x="308675" y="626859"/>
                      </a:moveTo>
                      <a:cubicBezTo>
                        <a:pt x="363704" y="626859"/>
                        <a:pt x="416341" y="612503"/>
                        <a:pt x="464193" y="588577"/>
                      </a:cubicBezTo>
                      <a:cubicBezTo>
                        <a:pt x="483334" y="576614"/>
                        <a:pt x="490511" y="552688"/>
                        <a:pt x="480941" y="533547"/>
                      </a:cubicBezTo>
                      <a:cubicBezTo>
                        <a:pt x="468978" y="514407"/>
                        <a:pt x="445052" y="507229"/>
                        <a:pt x="425912" y="516799"/>
                      </a:cubicBezTo>
                      <a:cubicBezTo>
                        <a:pt x="390023" y="535940"/>
                        <a:pt x="349349" y="545510"/>
                        <a:pt x="308675" y="545510"/>
                      </a:cubicBezTo>
                      <a:cubicBezTo>
                        <a:pt x="181867" y="545510"/>
                        <a:pt x="76593" y="440237"/>
                        <a:pt x="78986" y="313429"/>
                      </a:cubicBezTo>
                      <a:cubicBezTo>
                        <a:pt x="78986" y="186622"/>
                        <a:pt x="184260" y="81348"/>
                        <a:pt x="311067" y="81348"/>
                      </a:cubicBezTo>
                      <a:cubicBezTo>
                        <a:pt x="437874" y="81348"/>
                        <a:pt x="543148" y="184229"/>
                        <a:pt x="543148" y="313429"/>
                      </a:cubicBezTo>
                      <a:lnTo>
                        <a:pt x="543148" y="389992"/>
                      </a:lnTo>
                      <a:cubicBezTo>
                        <a:pt x="500082" y="389992"/>
                        <a:pt x="466585" y="356496"/>
                        <a:pt x="466585" y="313429"/>
                      </a:cubicBezTo>
                      <a:cubicBezTo>
                        <a:pt x="466585" y="236866"/>
                        <a:pt x="413949" y="172266"/>
                        <a:pt x="339778" y="157911"/>
                      </a:cubicBezTo>
                      <a:cubicBezTo>
                        <a:pt x="265608" y="143555"/>
                        <a:pt x="191438" y="184229"/>
                        <a:pt x="165119" y="253615"/>
                      </a:cubicBezTo>
                      <a:cubicBezTo>
                        <a:pt x="138801" y="323000"/>
                        <a:pt x="165119" y="404348"/>
                        <a:pt x="229719" y="442629"/>
                      </a:cubicBezTo>
                      <a:cubicBezTo>
                        <a:pt x="294319" y="480911"/>
                        <a:pt x="378060" y="468948"/>
                        <a:pt x="428304" y="411525"/>
                      </a:cubicBezTo>
                      <a:cubicBezTo>
                        <a:pt x="457015" y="445022"/>
                        <a:pt x="500082" y="464162"/>
                        <a:pt x="545541" y="464162"/>
                      </a:cubicBezTo>
                      <a:cubicBezTo>
                        <a:pt x="588608" y="464162"/>
                        <a:pt x="622104" y="430666"/>
                        <a:pt x="622104" y="387600"/>
                      </a:cubicBezTo>
                      <a:lnTo>
                        <a:pt x="622104" y="311037"/>
                      </a:lnTo>
                      <a:cubicBezTo>
                        <a:pt x="622104" y="138770"/>
                        <a:pt x="483334" y="0"/>
                        <a:pt x="311067" y="0"/>
                      </a:cubicBezTo>
                      <a:cubicBezTo>
                        <a:pt x="138801" y="0"/>
                        <a:pt x="30" y="138770"/>
                        <a:pt x="30" y="311037"/>
                      </a:cubicBezTo>
                      <a:cubicBezTo>
                        <a:pt x="-2362" y="485696"/>
                        <a:pt x="136408" y="624466"/>
                        <a:pt x="308675" y="626859"/>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endParaRPr lang="en-US"/>
                </a:p>
              </p:txBody>
            </p:sp>
          </p:grpSp>
          <p:sp>
            <p:nvSpPr>
              <p:cNvPr id="19" name="Isosceles Triangle 18">
                <a:extLst>
                  <a:ext uri="{FF2B5EF4-FFF2-40B4-BE49-F238E27FC236}">
                    <a16:creationId xmlns:a16="http://schemas.microsoft.com/office/drawing/2014/main" id="{9ED5B59D-C0E5-4254-A856-D2DFC945E0D6}"/>
                  </a:ext>
                </a:extLst>
              </p:cNvPr>
              <p:cNvSpPr/>
              <p:nvPr userDrawn="1"/>
            </p:nvSpPr>
            <p:spPr>
              <a:xfrm rot="16200000">
                <a:off x="933977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7F8EF668-5004-45C8-8CED-8731C383E589}"/>
                  </a:ext>
                </a:extLst>
              </p:cNvPr>
              <p:cNvSpPr/>
              <p:nvPr userDrawn="1"/>
            </p:nvSpPr>
            <p:spPr>
              <a:xfrm rot="5400000" flipH="1">
                <a:off x="10853846" y="2983647"/>
                <a:ext cx="547841" cy="28602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B2E7F058-F86C-4EFD-A3CC-53CAD7B10257}"/>
                  </a:ext>
                </a:extLst>
              </p:cNvPr>
              <p:cNvSpPr/>
              <p:nvPr userDrawn="1"/>
            </p:nvSpPr>
            <p:spPr>
              <a:xfrm flipH="1">
                <a:off x="10124928" y="2418638"/>
                <a:ext cx="495446" cy="194840"/>
              </a:xfrm>
              <a:prstGeom prst="triangle">
                <a:avLst/>
              </a:prstGeom>
              <a:solidFill>
                <a:schemeClr val="accent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2204967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F6D787F-94F4-4856-809E-ECE6B5EA77F5}"/>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7BD085CB-ADB7-4A30-A2EF-A70A1FA416B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DB04C4AD-0DA8-4482-98C3-7035B2B288D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08462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3" name="Footer Placeholder 2">
            <a:extLst>
              <a:ext uri="{FF2B5EF4-FFF2-40B4-BE49-F238E27FC236}">
                <a16:creationId xmlns:a16="http://schemas.microsoft.com/office/drawing/2014/main" id="{AFC98DD9-6CF2-49DD-AA4E-5664C110DF1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455450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eft bloc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E5F947-CE06-4D82-A346-55E10B40CCEA}"/>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5" name="Text Placeholder 3">
            <a:extLst>
              <a:ext uri="{FF2B5EF4-FFF2-40B4-BE49-F238E27FC236}">
                <a16:creationId xmlns:a16="http://schemas.microsoft.com/office/drawing/2014/main" id="{A15A1187-AB3C-4D00-BC72-10611DD8854C}"/>
              </a:ext>
            </a:extLst>
          </p:cNvPr>
          <p:cNvSpPr>
            <a:spLocks noGrp="1"/>
          </p:cNvSpPr>
          <p:nvPr>
            <p:ph type="body" sz="half" idx="2"/>
          </p:nvPr>
        </p:nvSpPr>
        <p:spPr>
          <a:xfrm>
            <a:off x="1" y="0"/>
            <a:ext cx="6096000" cy="68580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32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796262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3B51AE-AFCD-4416-A018-50A875324242}"/>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31F9A9E3-2089-4086-9556-C412056EED1B}"/>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A59B4535-1EE6-4F3B-8594-E72D8F8E06D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3F1921AA-8D3D-496B-ADD0-076168BD6785}"/>
              </a:ext>
            </a:extLst>
          </p:cNvPr>
          <p:cNvSpPr>
            <a:spLocks noGrp="1"/>
          </p:cNvSpPr>
          <p:nvPr>
            <p:ph idx="1"/>
          </p:nvPr>
        </p:nvSpPr>
        <p:spPr>
          <a:xfrm>
            <a:off x="5183188" y="457201"/>
            <a:ext cx="6172200" cy="5403850"/>
          </a:xfrm>
        </p:spPr>
        <p:txBody>
          <a:bodyPr anchor="ct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D8E34D2E-BABE-4FE6-B514-650BE3B0C509}"/>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666415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353F8D0-F179-447C-AEBB-A4ABC4F5A849}"/>
              </a:ext>
            </a:extLst>
          </p:cNvPr>
          <p:cNvSpPr>
            <a:spLocks noGrp="1"/>
          </p:cNvSpPr>
          <p:nvPr>
            <p:ph type="sldNum" sz="quarter" idx="12"/>
          </p:nvPr>
        </p:nvSpPr>
        <p:spPr>
          <a:xfrm>
            <a:off x="11397395" y="6470500"/>
            <a:ext cx="470670" cy="212900"/>
          </a:xfrm>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40FD4A13-BC7F-4E53-8C94-B2E5F7E7312F}"/>
              </a:ext>
            </a:extLst>
          </p:cNvPr>
          <p:cNvSpPr>
            <a:spLocks noGrp="1"/>
          </p:cNvSpPr>
          <p:nvPr>
            <p:ph type="title"/>
          </p:nvPr>
        </p:nvSpPr>
        <p:spPr>
          <a:xfrm>
            <a:off x="839788" y="457200"/>
            <a:ext cx="3932237" cy="2286000"/>
          </a:xfrm>
        </p:spPr>
        <p:txBody>
          <a:bodyPr anchor="ctr">
            <a:normAutofit/>
          </a:bodyPr>
          <a:lstStyle>
            <a:lvl1pPr>
              <a:defRPr sz="3600"/>
            </a:lvl1pPr>
          </a:lstStyle>
          <a:p>
            <a:r>
              <a:rPr lang="en-US"/>
              <a:t>Click to edit Master title style</a:t>
            </a:r>
          </a:p>
        </p:txBody>
      </p:sp>
      <p:sp>
        <p:nvSpPr>
          <p:cNvPr id="4" name="Text Placeholder 3">
            <a:extLst>
              <a:ext uri="{FF2B5EF4-FFF2-40B4-BE49-F238E27FC236}">
                <a16:creationId xmlns:a16="http://schemas.microsoft.com/office/drawing/2014/main" id="{6006D1EA-229C-4F68-9F8B-E91D5497A92B}"/>
              </a:ext>
            </a:extLst>
          </p:cNvPr>
          <p:cNvSpPr>
            <a:spLocks noGrp="1"/>
          </p:cNvSpPr>
          <p:nvPr>
            <p:ph type="body" sz="half" idx="2"/>
          </p:nvPr>
        </p:nvSpPr>
        <p:spPr>
          <a:xfrm>
            <a:off x="839788" y="3117851"/>
            <a:ext cx="3932237" cy="2743200"/>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ln>
        </p:spPr>
        <p:style>
          <a:lnRef idx="1">
            <a:schemeClr val="accent2"/>
          </a:lnRef>
          <a:fillRef idx="3">
            <a:schemeClr val="accent2"/>
          </a:fillRef>
          <a:effectRef idx="2">
            <a:schemeClr val="accent2"/>
          </a:effectRef>
          <a:fontRef idx="minor">
            <a:schemeClr val="lt1"/>
          </a:fontRef>
        </p:style>
        <p:txBody>
          <a:bodyPr lIns="274320" rIns="274320" anchor="ctr">
            <a:normAutofit/>
          </a:bodyPr>
          <a:lstStyle>
            <a:lvl1pPr marL="0" indent="0">
              <a:buNone/>
              <a:defRPr sz="2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4F45F66-2234-4460-8FB1-D8D1DFEC0600}"/>
              </a:ext>
            </a:extLst>
          </p:cNvPr>
          <p:cNvSpPr>
            <a:spLocks noGrp="1"/>
          </p:cNvSpPr>
          <p:nvPr>
            <p:ph type="pic" idx="1" hasCustomPrompt="1"/>
          </p:nvPr>
        </p:nvSpPr>
        <p:spPr>
          <a:xfrm>
            <a:off x="5183188" y="457201"/>
            <a:ext cx="6172200" cy="5403850"/>
          </a:xfrm>
          <a:solidFill>
            <a:schemeClr val="bg2"/>
          </a:solidFill>
        </p:spPr>
        <p:txBody>
          <a:bodyPr tIns="182880" bIns="182880" anchor="t">
            <a:normAutofit/>
          </a:bodyPr>
          <a:lstStyle>
            <a:lvl1pPr marL="0" indent="0" algn="ctr">
              <a:buNone/>
              <a:defRPr sz="2800" i="1">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 or drag and drop an image from your computer to this frame.  For accessibility, all images require alt (alternative) text applied.</a:t>
            </a:r>
          </a:p>
        </p:txBody>
      </p:sp>
      <p:sp>
        <p:nvSpPr>
          <p:cNvPr id="6" name="Footer Placeholder 5">
            <a:extLst>
              <a:ext uri="{FF2B5EF4-FFF2-40B4-BE49-F238E27FC236}">
                <a16:creationId xmlns:a16="http://schemas.microsoft.com/office/drawing/2014/main" id="{725596F8-33F6-498A-94D8-BE4B1962810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17335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0A224A-09BA-49FB-A449-9C717AFDBFE0}"/>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1417D40D-4407-450D-B271-D32A435C660E}"/>
              </a:ext>
            </a:extLst>
          </p:cNvPr>
          <p:cNvSpPr>
            <a:spLocks noGrp="1"/>
          </p:cNvSpPr>
          <p:nvPr>
            <p:ph type="title" hasCustomPrompt="1"/>
          </p:nvPr>
        </p:nvSpPr>
        <p:spPr>
          <a:xfrm>
            <a:off x="831850" y="1179690"/>
            <a:ext cx="10515600" cy="2852737"/>
          </a:xfrm>
        </p:spPr>
        <p:txBody>
          <a:bodyPr anchor="ctr"/>
          <a:lstStyle>
            <a:lvl1pPr>
              <a:lnSpc>
                <a:spcPct val="100000"/>
              </a:lnSpc>
              <a:defRPr sz="6000" cap="none" baseline="0">
                <a:latin typeface="+mn-lt"/>
              </a:defRPr>
            </a:lvl1pPr>
          </a:lstStyle>
          <a:p>
            <a:r>
              <a:rPr lang="en-US"/>
              <a:t>Click to Add Section Title</a:t>
            </a:r>
          </a:p>
        </p:txBody>
      </p:sp>
      <p:sp>
        <p:nvSpPr>
          <p:cNvPr id="3" name="Text Placeholder 2">
            <a:extLst>
              <a:ext uri="{FF2B5EF4-FFF2-40B4-BE49-F238E27FC236}">
                <a16:creationId xmlns:a16="http://schemas.microsoft.com/office/drawing/2014/main" id="{B6DEAB39-A7F5-4FAC-83F2-1FD6FAD15D8D}"/>
              </a:ext>
            </a:extLst>
          </p:cNvPr>
          <p:cNvSpPr>
            <a:spLocks noGrp="1"/>
          </p:cNvSpPr>
          <p:nvPr>
            <p:ph type="body" idx="1" hasCustomPrompt="1"/>
          </p:nvPr>
        </p:nvSpPr>
        <p:spPr>
          <a:xfrm>
            <a:off x="831850" y="4589463"/>
            <a:ext cx="10515600" cy="1500187"/>
          </a:xfrm>
        </p:spPr>
        <p:txBody>
          <a:bodyPr anchor="ctr">
            <a:normAutofit/>
          </a:bodyPr>
          <a:lstStyle>
            <a:lvl1pPr marL="0" indent="0">
              <a:buNone/>
              <a:defRPr sz="28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Section Subtitle.  Delete this block if it is not needed.</a:t>
            </a:r>
          </a:p>
        </p:txBody>
      </p:sp>
      <p:sp>
        <p:nvSpPr>
          <p:cNvPr id="5" name="Footer Placeholder 4">
            <a:extLst>
              <a:ext uri="{FF2B5EF4-FFF2-40B4-BE49-F238E27FC236}">
                <a16:creationId xmlns:a16="http://schemas.microsoft.com/office/drawing/2014/main" id="{B3374154-E396-4928-9070-CA935F85F616}"/>
              </a:ext>
            </a:extLst>
          </p:cNvPr>
          <p:cNvSpPr>
            <a:spLocks noGrp="1"/>
          </p:cNvSpPr>
          <p:nvPr>
            <p:ph type="ftr" sz="quarter" idx="11"/>
          </p:nvPr>
        </p:nvSpPr>
        <p:spPr/>
        <p:txBody>
          <a:bodyPr/>
          <a:lstStyle/>
          <a:p>
            <a:endParaRPr lang="en-US"/>
          </a:p>
        </p:txBody>
      </p:sp>
      <p:cxnSp>
        <p:nvCxnSpPr>
          <p:cNvPr id="7" name="Straight Connector 6">
            <a:extLst>
              <a:ext uri="{FF2B5EF4-FFF2-40B4-BE49-F238E27FC236}">
                <a16:creationId xmlns:a16="http://schemas.microsoft.com/office/drawing/2014/main" id="{B91E4622-2830-4206-B0E5-D0B2A40469D2}"/>
              </a:ext>
              <a:ext uri="{C183D7F6-B498-43B3-948B-1728B52AA6E4}">
                <adec:decorative xmlns:adec="http://schemas.microsoft.com/office/drawing/2017/decorative" val="1"/>
              </a:ext>
            </a:extLst>
          </p:cNvPr>
          <p:cNvCxnSpPr>
            <a:cxnSpLocks/>
          </p:cNvCxnSpPr>
          <p:nvPr userDrawn="1"/>
        </p:nvCxnSpPr>
        <p:spPr>
          <a:xfrm>
            <a:off x="0" y="4213849"/>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2F7917-C691-4D9B-AE79-977F581C2835}"/>
              </a:ext>
              <a:ext uri="{C183D7F6-B498-43B3-948B-1728B52AA6E4}">
                <adec:decorative xmlns:adec="http://schemas.microsoft.com/office/drawing/2017/decorative" val="1"/>
              </a:ext>
            </a:extLst>
          </p:cNvPr>
          <p:cNvCxnSpPr/>
          <p:nvPr userDrawn="1"/>
        </p:nvCxnSpPr>
        <p:spPr>
          <a:xfrm rot="10800000">
            <a:off x="0" y="976931"/>
            <a:ext cx="12192000" cy="0"/>
          </a:xfrm>
          <a:prstGeom prst="line">
            <a:avLst/>
          </a:prstGeom>
          <a:ln w="1270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17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BB0E853-00A9-42E1-A9B3-58F89D9CF0EE}"/>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5462D4F0-5B12-4045-BE83-9754153068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6706A-8C82-4371-85E8-D4D2991C4245}"/>
              </a:ext>
            </a:extLst>
          </p:cNvPr>
          <p:cNvSpPr>
            <a:spLocks noGrp="1"/>
          </p:cNvSpPr>
          <p:nvPr>
            <p:ph sz="half" idx="1"/>
          </p:nvPr>
        </p:nvSpPr>
        <p:spPr>
          <a:xfrm>
            <a:off x="292100"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B372CE-B14F-4B62-BD80-73C985AE62FA}"/>
              </a:ext>
            </a:extLst>
          </p:cNvPr>
          <p:cNvSpPr>
            <a:spLocks noGrp="1"/>
          </p:cNvSpPr>
          <p:nvPr>
            <p:ph sz="half" idx="2"/>
          </p:nvPr>
        </p:nvSpPr>
        <p:spPr>
          <a:xfrm>
            <a:off x="6198785" y="1104900"/>
            <a:ext cx="5669280" cy="5072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44DE2D0-4C52-49F6-BD46-5B6BBBB8A3D2}"/>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52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121ACFB5-F41D-436F-B367-2FC8808EDCEF}"/>
              </a:ext>
            </a:extLst>
          </p:cNvPr>
          <p:cNvSpPr>
            <a:spLocks noGrp="1"/>
          </p:cNvSpPr>
          <p:nvPr>
            <p:ph type="sldNum" sz="quarter" idx="12"/>
          </p:nvPr>
        </p:nvSpPr>
        <p:spPr/>
        <p:txBody>
          <a:bodyPr/>
          <a:lstStyle/>
          <a:p>
            <a:fld id="{D307F087-50E8-4976-AA50-2FC07D62CDFA}" type="slidenum">
              <a:rPr lang="en-US" smtClean="0"/>
              <a:t>‹#›</a:t>
            </a:fld>
            <a:endParaRPr lang="en-US"/>
          </a:p>
        </p:txBody>
      </p:sp>
      <p:sp>
        <p:nvSpPr>
          <p:cNvPr id="2" name="Title 1">
            <a:extLst>
              <a:ext uri="{FF2B5EF4-FFF2-40B4-BE49-F238E27FC236}">
                <a16:creationId xmlns:a16="http://schemas.microsoft.com/office/drawing/2014/main" id="{B6BA471A-9A18-4EE0-B57F-A090E3ADC2E9}"/>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A930F2A6-D5AB-4C14-90C9-8895E8CA7AA7}"/>
              </a:ext>
            </a:extLst>
          </p:cNvPr>
          <p:cNvSpPr>
            <a:spLocks noGrp="1"/>
          </p:cNvSpPr>
          <p:nvPr>
            <p:ph type="body" idx="1"/>
          </p:nvPr>
        </p:nvSpPr>
        <p:spPr>
          <a:xfrm>
            <a:off x="292099"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8D8408-50F4-4CA2-AE40-DF8751F54357}"/>
              </a:ext>
            </a:extLst>
          </p:cNvPr>
          <p:cNvSpPr>
            <a:spLocks noGrp="1"/>
          </p:cNvSpPr>
          <p:nvPr>
            <p:ph sz="half" idx="2"/>
          </p:nvPr>
        </p:nvSpPr>
        <p:spPr>
          <a:xfrm>
            <a:off x="292099"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52415-DD22-4066-883F-590F1994DEDD}"/>
              </a:ext>
            </a:extLst>
          </p:cNvPr>
          <p:cNvSpPr>
            <a:spLocks noGrp="1"/>
          </p:cNvSpPr>
          <p:nvPr>
            <p:ph type="body" sz="quarter" idx="3"/>
          </p:nvPr>
        </p:nvSpPr>
        <p:spPr>
          <a:xfrm>
            <a:off x="6230620" y="1057241"/>
            <a:ext cx="5669280" cy="823912"/>
          </a:xfr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100000" t="100000"/>
            </a:path>
            <a:tileRect r="-100000" b="-100000"/>
          </a:gradFill>
          <a:ln w="25400">
            <a:solidFill>
              <a:schemeClr val="accent1"/>
            </a:solidFill>
            <a:miter lim="800000"/>
          </a:ln>
        </p:spPr>
        <p:style>
          <a:lnRef idx="1">
            <a:schemeClr val="accent2"/>
          </a:lnRef>
          <a:fillRef idx="3">
            <a:schemeClr val="accent2"/>
          </a:fillRef>
          <a:effectRef idx="2">
            <a:schemeClr val="accent2"/>
          </a:effectRef>
          <a:fontRef idx="minor">
            <a:schemeClr val="lt1"/>
          </a:fontRef>
        </p:style>
        <p:txBody>
          <a:bodyPr lIns="182880" tIns="0" rIns="182880" bIns="0" anchor="ctr">
            <a:normAutofit/>
          </a:bodyPr>
          <a:lstStyle>
            <a:lvl1pPr marL="0" indent="0">
              <a:buNone/>
              <a:defRPr sz="2800" b="0" i="0">
                <a:solidFill>
                  <a:schemeClr val="bg1"/>
                </a:solidFill>
                <a:effectLst>
                  <a:outerShdw blurRad="76200" dist="25400" dir="8100000" algn="tr" rotWithShape="0">
                    <a:prstClr val="black">
                      <a:alpha val="20000"/>
                    </a:prstClr>
                  </a:outerShdw>
                </a:effectLst>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CEE4EF-3C6C-4F17-A9C6-6F8F6FD09030}"/>
              </a:ext>
            </a:extLst>
          </p:cNvPr>
          <p:cNvSpPr>
            <a:spLocks noGrp="1"/>
          </p:cNvSpPr>
          <p:nvPr>
            <p:ph sz="quarter" idx="4"/>
          </p:nvPr>
        </p:nvSpPr>
        <p:spPr>
          <a:xfrm>
            <a:off x="6230620" y="1936346"/>
            <a:ext cx="5669280" cy="4253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43F55F5-4FCB-4550-B37C-FEDEC1CECFB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86689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AC35124-C809-4743-861C-E26837E7A9B4}"/>
              </a:ext>
            </a:extLst>
          </p:cNvPr>
          <p:cNvSpPr txBox="1">
            <a:spLocks/>
          </p:cNvSpPr>
          <p:nvPr userDrawn="1"/>
        </p:nvSpPr>
        <p:spPr>
          <a:xfrm>
            <a:off x="11397395" y="6470500"/>
            <a:ext cx="470670" cy="212900"/>
          </a:xfrm>
          <a:prstGeom prst="rect">
            <a:avLst/>
          </a:prstGeom>
        </p:spPr>
        <p:txBody>
          <a:bodyPr vert="horz" lIns="0" tIns="45720" rIns="0" bIns="45720" rtlCol="0" anchor="ctr"/>
          <a:lstStyle>
            <a:defPPr>
              <a:defRPr lang="en-US"/>
            </a:defPPr>
            <a:lvl1pPr marL="0" algn="ctr" defTabSz="914400" rtl="0" eaLnBrk="1" latinLnBrk="0" hangingPunct="1">
              <a:defRPr sz="1400" b="1" kern="1200" spc="5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07F087-50E8-4976-AA50-2FC07D62CDFA}" type="slidenum">
              <a:rPr lang="en-US" smtClean="0"/>
              <a:pPr/>
              <a:t>‹#›</a:t>
            </a:fld>
            <a:endParaRPr lang="en-US"/>
          </a:p>
        </p:txBody>
      </p:sp>
      <p:sp>
        <p:nvSpPr>
          <p:cNvPr id="4" name="Title 3">
            <a:extLst>
              <a:ext uri="{FF2B5EF4-FFF2-40B4-BE49-F238E27FC236}">
                <a16:creationId xmlns:a16="http://schemas.microsoft.com/office/drawing/2014/main" id="{897AD6F2-FB82-4A61-AF24-9F663AD2F505}"/>
              </a:ext>
            </a:extLst>
          </p:cNvPr>
          <p:cNvSpPr>
            <a:spLocks noGrp="1"/>
          </p:cNvSpPr>
          <p:nvPr>
            <p:ph type="title" hasCustomPrompt="1"/>
          </p:nvPr>
        </p:nvSpPr>
        <p:spPr/>
        <p:txBody>
          <a:bodyPr/>
          <a:lstStyle>
            <a:lvl1pPr>
              <a:defRPr/>
            </a:lvl1pPr>
          </a:lstStyle>
          <a:p>
            <a:r>
              <a:rPr lang="en-US"/>
              <a:t>Click to edit Agenda title style</a:t>
            </a:r>
          </a:p>
        </p:txBody>
      </p:sp>
      <p:sp>
        <p:nvSpPr>
          <p:cNvPr id="3" name="Content Placeholder 2">
            <a:extLst>
              <a:ext uri="{FF2B5EF4-FFF2-40B4-BE49-F238E27FC236}">
                <a16:creationId xmlns:a16="http://schemas.microsoft.com/office/drawing/2014/main" id="{39926B5F-C33A-4E31-9610-56382217A79E}"/>
              </a:ext>
            </a:extLst>
          </p:cNvPr>
          <p:cNvSpPr>
            <a:spLocks noGrp="1"/>
          </p:cNvSpPr>
          <p:nvPr>
            <p:ph idx="1"/>
          </p:nvPr>
        </p:nvSpPr>
        <p:spPr>
          <a:xfrm>
            <a:off x="292100" y="1028708"/>
            <a:ext cx="11607800" cy="4952555"/>
          </a:xfrm>
        </p:spPr>
        <p:txBody>
          <a:bodyPr/>
          <a:lstStyle>
            <a:lvl1pPr marL="548640" indent="-548640">
              <a:buSzPct val="120000"/>
              <a:buFont typeface="+mj-lt"/>
              <a:buAutoNum type="arabicPeriod"/>
              <a:defRPr/>
            </a:lvl1pPr>
            <a:lvl2pPr marL="914400">
              <a:defRPr/>
            </a:lvl2pPr>
            <a:lvl3pPr marL="1234440">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19FD0F0-6CF9-4859-A89E-0F74F5E9E27A}"/>
              </a:ext>
            </a:extLst>
          </p:cNvPr>
          <p:cNvSpPr>
            <a:spLocks noGrp="1"/>
          </p:cNvSpPr>
          <p:nvPr>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91571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theme" Target="../theme/theme3.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105298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1" r:id="rId5"/>
    <p:sldLayoutId id="2147483651" r:id="rId6"/>
    <p:sldLayoutId id="2147483652" r:id="rId7"/>
    <p:sldLayoutId id="2147483653" r:id="rId8"/>
    <p:sldLayoutId id="2147483662" r:id="rId9"/>
    <p:sldLayoutId id="2147483663" r:id="rId10"/>
    <p:sldLayoutId id="2147483667" r:id="rId11"/>
    <p:sldLayoutId id="2147483666" r:id="rId12"/>
    <p:sldLayoutId id="2147483664" r:id="rId13"/>
    <p:sldLayoutId id="2147483669" r:id="rId14"/>
    <p:sldLayoutId id="2147483665"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r>
              <a:rPr lang="en-US"/>
              <a:t>SWDB Meeting One-Stop Certification</a:t>
            </a:r>
          </a:p>
        </p:txBody>
      </p:sp>
    </p:spTree>
    <p:extLst>
      <p:ext uri="{BB962C8B-B14F-4D97-AF65-F5344CB8AC3E}">
        <p14:creationId xmlns:p14="http://schemas.microsoft.com/office/powerpoint/2010/main" val="216969116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hd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IA - Iowa">
            <a:extLst>
              <a:ext uri="{FF2B5EF4-FFF2-40B4-BE49-F238E27FC236}">
                <a16:creationId xmlns:a16="http://schemas.microsoft.com/office/drawing/2014/main" id="{7E519EC3-B875-488A-84FE-7C98D1FB8895}"/>
              </a:ext>
              <a:ext uri="{C183D7F6-B498-43B3-948B-1728B52AA6E4}">
                <adec:decorative xmlns:adec="http://schemas.microsoft.com/office/drawing/2017/decorative" val="1"/>
              </a:ext>
            </a:extLst>
          </p:cNvPr>
          <p:cNvSpPr/>
          <p:nvPr/>
        </p:nvSpPr>
        <p:spPr>
          <a:xfrm>
            <a:off x="11365560" y="6403524"/>
            <a:ext cx="534340" cy="346853"/>
          </a:xfrm>
          <a:custGeom>
            <a:avLst/>
            <a:gdLst>
              <a:gd name="connsiteX0" fmla="*/ 459925 w 562369"/>
              <a:gd name="connsiteY0" fmla="*/ 0 h 365047"/>
              <a:gd name="connsiteX1" fmla="*/ 323377 w 562369"/>
              <a:gd name="connsiteY1" fmla="*/ 7104 h 365047"/>
              <a:gd name="connsiteX2" fmla="*/ 322983 w 562369"/>
              <a:gd name="connsiteY2" fmla="*/ 7104 h 365047"/>
              <a:gd name="connsiteX3" fmla="*/ 99318 w 562369"/>
              <a:gd name="connsiteY3" fmla="*/ 13813 h 365047"/>
              <a:gd name="connsiteX4" fmla="*/ 98923 w 562369"/>
              <a:gd name="connsiteY4" fmla="*/ 13813 h 365047"/>
              <a:gd name="connsiteX5" fmla="*/ 9733 w 562369"/>
              <a:gd name="connsiteY5" fmla="*/ 14602 h 365047"/>
              <a:gd name="connsiteX6" fmla="*/ 9240 w 562369"/>
              <a:gd name="connsiteY6" fmla="*/ 14602 h 365047"/>
              <a:gd name="connsiteX7" fmla="*/ 2137 w 562369"/>
              <a:gd name="connsiteY7" fmla="*/ 14602 h 365047"/>
              <a:gd name="connsiteX8" fmla="*/ 2728 w 562369"/>
              <a:gd name="connsiteY8" fmla="*/ 17167 h 365047"/>
              <a:gd name="connsiteX9" fmla="*/ 4406 w 562369"/>
              <a:gd name="connsiteY9" fmla="*/ 19930 h 365047"/>
              <a:gd name="connsiteX10" fmla="*/ 6675 w 562369"/>
              <a:gd name="connsiteY10" fmla="*/ 34729 h 365047"/>
              <a:gd name="connsiteX11" fmla="*/ 4110 w 562369"/>
              <a:gd name="connsiteY11" fmla="*/ 38577 h 365047"/>
              <a:gd name="connsiteX12" fmla="*/ 7760 w 562369"/>
              <a:gd name="connsiteY12" fmla="*/ 43806 h 365047"/>
              <a:gd name="connsiteX13" fmla="*/ 13285 w 562369"/>
              <a:gd name="connsiteY13" fmla="*/ 50317 h 365047"/>
              <a:gd name="connsiteX14" fmla="*/ 13384 w 562369"/>
              <a:gd name="connsiteY14" fmla="*/ 50811 h 365047"/>
              <a:gd name="connsiteX15" fmla="*/ 13483 w 562369"/>
              <a:gd name="connsiteY15" fmla="*/ 51107 h 365047"/>
              <a:gd name="connsiteX16" fmla="*/ 9141 w 562369"/>
              <a:gd name="connsiteY16" fmla="*/ 67188 h 365047"/>
              <a:gd name="connsiteX17" fmla="*/ 8845 w 562369"/>
              <a:gd name="connsiteY17" fmla="*/ 67287 h 365047"/>
              <a:gd name="connsiteX18" fmla="*/ 8845 w 562369"/>
              <a:gd name="connsiteY18" fmla="*/ 67386 h 365047"/>
              <a:gd name="connsiteX19" fmla="*/ 8648 w 562369"/>
              <a:gd name="connsiteY19" fmla="*/ 70642 h 365047"/>
              <a:gd name="connsiteX20" fmla="*/ 1249 w 562369"/>
              <a:gd name="connsiteY20" fmla="*/ 93728 h 365047"/>
              <a:gd name="connsiteX21" fmla="*/ 3715 w 562369"/>
              <a:gd name="connsiteY21" fmla="*/ 105568 h 365047"/>
              <a:gd name="connsiteX22" fmla="*/ 3715 w 562369"/>
              <a:gd name="connsiteY22" fmla="*/ 105568 h 365047"/>
              <a:gd name="connsiteX23" fmla="*/ 3715 w 562369"/>
              <a:gd name="connsiteY23" fmla="*/ 105568 h 365047"/>
              <a:gd name="connsiteX24" fmla="*/ 11707 w 562369"/>
              <a:gd name="connsiteY24" fmla="*/ 125300 h 365047"/>
              <a:gd name="connsiteX25" fmla="*/ 15456 w 562369"/>
              <a:gd name="connsiteY25" fmla="*/ 126089 h 365047"/>
              <a:gd name="connsiteX26" fmla="*/ 19402 w 562369"/>
              <a:gd name="connsiteY26" fmla="*/ 130825 h 365047"/>
              <a:gd name="connsiteX27" fmla="*/ 19205 w 562369"/>
              <a:gd name="connsiteY27" fmla="*/ 143256 h 365047"/>
              <a:gd name="connsiteX28" fmla="*/ 22757 w 562369"/>
              <a:gd name="connsiteY28" fmla="*/ 151347 h 365047"/>
              <a:gd name="connsiteX29" fmla="*/ 24829 w 562369"/>
              <a:gd name="connsiteY29" fmla="*/ 166540 h 365047"/>
              <a:gd name="connsiteX30" fmla="*/ 24829 w 562369"/>
              <a:gd name="connsiteY30" fmla="*/ 166540 h 365047"/>
              <a:gd name="connsiteX31" fmla="*/ 31636 w 562369"/>
              <a:gd name="connsiteY31" fmla="*/ 181438 h 365047"/>
              <a:gd name="connsiteX32" fmla="*/ 41404 w 562369"/>
              <a:gd name="connsiteY32" fmla="*/ 194067 h 365047"/>
              <a:gd name="connsiteX33" fmla="*/ 42390 w 562369"/>
              <a:gd name="connsiteY33" fmla="*/ 197323 h 365047"/>
              <a:gd name="connsiteX34" fmla="*/ 42390 w 562369"/>
              <a:gd name="connsiteY34" fmla="*/ 203834 h 365047"/>
              <a:gd name="connsiteX35" fmla="*/ 44659 w 562369"/>
              <a:gd name="connsiteY35" fmla="*/ 207978 h 365047"/>
              <a:gd name="connsiteX36" fmla="*/ 47521 w 562369"/>
              <a:gd name="connsiteY36" fmla="*/ 228006 h 365047"/>
              <a:gd name="connsiteX37" fmla="*/ 48211 w 562369"/>
              <a:gd name="connsiteY37" fmla="*/ 237873 h 365047"/>
              <a:gd name="connsiteX38" fmla="*/ 48902 w 562369"/>
              <a:gd name="connsiteY38" fmla="*/ 241227 h 365047"/>
              <a:gd name="connsiteX39" fmla="*/ 50875 w 562369"/>
              <a:gd name="connsiteY39" fmla="*/ 241227 h 365047"/>
              <a:gd name="connsiteX40" fmla="*/ 55808 w 562369"/>
              <a:gd name="connsiteY40" fmla="*/ 246160 h 365047"/>
              <a:gd name="connsiteX41" fmla="*/ 55808 w 562369"/>
              <a:gd name="connsiteY41" fmla="*/ 246259 h 365047"/>
              <a:gd name="connsiteX42" fmla="*/ 55808 w 562369"/>
              <a:gd name="connsiteY42" fmla="*/ 250600 h 365047"/>
              <a:gd name="connsiteX43" fmla="*/ 60544 w 562369"/>
              <a:gd name="connsiteY43" fmla="*/ 252968 h 365047"/>
              <a:gd name="connsiteX44" fmla="*/ 63109 w 562369"/>
              <a:gd name="connsiteY44" fmla="*/ 258394 h 365047"/>
              <a:gd name="connsiteX45" fmla="*/ 62221 w 562369"/>
              <a:gd name="connsiteY45" fmla="*/ 262834 h 365047"/>
              <a:gd name="connsiteX46" fmla="*/ 61728 w 562369"/>
              <a:gd name="connsiteY46" fmla="*/ 265202 h 365047"/>
              <a:gd name="connsiteX47" fmla="*/ 63010 w 562369"/>
              <a:gd name="connsiteY47" fmla="*/ 267175 h 365047"/>
              <a:gd name="connsiteX48" fmla="*/ 63010 w 562369"/>
              <a:gd name="connsiteY48" fmla="*/ 267175 h 365047"/>
              <a:gd name="connsiteX49" fmla="*/ 65477 w 562369"/>
              <a:gd name="connsiteY49" fmla="*/ 271121 h 365047"/>
              <a:gd name="connsiteX50" fmla="*/ 65970 w 562369"/>
              <a:gd name="connsiteY50" fmla="*/ 275068 h 365047"/>
              <a:gd name="connsiteX51" fmla="*/ 65970 w 562369"/>
              <a:gd name="connsiteY51" fmla="*/ 275068 h 365047"/>
              <a:gd name="connsiteX52" fmla="*/ 64885 w 562369"/>
              <a:gd name="connsiteY52" fmla="*/ 278620 h 365047"/>
              <a:gd name="connsiteX53" fmla="*/ 64786 w 562369"/>
              <a:gd name="connsiteY53" fmla="*/ 279014 h 365047"/>
              <a:gd name="connsiteX54" fmla="*/ 63898 w 562369"/>
              <a:gd name="connsiteY54" fmla="*/ 281777 h 365047"/>
              <a:gd name="connsiteX55" fmla="*/ 65773 w 562369"/>
              <a:gd name="connsiteY55" fmla="*/ 283947 h 365047"/>
              <a:gd name="connsiteX56" fmla="*/ 65970 w 562369"/>
              <a:gd name="connsiteY56" fmla="*/ 284145 h 365047"/>
              <a:gd name="connsiteX57" fmla="*/ 68831 w 562369"/>
              <a:gd name="connsiteY57" fmla="*/ 287697 h 365047"/>
              <a:gd name="connsiteX58" fmla="*/ 69917 w 562369"/>
              <a:gd name="connsiteY58" fmla="*/ 291248 h 365047"/>
              <a:gd name="connsiteX59" fmla="*/ 69917 w 562369"/>
              <a:gd name="connsiteY59" fmla="*/ 291248 h 365047"/>
              <a:gd name="connsiteX60" fmla="*/ 68634 w 562369"/>
              <a:gd name="connsiteY60" fmla="*/ 304864 h 365047"/>
              <a:gd name="connsiteX61" fmla="*/ 68831 w 562369"/>
              <a:gd name="connsiteY61" fmla="*/ 309007 h 365047"/>
              <a:gd name="connsiteX62" fmla="*/ 69719 w 562369"/>
              <a:gd name="connsiteY62" fmla="*/ 345907 h 365047"/>
              <a:gd name="connsiteX63" fmla="*/ 70805 w 562369"/>
              <a:gd name="connsiteY63" fmla="*/ 346696 h 365047"/>
              <a:gd name="connsiteX64" fmla="*/ 75343 w 562369"/>
              <a:gd name="connsiteY64" fmla="*/ 350445 h 365047"/>
              <a:gd name="connsiteX65" fmla="*/ 77612 w 562369"/>
              <a:gd name="connsiteY65" fmla="*/ 355872 h 365047"/>
              <a:gd name="connsiteX66" fmla="*/ 77612 w 562369"/>
              <a:gd name="connsiteY66" fmla="*/ 355970 h 365047"/>
              <a:gd name="connsiteX67" fmla="*/ 81361 w 562369"/>
              <a:gd name="connsiteY67" fmla="*/ 355970 h 365047"/>
              <a:gd name="connsiteX68" fmla="*/ 81361 w 562369"/>
              <a:gd name="connsiteY68" fmla="*/ 355970 h 365047"/>
              <a:gd name="connsiteX69" fmla="*/ 81953 w 562369"/>
              <a:gd name="connsiteY69" fmla="*/ 355970 h 365047"/>
              <a:gd name="connsiteX70" fmla="*/ 351792 w 562369"/>
              <a:gd name="connsiteY70" fmla="*/ 348965 h 365047"/>
              <a:gd name="connsiteX71" fmla="*/ 403786 w 562369"/>
              <a:gd name="connsiteY71" fmla="*/ 344920 h 365047"/>
              <a:gd name="connsiteX72" fmla="*/ 437923 w 562369"/>
              <a:gd name="connsiteY72" fmla="*/ 340480 h 365047"/>
              <a:gd name="connsiteX73" fmla="*/ 438022 w 562369"/>
              <a:gd name="connsiteY73" fmla="*/ 340480 h 365047"/>
              <a:gd name="connsiteX74" fmla="*/ 438219 w 562369"/>
              <a:gd name="connsiteY74" fmla="*/ 340480 h 365047"/>
              <a:gd name="connsiteX75" fmla="*/ 438219 w 562369"/>
              <a:gd name="connsiteY75" fmla="*/ 340480 h 365047"/>
              <a:gd name="connsiteX76" fmla="*/ 443448 w 562369"/>
              <a:gd name="connsiteY76" fmla="*/ 342947 h 365047"/>
              <a:gd name="connsiteX77" fmla="*/ 445125 w 562369"/>
              <a:gd name="connsiteY77" fmla="*/ 346203 h 365047"/>
              <a:gd name="connsiteX78" fmla="*/ 445323 w 562369"/>
              <a:gd name="connsiteY78" fmla="*/ 346499 h 365047"/>
              <a:gd name="connsiteX79" fmla="*/ 454005 w 562369"/>
              <a:gd name="connsiteY79" fmla="*/ 355576 h 365047"/>
              <a:gd name="connsiteX80" fmla="*/ 466930 w 562369"/>
              <a:gd name="connsiteY80" fmla="*/ 367908 h 365047"/>
              <a:gd name="connsiteX81" fmla="*/ 467127 w 562369"/>
              <a:gd name="connsiteY81" fmla="*/ 368204 h 365047"/>
              <a:gd name="connsiteX82" fmla="*/ 467127 w 562369"/>
              <a:gd name="connsiteY82" fmla="*/ 368303 h 365047"/>
              <a:gd name="connsiteX83" fmla="*/ 469297 w 562369"/>
              <a:gd name="connsiteY83" fmla="*/ 364356 h 365047"/>
              <a:gd name="connsiteX84" fmla="*/ 464858 w 562369"/>
              <a:gd name="connsiteY84" fmla="*/ 356365 h 365047"/>
              <a:gd name="connsiteX85" fmla="*/ 465154 w 562369"/>
              <a:gd name="connsiteY85" fmla="*/ 350346 h 365047"/>
              <a:gd name="connsiteX86" fmla="*/ 484985 w 562369"/>
              <a:gd name="connsiteY86" fmla="*/ 335646 h 365047"/>
              <a:gd name="connsiteX87" fmla="*/ 490707 w 562369"/>
              <a:gd name="connsiteY87" fmla="*/ 328345 h 365047"/>
              <a:gd name="connsiteX88" fmla="*/ 490904 w 562369"/>
              <a:gd name="connsiteY88" fmla="*/ 321735 h 365047"/>
              <a:gd name="connsiteX89" fmla="*/ 499093 w 562369"/>
              <a:gd name="connsiteY89" fmla="*/ 305357 h 365047"/>
              <a:gd name="connsiteX90" fmla="*/ 500178 w 562369"/>
              <a:gd name="connsiteY90" fmla="*/ 303976 h 365047"/>
              <a:gd name="connsiteX91" fmla="*/ 500178 w 562369"/>
              <a:gd name="connsiteY91" fmla="*/ 303976 h 365047"/>
              <a:gd name="connsiteX92" fmla="*/ 500178 w 562369"/>
              <a:gd name="connsiteY92" fmla="*/ 303976 h 365047"/>
              <a:gd name="connsiteX93" fmla="*/ 503336 w 562369"/>
              <a:gd name="connsiteY93" fmla="*/ 293123 h 365047"/>
              <a:gd name="connsiteX94" fmla="*/ 496232 w 562369"/>
              <a:gd name="connsiteY94" fmla="*/ 280494 h 365047"/>
              <a:gd name="connsiteX95" fmla="*/ 496232 w 562369"/>
              <a:gd name="connsiteY95" fmla="*/ 280494 h 365047"/>
              <a:gd name="connsiteX96" fmla="*/ 488931 w 562369"/>
              <a:gd name="connsiteY96" fmla="*/ 272799 h 365047"/>
              <a:gd name="connsiteX97" fmla="*/ 487747 w 562369"/>
              <a:gd name="connsiteY97" fmla="*/ 268655 h 365047"/>
              <a:gd name="connsiteX98" fmla="*/ 488043 w 562369"/>
              <a:gd name="connsiteY98" fmla="*/ 265596 h 365047"/>
              <a:gd name="connsiteX99" fmla="*/ 493173 w 562369"/>
              <a:gd name="connsiteY99" fmla="*/ 243990 h 365047"/>
              <a:gd name="connsiteX100" fmla="*/ 496824 w 562369"/>
              <a:gd name="connsiteY100" fmla="*/ 240832 h 365047"/>
              <a:gd name="connsiteX101" fmla="*/ 496824 w 562369"/>
              <a:gd name="connsiteY101" fmla="*/ 240832 h 365047"/>
              <a:gd name="connsiteX102" fmla="*/ 524942 w 562369"/>
              <a:gd name="connsiteY102" fmla="*/ 235110 h 365047"/>
              <a:gd name="connsiteX103" fmla="*/ 525238 w 562369"/>
              <a:gd name="connsiteY103" fmla="*/ 234715 h 365047"/>
              <a:gd name="connsiteX104" fmla="*/ 540630 w 562369"/>
              <a:gd name="connsiteY104" fmla="*/ 225441 h 365047"/>
              <a:gd name="connsiteX105" fmla="*/ 540630 w 562369"/>
              <a:gd name="connsiteY105" fmla="*/ 225441 h 365047"/>
              <a:gd name="connsiteX106" fmla="*/ 547240 w 562369"/>
              <a:gd name="connsiteY106" fmla="*/ 223468 h 365047"/>
              <a:gd name="connsiteX107" fmla="*/ 547240 w 562369"/>
              <a:gd name="connsiteY107" fmla="*/ 223468 h 365047"/>
              <a:gd name="connsiteX108" fmla="*/ 547240 w 562369"/>
              <a:gd name="connsiteY108" fmla="*/ 223468 h 365047"/>
              <a:gd name="connsiteX109" fmla="*/ 547240 w 562369"/>
              <a:gd name="connsiteY109" fmla="*/ 223468 h 365047"/>
              <a:gd name="connsiteX110" fmla="*/ 547338 w 562369"/>
              <a:gd name="connsiteY110" fmla="*/ 223468 h 365047"/>
              <a:gd name="connsiteX111" fmla="*/ 549608 w 562369"/>
              <a:gd name="connsiteY111" fmla="*/ 221396 h 365047"/>
              <a:gd name="connsiteX112" fmla="*/ 552370 w 562369"/>
              <a:gd name="connsiteY112" fmla="*/ 218930 h 365047"/>
              <a:gd name="connsiteX113" fmla="*/ 559671 w 562369"/>
              <a:gd name="connsiteY113" fmla="*/ 195251 h 365047"/>
              <a:gd name="connsiteX114" fmla="*/ 566577 w 562369"/>
              <a:gd name="connsiteY114" fmla="*/ 173841 h 365047"/>
              <a:gd name="connsiteX115" fmla="*/ 554738 w 562369"/>
              <a:gd name="connsiteY115" fmla="*/ 152925 h 365047"/>
              <a:gd name="connsiteX116" fmla="*/ 543096 w 562369"/>
              <a:gd name="connsiteY116" fmla="*/ 144638 h 365047"/>
              <a:gd name="connsiteX117" fmla="*/ 541221 w 562369"/>
              <a:gd name="connsiteY117" fmla="*/ 140790 h 365047"/>
              <a:gd name="connsiteX118" fmla="*/ 535992 w 562369"/>
              <a:gd name="connsiteY118" fmla="*/ 130825 h 365047"/>
              <a:gd name="connsiteX119" fmla="*/ 519319 w 562369"/>
              <a:gd name="connsiteY119" fmla="*/ 115828 h 365047"/>
              <a:gd name="connsiteX120" fmla="*/ 518431 w 562369"/>
              <a:gd name="connsiteY120" fmla="*/ 110797 h 365047"/>
              <a:gd name="connsiteX121" fmla="*/ 514188 w 562369"/>
              <a:gd name="connsiteY121" fmla="*/ 99549 h 365047"/>
              <a:gd name="connsiteX122" fmla="*/ 503336 w 562369"/>
              <a:gd name="connsiteY122" fmla="*/ 97280 h 365047"/>
              <a:gd name="connsiteX123" fmla="*/ 478078 w 562369"/>
              <a:gd name="connsiteY123" fmla="*/ 79028 h 365047"/>
              <a:gd name="connsiteX124" fmla="*/ 478078 w 562369"/>
              <a:gd name="connsiteY124" fmla="*/ 78732 h 365047"/>
              <a:gd name="connsiteX125" fmla="*/ 474921 w 562369"/>
              <a:gd name="connsiteY125" fmla="*/ 69260 h 365047"/>
              <a:gd name="connsiteX126" fmla="*/ 469889 w 562369"/>
              <a:gd name="connsiteY126" fmla="*/ 55645 h 365047"/>
              <a:gd name="connsiteX127" fmla="*/ 467916 w 562369"/>
              <a:gd name="connsiteY127" fmla="*/ 43115 h 365047"/>
              <a:gd name="connsiteX128" fmla="*/ 467226 w 562369"/>
              <a:gd name="connsiteY128" fmla="*/ 36603 h 365047"/>
              <a:gd name="connsiteX129" fmla="*/ 467226 w 562369"/>
              <a:gd name="connsiteY129" fmla="*/ 36603 h 365047"/>
              <a:gd name="connsiteX130" fmla="*/ 472060 w 562369"/>
              <a:gd name="connsiteY130" fmla="*/ 24961 h 365047"/>
              <a:gd name="connsiteX131" fmla="*/ 473737 w 562369"/>
              <a:gd name="connsiteY131" fmla="*/ 21607 h 365047"/>
              <a:gd name="connsiteX132" fmla="*/ 473047 w 562369"/>
              <a:gd name="connsiteY132" fmla="*/ 19732 h 365047"/>
              <a:gd name="connsiteX133" fmla="*/ 472159 w 562369"/>
              <a:gd name="connsiteY133" fmla="*/ 17858 h 365047"/>
              <a:gd name="connsiteX134" fmla="*/ 471073 w 562369"/>
              <a:gd name="connsiteY134" fmla="*/ 17660 h 365047"/>
              <a:gd name="connsiteX135" fmla="*/ 468015 w 562369"/>
              <a:gd name="connsiteY135" fmla="*/ 16575 h 365047"/>
              <a:gd name="connsiteX136" fmla="*/ 465055 w 562369"/>
              <a:gd name="connsiteY136" fmla="*/ 13615 h 365047"/>
              <a:gd name="connsiteX137" fmla="*/ 461010 w 562369"/>
              <a:gd name="connsiteY137" fmla="*/ 4045 h 365047"/>
              <a:gd name="connsiteX138" fmla="*/ 461010 w 562369"/>
              <a:gd name="connsiteY138" fmla="*/ 4045 h 365047"/>
              <a:gd name="connsiteX139" fmla="*/ 461010 w 562369"/>
              <a:gd name="connsiteY139" fmla="*/ 3946 h 365047"/>
              <a:gd name="connsiteX140" fmla="*/ 460023 w 562369"/>
              <a:gd name="connsiteY140" fmla="*/ 2171 h 365047"/>
              <a:gd name="connsiteX141" fmla="*/ 459925 w 562369"/>
              <a:gd name="connsiteY141" fmla="*/ 0 h 36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562369" h="365047">
                <a:moveTo>
                  <a:pt x="459925" y="0"/>
                </a:moveTo>
                <a:lnTo>
                  <a:pt x="323377" y="7104"/>
                </a:lnTo>
                <a:lnTo>
                  <a:pt x="322983" y="7104"/>
                </a:lnTo>
                <a:lnTo>
                  <a:pt x="99318" y="13813"/>
                </a:lnTo>
                <a:cubicBezTo>
                  <a:pt x="99219" y="13813"/>
                  <a:pt x="99022" y="13813"/>
                  <a:pt x="98923" y="13813"/>
                </a:cubicBezTo>
                <a:lnTo>
                  <a:pt x="9733" y="14602"/>
                </a:lnTo>
                <a:lnTo>
                  <a:pt x="9240" y="14602"/>
                </a:lnTo>
                <a:lnTo>
                  <a:pt x="2137" y="14602"/>
                </a:lnTo>
                <a:lnTo>
                  <a:pt x="2728" y="17167"/>
                </a:lnTo>
                <a:cubicBezTo>
                  <a:pt x="3518" y="19140"/>
                  <a:pt x="4011" y="19634"/>
                  <a:pt x="4406" y="19930"/>
                </a:cubicBezTo>
                <a:cubicBezTo>
                  <a:pt x="8451" y="23975"/>
                  <a:pt x="7168" y="29302"/>
                  <a:pt x="6675" y="34729"/>
                </a:cubicBezTo>
                <a:cubicBezTo>
                  <a:pt x="6478" y="36406"/>
                  <a:pt x="5491" y="37787"/>
                  <a:pt x="4110" y="38577"/>
                </a:cubicBezTo>
                <a:cubicBezTo>
                  <a:pt x="5590" y="42819"/>
                  <a:pt x="6774" y="43411"/>
                  <a:pt x="7760" y="43806"/>
                </a:cubicBezTo>
                <a:cubicBezTo>
                  <a:pt x="10227" y="44891"/>
                  <a:pt x="12200" y="45680"/>
                  <a:pt x="13285" y="50317"/>
                </a:cubicBezTo>
                <a:lnTo>
                  <a:pt x="13384" y="50811"/>
                </a:lnTo>
                <a:lnTo>
                  <a:pt x="13483" y="51107"/>
                </a:lnTo>
                <a:cubicBezTo>
                  <a:pt x="14864" y="58802"/>
                  <a:pt x="11213" y="64130"/>
                  <a:pt x="9141" y="67188"/>
                </a:cubicBezTo>
                <a:cubicBezTo>
                  <a:pt x="9043" y="67386"/>
                  <a:pt x="8944" y="67386"/>
                  <a:pt x="8845" y="67287"/>
                </a:cubicBezTo>
                <a:lnTo>
                  <a:pt x="8845" y="67386"/>
                </a:lnTo>
                <a:cubicBezTo>
                  <a:pt x="8648" y="68076"/>
                  <a:pt x="8648" y="69260"/>
                  <a:pt x="8648" y="70642"/>
                </a:cubicBezTo>
                <a:cubicBezTo>
                  <a:pt x="8845" y="76167"/>
                  <a:pt x="9141" y="83468"/>
                  <a:pt x="1249" y="93728"/>
                </a:cubicBezTo>
                <a:cubicBezTo>
                  <a:pt x="-1514" y="97280"/>
                  <a:pt x="755" y="100931"/>
                  <a:pt x="3715" y="105568"/>
                </a:cubicBezTo>
                <a:lnTo>
                  <a:pt x="3715" y="105568"/>
                </a:lnTo>
                <a:lnTo>
                  <a:pt x="3715" y="105568"/>
                </a:lnTo>
                <a:cubicBezTo>
                  <a:pt x="6971" y="110797"/>
                  <a:pt x="10720" y="116815"/>
                  <a:pt x="11707" y="125300"/>
                </a:cubicBezTo>
                <a:lnTo>
                  <a:pt x="15456" y="126089"/>
                </a:lnTo>
                <a:cubicBezTo>
                  <a:pt x="17725" y="126583"/>
                  <a:pt x="19402" y="128556"/>
                  <a:pt x="19402" y="130825"/>
                </a:cubicBezTo>
                <a:cubicBezTo>
                  <a:pt x="19994" y="136646"/>
                  <a:pt x="19797" y="140592"/>
                  <a:pt x="19205" y="143256"/>
                </a:cubicBezTo>
                <a:cubicBezTo>
                  <a:pt x="19896" y="144638"/>
                  <a:pt x="20981" y="147104"/>
                  <a:pt x="22757" y="151347"/>
                </a:cubicBezTo>
                <a:cubicBezTo>
                  <a:pt x="25717" y="158450"/>
                  <a:pt x="25421" y="161213"/>
                  <a:pt x="24829" y="166540"/>
                </a:cubicBezTo>
                <a:lnTo>
                  <a:pt x="24829" y="166540"/>
                </a:lnTo>
                <a:cubicBezTo>
                  <a:pt x="32623" y="176308"/>
                  <a:pt x="32426" y="179070"/>
                  <a:pt x="31636" y="181438"/>
                </a:cubicBezTo>
                <a:lnTo>
                  <a:pt x="41404" y="194067"/>
                </a:lnTo>
                <a:cubicBezTo>
                  <a:pt x="42193" y="195054"/>
                  <a:pt x="42489" y="196237"/>
                  <a:pt x="42390" y="197323"/>
                </a:cubicBezTo>
                <a:lnTo>
                  <a:pt x="42390" y="203834"/>
                </a:lnTo>
                <a:cubicBezTo>
                  <a:pt x="43278" y="206597"/>
                  <a:pt x="44068" y="207386"/>
                  <a:pt x="44659" y="207978"/>
                </a:cubicBezTo>
                <a:cubicBezTo>
                  <a:pt x="47521" y="210741"/>
                  <a:pt x="49099" y="212319"/>
                  <a:pt x="47521" y="228006"/>
                </a:cubicBezTo>
                <a:cubicBezTo>
                  <a:pt x="47027" y="232939"/>
                  <a:pt x="47619" y="235702"/>
                  <a:pt x="48211" y="237873"/>
                </a:cubicBezTo>
                <a:cubicBezTo>
                  <a:pt x="48507" y="239056"/>
                  <a:pt x="48705" y="240142"/>
                  <a:pt x="48902" y="241227"/>
                </a:cubicBezTo>
                <a:lnTo>
                  <a:pt x="50875" y="241227"/>
                </a:lnTo>
                <a:cubicBezTo>
                  <a:pt x="53539" y="241227"/>
                  <a:pt x="55808" y="243398"/>
                  <a:pt x="55808" y="246160"/>
                </a:cubicBezTo>
                <a:lnTo>
                  <a:pt x="55808" y="246259"/>
                </a:lnTo>
                <a:lnTo>
                  <a:pt x="55808" y="250600"/>
                </a:lnTo>
                <a:lnTo>
                  <a:pt x="60544" y="252968"/>
                </a:lnTo>
                <a:cubicBezTo>
                  <a:pt x="62616" y="253954"/>
                  <a:pt x="63602" y="256224"/>
                  <a:pt x="63109" y="258394"/>
                </a:cubicBezTo>
                <a:cubicBezTo>
                  <a:pt x="62715" y="260663"/>
                  <a:pt x="62419" y="261847"/>
                  <a:pt x="62221" y="262834"/>
                </a:cubicBezTo>
                <a:lnTo>
                  <a:pt x="61728" y="265202"/>
                </a:lnTo>
                <a:cubicBezTo>
                  <a:pt x="61728" y="265202"/>
                  <a:pt x="62123" y="265892"/>
                  <a:pt x="63010" y="267175"/>
                </a:cubicBezTo>
                <a:lnTo>
                  <a:pt x="63010" y="267175"/>
                </a:lnTo>
                <a:cubicBezTo>
                  <a:pt x="63602" y="268063"/>
                  <a:pt x="64392" y="269345"/>
                  <a:pt x="65477" y="271121"/>
                </a:cubicBezTo>
                <a:cubicBezTo>
                  <a:pt x="66168" y="272305"/>
                  <a:pt x="66365" y="273785"/>
                  <a:pt x="65970" y="275068"/>
                </a:cubicBezTo>
                <a:lnTo>
                  <a:pt x="65970" y="275068"/>
                </a:lnTo>
                <a:cubicBezTo>
                  <a:pt x="65477" y="276646"/>
                  <a:pt x="65181" y="277732"/>
                  <a:pt x="64885" y="278620"/>
                </a:cubicBezTo>
                <a:lnTo>
                  <a:pt x="64786" y="279014"/>
                </a:lnTo>
                <a:cubicBezTo>
                  <a:pt x="64194" y="280889"/>
                  <a:pt x="63898" y="281777"/>
                  <a:pt x="63898" y="281777"/>
                </a:cubicBezTo>
                <a:lnTo>
                  <a:pt x="65773" y="283947"/>
                </a:lnTo>
                <a:lnTo>
                  <a:pt x="65970" y="284145"/>
                </a:lnTo>
                <a:cubicBezTo>
                  <a:pt x="66661" y="284934"/>
                  <a:pt x="67549" y="286019"/>
                  <a:pt x="68831" y="287697"/>
                </a:cubicBezTo>
                <a:cubicBezTo>
                  <a:pt x="69621" y="288683"/>
                  <a:pt x="70015" y="289966"/>
                  <a:pt x="69917" y="291248"/>
                </a:cubicBezTo>
                <a:lnTo>
                  <a:pt x="69917" y="291248"/>
                </a:lnTo>
                <a:lnTo>
                  <a:pt x="68634" y="304864"/>
                </a:lnTo>
                <a:cubicBezTo>
                  <a:pt x="69325" y="306146"/>
                  <a:pt x="69423" y="307626"/>
                  <a:pt x="68831" y="309007"/>
                </a:cubicBezTo>
                <a:cubicBezTo>
                  <a:pt x="73863" y="323412"/>
                  <a:pt x="73173" y="328444"/>
                  <a:pt x="69719" y="345907"/>
                </a:cubicBezTo>
                <a:lnTo>
                  <a:pt x="70805" y="346696"/>
                </a:lnTo>
                <a:cubicBezTo>
                  <a:pt x="73074" y="348176"/>
                  <a:pt x="74258" y="348965"/>
                  <a:pt x="75343" y="350445"/>
                </a:cubicBezTo>
                <a:cubicBezTo>
                  <a:pt x="76527" y="352024"/>
                  <a:pt x="76922" y="353306"/>
                  <a:pt x="77612" y="355872"/>
                </a:cubicBezTo>
                <a:lnTo>
                  <a:pt x="77612" y="355970"/>
                </a:lnTo>
                <a:lnTo>
                  <a:pt x="81361" y="355970"/>
                </a:lnTo>
                <a:lnTo>
                  <a:pt x="81361" y="355970"/>
                </a:lnTo>
                <a:cubicBezTo>
                  <a:pt x="81559" y="355970"/>
                  <a:pt x="81756" y="355970"/>
                  <a:pt x="81953" y="355970"/>
                </a:cubicBezTo>
                <a:cubicBezTo>
                  <a:pt x="107901" y="359127"/>
                  <a:pt x="252045" y="355477"/>
                  <a:pt x="351792" y="348965"/>
                </a:cubicBezTo>
                <a:cubicBezTo>
                  <a:pt x="371327" y="347683"/>
                  <a:pt x="389086" y="346301"/>
                  <a:pt x="403786" y="344920"/>
                </a:cubicBezTo>
                <a:cubicBezTo>
                  <a:pt x="418388" y="343539"/>
                  <a:pt x="430129" y="342059"/>
                  <a:pt x="437923" y="340480"/>
                </a:cubicBezTo>
                <a:lnTo>
                  <a:pt x="438022" y="340480"/>
                </a:lnTo>
                <a:lnTo>
                  <a:pt x="438219" y="340480"/>
                </a:lnTo>
                <a:lnTo>
                  <a:pt x="438219" y="340480"/>
                </a:lnTo>
                <a:cubicBezTo>
                  <a:pt x="440291" y="340086"/>
                  <a:pt x="442462" y="340974"/>
                  <a:pt x="443448" y="342947"/>
                </a:cubicBezTo>
                <a:cubicBezTo>
                  <a:pt x="444040" y="344131"/>
                  <a:pt x="444632" y="345216"/>
                  <a:pt x="445125" y="346203"/>
                </a:cubicBezTo>
                <a:lnTo>
                  <a:pt x="445323" y="346499"/>
                </a:lnTo>
                <a:cubicBezTo>
                  <a:pt x="447592" y="350741"/>
                  <a:pt x="447592" y="350741"/>
                  <a:pt x="454005" y="355576"/>
                </a:cubicBezTo>
                <a:cubicBezTo>
                  <a:pt x="462983" y="362285"/>
                  <a:pt x="465548" y="365836"/>
                  <a:pt x="466930" y="367908"/>
                </a:cubicBezTo>
                <a:lnTo>
                  <a:pt x="467127" y="368204"/>
                </a:lnTo>
                <a:lnTo>
                  <a:pt x="467127" y="368303"/>
                </a:lnTo>
                <a:cubicBezTo>
                  <a:pt x="468607" y="366527"/>
                  <a:pt x="469297" y="365343"/>
                  <a:pt x="469297" y="364356"/>
                </a:cubicBezTo>
                <a:cubicBezTo>
                  <a:pt x="469297" y="362778"/>
                  <a:pt x="467620" y="360311"/>
                  <a:pt x="464858" y="356365"/>
                </a:cubicBezTo>
                <a:cubicBezTo>
                  <a:pt x="463575" y="354490"/>
                  <a:pt x="463772" y="352024"/>
                  <a:pt x="465154" y="350346"/>
                </a:cubicBezTo>
                <a:cubicBezTo>
                  <a:pt x="473441" y="339987"/>
                  <a:pt x="480052" y="337520"/>
                  <a:pt x="484985" y="335646"/>
                </a:cubicBezTo>
                <a:cubicBezTo>
                  <a:pt x="488043" y="334462"/>
                  <a:pt x="489918" y="333771"/>
                  <a:pt x="490707" y="328345"/>
                </a:cubicBezTo>
                <a:cubicBezTo>
                  <a:pt x="491299" y="324596"/>
                  <a:pt x="491102" y="322820"/>
                  <a:pt x="490904" y="321735"/>
                </a:cubicBezTo>
                <a:cubicBezTo>
                  <a:pt x="490411" y="317196"/>
                  <a:pt x="490312" y="316999"/>
                  <a:pt x="499093" y="305357"/>
                </a:cubicBezTo>
                <a:lnTo>
                  <a:pt x="500178" y="303976"/>
                </a:lnTo>
                <a:lnTo>
                  <a:pt x="500178" y="303976"/>
                </a:lnTo>
                <a:lnTo>
                  <a:pt x="500178" y="303976"/>
                </a:lnTo>
                <a:cubicBezTo>
                  <a:pt x="503237" y="299931"/>
                  <a:pt x="503928" y="299043"/>
                  <a:pt x="503336" y="293123"/>
                </a:cubicBezTo>
                <a:cubicBezTo>
                  <a:pt x="502744" y="287105"/>
                  <a:pt x="500869" y="285131"/>
                  <a:pt x="496232" y="280494"/>
                </a:cubicBezTo>
                <a:lnTo>
                  <a:pt x="496232" y="280494"/>
                </a:lnTo>
                <a:cubicBezTo>
                  <a:pt x="494259" y="278521"/>
                  <a:pt x="491891" y="276153"/>
                  <a:pt x="488931" y="272799"/>
                </a:cubicBezTo>
                <a:cubicBezTo>
                  <a:pt x="487846" y="271615"/>
                  <a:pt x="487451" y="270135"/>
                  <a:pt x="487747" y="268655"/>
                </a:cubicBezTo>
                <a:lnTo>
                  <a:pt x="488043" y="265596"/>
                </a:lnTo>
                <a:cubicBezTo>
                  <a:pt x="488931" y="256125"/>
                  <a:pt x="489326" y="254842"/>
                  <a:pt x="493173" y="243990"/>
                </a:cubicBezTo>
                <a:cubicBezTo>
                  <a:pt x="493765" y="242312"/>
                  <a:pt x="495147" y="241227"/>
                  <a:pt x="496824" y="240832"/>
                </a:cubicBezTo>
                <a:lnTo>
                  <a:pt x="496824" y="240832"/>
                </a:lnTo>
                <a:lnTo>
                  <a:pt x="524942" y="235110"/>
                </a:lnTo>
                <a:cubicBezTo>
                  <a:pt x="525041" y="235011"/>
                  <a:pt x="525041" y="234913"/>
                  <a:pt x="525238" y="234715"/>
                </a:cubicBezTo>
                <a:cubicBezTo>
                  <a:pt x="527606" y="232643"/>
                  <a:pt x="531849" y="228796"/>
                  <a:pt x="540630" y="225441"/>
                </a:cubicBezTo>
                <a:lnTo>
                  <a:pt x="540630" y="225441"/>
                </a:lnTo>
                <a:cubicBezTo>
                  <a:pt x="544379" y="224060"/>
                  <a:pt x="546155" y="223665"/>
                  <a:pt x="547240" y="223468"/>
                </a:cubicBezTo>
                <a:lnTo>
                  <a:pt x="547240" y="223468"/>
                </a:lnTo>
                <a:lnTo>
                  <a:pt x="547240" y="223468"/>
                </a:lnTo>
                <a:lnTo>
                  <a:pt x="547240" y="223468"/>
                </a:lnTo>
                <a:lnTo>
                  <a:pt x="547338" y="223468"/>
                </a:lnTo>
                <a:cubicBezTo>
                  <a:pt x="547634" y="223172"/>
                  <a:pt x="548325" y="222580"/>
                  <a:pt x="549608" y="221396"/>
                </a:cubicBezTo>
                <a:lnTo>
                  <a:pt x="552370" y="218930"/>
                </a:lnTo>
                <a:cubicBezTo>
                  <a:pt x="552666" y="202058"/>
                  <a:pt x="555922" y="198901"/>
                  <a:pt x="559671" y="195251"/>
                </a:cubicBezTo>
                <a:cubicBezTo>
                  <a:pt x="562138" y="192784"/>
                  <a:pt x="564999" y="190022"/>
                  <a:pt x="566577" y="173841"/>
                </a:cubicBezTo>
                <a:cubicBezTo>
                  <a:pt x="567761" y="161410"/>
                  <a:pt x="563026" y="158351"/>
                  <a:pt x="554738" y="152925"/>
                </a:cubicBezTo>
                <a:cubicBezTo>
                  <a:pt x="551482" y="150755"/>
                  <a:pt x="547634" y="148288"/>
                  <a:pt x="543096" y="144638"/>
                </a:cubicBezTo>
                <a:cubicBezTo>
                  <a:pt x="541912" y="143651"/>
                  <a:pt x="541221" y="142171"/>
                  <a:pt x="541221" y="140790"/>
                </a:cubicBezTo>
                <a:cubicBezTo>
                  <a:pt x="541221" y="134574"/>
                  <a:pt x="539742" y="133587"/>
                  <a:pt x="535992" y="130825"/>
                </a:cubicBezTo>
                <a:cubicBezTo>
                  <a:pt x="532145" y="128062"/>
                  <a:pt x="526718" y="124116"/>
                  <a:pt x="519319" y="115828"/>
                </a:cubicBezTo>
                <a:cubicBezTo>
                  <a:pt x="518036" y="114447"/>
                  <a:pt x="517740" y="112474"/>
                  <a:pt x="518431" y="110797"/>
                </a:cubicBezTo>
                <a:lnTo>
                  <a:pt x="514188" y="99549"/>
                </a:lnTo>
                <a:cubicBezTo>
                  <a:pt x="510341" y="98563"/>
                  <a:pt x="506690" y="97971"/>
                  <a:pt x="503336" y="97280"/>
                </a:cubicBezTo>
                <a:cubicBezTo>
                  <a:pt x="489326" y="94715"/>
                  <a:pt x="479460" y="92939"/>
                  <a:pt x="478078" y="79028"/>
                </a:cubicBezTo>
                <a:lnTo>
                  <a:pt x="478078" y="78732"/>
                </a:lnTo>
                <a:cubicBezTo>
                  <a:pt x="477486" y="72516"/>
                  <a:pt x="476204" y="70938"/>
                  <a:pt x="474921" y="69260"/>
                </a:cubicBezTo>
                <a:cubicBezTo>
                  <a:pt x="472849" y="66596"/>
                  <a:pt x="470679" y="63933"/>
                  <a:pt x="469889" y="55645"/>
                </a:cubicBezTo>
                <a:cubicBezTo>
                  <a:pt x="469199" y="49133"/>
                  <a:pt x="468409" y="45483"/>
                  <a:pt x="467916" y="43115"/>
                </a:cubicBezTo>
                <a:cubicBezTo>
                  <a:pt x="467324" y="40451"/>
                  <a:pt x="466930" y="38873"/>
                  <a:pt x="467226" y="36603"/>
                </a:cubicBezTo>
                <a:lnTo>
                  <a:pt x="467226" y="36603"/>
                </a:lnTo>
                <a:cubicBezTo>
                  <a:pt x="467620" y="33742"/>
                  <a:pt x="468903" y="31177"/>
                  <a:pt x="472060" y="24961"/>
                </a:cubicBezTo>
                <a:lnTo>
                  <a:pt x="473737" y="21607"/>
                </a:lnTo>
                <a:lnTo>
                  <a:pt x="473047" y="19732"/>
                </a:lnTo>
                <a:lnTo>
                  <a:pt x="472159" y="17858"/>
                </a:lnTo>
                <a:cubicBezTo>
                  <a:pt x="471764" y="17858"/>
                  <a:pt x="471468" y="17759"/>
                  <a:pt x="471073" y="17660"/>
                </a:cubicBezTo>
                <a:cubicBezTo>
                  <a:pt x="470284" y="17364"/>
                  <a:pt x="469297" y="17068"/>
                  <a:pt x="468015" y="16575"/>
                </a:cubicBezTo>
                <a:cubicBezTo>
                  <a:pt x="466732" y="16082"/>
                  <a:pt x="465647" y="15095"/>
                  <a:pt x="465055" y="13615"/>
                </a:cubicBezTo>
                <a:cubicBezTo>
                  <a:pt x="461997" y="5130"/>
                  <a:pt x="461207" y="4242"/>
                  <a:pt x="461010" y="4045"/>
                </a:cubicBezTo>
                <a:lnTo>
                  <a:pt x="461010" y="4045"/>
                </a:lnTo>
                <a:lnTo>
                  <a:pt x="461010" y="3946"/>
                </a:lnTo>
                <a:cubicBezTo>
                  <a:pt x="460615" y="3354"/>
                  <a:pt x="460319" y="3059"/>
                  <a:pt x="460023" y="2171"/>
                </a:cubicBezTo>
                <a:cubicBezTo>
                  <a:pt x="459826" y="1184"/>
                  <a:pt x="459727" y="592"/>
                  <a:pt x="459925" y="0"/>
                </a:cubicBezTo>
                <a:close/>
              </a:path>
            </a:pathLst>
          </a:custGeom>
          <a:gradFill flip="none" rotWithShape="1">
            <a:gsLst>
              <a:gs pos="0">
                <a:schemeClr val="tx2"/>
              </a:gs>
              <a:gs pos="100000">
                <a:schemeClr val="accent1"/>
              </a:gs>
            </a:gsLst>
            <a:lin ang="2700000" scaled="1"/>
            <a:tileRect/>
          </a:gradFill>
          <a:ln w="31750">
            <a:gradFill flip="none" rotWithShape="1">
              <a:gsLst>
                <a:gs pos="0">
                  <a:schemeClr val="accent2"/>
                </a:gs>
                <a:gs pos="100000">
                  <a:schemeClr val="accent1"/>
                </a:gs>
              </a:gsLst>
              <a:lin ang="13500000" scaled="1"/>
              <a:tileRect/>
            </a:gradFill>
          </a:ln>
          <a:effectLst>
            <a:innerShdw blurRad="254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schemeClr val="lt1"/>
              </a:solidFill>
            </a:endParaRPr>
          </a:p>
        </p:txBody>
      </p:sp>
      <p:sp>
        <p:nvSpPr>
          <p:cNvPr id="6" name="Slide Number Placeholder 5">
            <a:extLst>
              <a:ext uri="{FF2B5EF4-FFF2-40B4-BE49-F238E27FC236}">
                <a16:creationId xmlns:a16="http://schemas.microsoft.com/office/drawing/2014/main" id="{C9D58CF0-20AB-4E66-8A54-3C7048C59C3F}"/>
              </a:ext>
            </a:extLst>
          </p:cNvPr>
          <p:cNvSpPr>
            <a:spLocks noGrp="1"/>
          </p:cNvSpPr>
          <p:nvPr userDrawn="1">
            <p:ph type="sldNum" sz="quarter" idx="4"/>
          </p:nvPr>
        </p:nvSpPr>
        <p:spPr>
          <a:xfrm>
            <a:off x="11397395" y="6470500"/>
            <a:ext cx="470670" cy="212900"/>
          </a:xfrm>
          <a:prstGeom prst="rect">
            <a:avLst/>
          </a:prstGeom>
        </p:spPr>
        <p:txBody>
          <a:bodyPr vert="horz" lIns="0" tIns="45720" rIns="0" bIns="45720" rtlCol="0" anchor="ctr"/>
          <a:lstStyle>
            <a:lvl1pPr algn="ctr">
              <a:defRPr sz="1400" b="1" spc="50" baseline="0">
                <a:solidFill>
                  <a:schemeClr val="bg1"/>
                </a:solidFill>
                <a:latin typeface="+mn-lt"/>
              </a:defRPr>
            </a:lvl1pPr>
          </a:lstStyle>
          <a:p>
            <a:fld id="{D307F087-50E8-4976-AA50-2FC07D62CDFA}" type="slidenum">
              <a:rPr lang="en-US" smtClean="0"/>
              <a:pPr/>
              <a:t>‹#›</a:t>
            </a:fld>
            <a:endParaRPr lang="en-US"/>
          </a:p>
        </p:txBody>
      </p:sp>
      <p:sp>
        <p:nvSpPr>
          <p:cNvPr id="2" name="Title Placeholder 1">
            <a:extLst>
              <a:ext uri="{FF2B5EF4-FFF2-40B4-BE49-F238E27FC236}">
                <a16:creationId xmlns:a16="http://schemas.microsoft.com/office/drawing/2014/main" id="{25F6779F-58CA-4AE9-8AD5-6B0AAD86A1B9}"/>
              </a:ext>
            </a:extLst>
          </p:cNvPr>
          <p:cNvSpPr>
            <a:spLocks noGrp="1"/>
          </p:cNvSpPr>
          <p:nvPr userDrawn="1">
            <p:ph type="title"/>
          </p:nvPr>
        </p:nvSpPr>
        <p:spPr>
          <a:xfrm>
            <a:off x="292100" y="221024"/>
            <a:ext cx="11607800" cy="6864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FB724E-38A9-4B7C-9411-6FB7AA9B5B31}"/>
              </a:ext>
            </a:extLst>
          </p:cNvPr>
          <p:cNvSpPr>
            <a:spLocks noGrp="1"/>
          </p:cNvSpPr>
          <p:nvPr userDrawn="1">
            <p:ph type="body" idx="1"/>
          </p:nvPr>
        </p:nvSpPr>
        <p:spPr>
          <a:xfrm>
            <a:off x="292100" y="1028708"/>
            <a:ext cx="11607800" cy="49525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746DC723-9D81-4CDF-A535-A3EF57CB3F6F}"/>
              </a:ext>
              <a:ext uri="{C183D7F6-B498-43B3-948B-1728B52AA6E4}">
                <adec:decorative xmlns:adec="http://schemas.microsoft.com/office/drawing/2017/decorative" val="1"/>
              </a:ext>
            </a:extLst>
          </p:cNvPr>
          <p:cNvPicPr>
            <a:picLocks noChangeAspect="1"/>
          </p:cNvPicPr>
          <p:nvPr userDrawn="1"/>
        </p:nvPicPr>
        <p:blipFill>
          <a:blip r:embed="rId22" cstate="hqprint">
            <a:extLst>
              <a:ext uri="{28A0092B-C50C-407E-A947-70E740481C1C}">
                <a14:useLocalDpi xmlns:a14="http://schemas.microsoft.com/office/drawing/2010/main" val="0"/>
              </a:ext>
            </a:extLst>
          </a:blip>
          <a:srcRect/>
          <a:stretch/>
        </p:blipFill>
        <p:spPr>
          <a:xfrm>
            <a:off x="273438" y="6352284"/>
            <a:ext cx="2044709" cy="416755"/>
          </a:xfrm>
          <a:prstGeom prst="rect">
            <a:avLst/>
          </a:prstGeom>
        </p:spPr>
      </p:pic>
      <p:sp>
        <p:nvSpPr>
          <p:cNvPr id="13" name="Rectangle 12">
            <a:extLst>
              <a:ext uri="{FF2B5EF4-FFF2-40B4-BE49-F238E27FC236}">
                <a16:creationId xmlns:a16="http://schemas.microsoft.com/office/drawing/2014/main" id="{42BB37D5-54EB-4F8A-B0A5-F3D1A8225823}"/>
              </a:ext>
              <a:ext uri="{C183D7F6-B498-43B3-948B-1728B52AA6E4}">
                <adec:decorative xmlns:adec="http://schemas.microsoft.com/office/drawing/2017/decorative" val="1"/>
              </a:ext>
            </a:extLst>
          </p:cNvPr>
          <p:cNvSpPr/>
          <p:nvPr userDrawn="1"/>
        </p:nvSpPr>
        <p:spPr>
          <a:xfrm>
            <a:off x="0" y="6260493"/>
            <a:ext cx="3474720" cy="27432"/>
          </a:xfrm>
          <a:prstGeom prst="rect">
            <a:avLst/>
          </a:prstGeom>
          <a:gradFill flip="none" rotWithShape="1">
            <a:gsLst>
              <a:gs pos="6000">
                <a:schemeClr val="bg1"/>
              </a:gs>
              <a:gs pos="100000">
                <a:schemeClr val="accent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a:extLst>
              <a:ext uri="{FF2B5EF4-FFF2-40B4-BE49-F238E27FC236}">
                <a16:creationId xmlns:a16="http://schemas.microsoft.com/office/drawing/2014/main" id="{F7E9EAAB-1C04-4F96-849F-FA576DB41345}"/>
              </a:ext>
            </a:extLst>
          </p:cNvPr>
          <p:cNvSpPr>
            <a:spLocks noGrp="1"/>
          </p:cNvSpPr>
          <p:nvPr userDrawn="1">
            <p:ph type="ftr" sz="quarter" idx="3"/>
          </p:nvPr>
        </p:nvSpPr>
        <p:spPr>
          <a:xfrm>
            <a:off x="2648339" y="6370976"/>
            <a:ext cx="8287139" cy="365125"/>
          </a:xfrm>
          <a:prstGeom prst="rect">
            <a:avLst/>
          </a:prstGeom>
        </p:spPr>
        <p:txBody>
          <a:bodyPr vert="horz" lIns="91440" tIns="45720" rIns="91440" bIns="45720" rtlCol="0" anchor="ctr"/>
          <a:lstStyle>
            <a:lvl1pPr algn="l">
              <a:defRPr sz="1400" i="0">
                <a:solidFill>
                  <a:srgbClr val="535355"/>
                </a:solidFill>
                <a:latin typeface="+mj-lt"/>
              </a:defRPr>
            </a:lvl1pPr>
          </a:lstStyle>
          <a:p>
            <a:endParaRPr lang="en-US"/>
          </a:p>
        </p:txBody>
      </p:sp>
    </p:spTree>
    <p:extLst>
      <p:ext uri="{BB962C8B-B14F-4D97-AF65-F5344CB8AC3E}">
        <p14:creationId xmlns:p14="http://schemas.microsoft.com/office/powerpoint/2010/main" val="40575987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Lst>
  <p:hf hdr="0" ftr="0" dt="0"/>
  <p:txStyles>
    <p:titleStyle>
      <a:lvl1pPr algn="l" defTabSz="914400" rtl="0" eaLnBrk="1" latinLnBrk="0" hangingPunct="1">
        <a:lnSpc>
          <a:spcPct val="85000"/>
        </a:lnSpc>
        <a:spcBef>
          <a:spcPct val="0"/>
        </a:spcBef>
        <a:buNone/>
        <a:defRPr sz="3200" b="1" kern="1200" cap="small" baseline="0">
          <a:solidFill>
            <a:schemeClr val="accent1"/>
          </a:solidFill>
          <a:latin typeface="+mj-lt"/>
          <a:ea typeface="+mj-ea"/>
          <a:cs typeface="+mj-cs"/>
        </a:defRPr>
      </a:lvl1pPr>
    </p:titleStyle>
    <p:bodyStyle>
      <a:lvl1pPr marL="320040" indent="-320040" algn="l" defTabSz="914400" rtl="0" eaLnBrk="1" latinLnBrk="0" hangingPunct="1">
        <a:lnSpc>
          <a:spcPct val="100000"/>
        </a:lnSpc>
        <a:spcBef>
          <a:spcPts val="1800"/>
        </a:spcBef>
        <a:buClr>
          <a:srgbClr val="0F6A6B"/>
        </a:buClr>
        <a:buSzPct val="85000"/>
        <a:buFont typeface="Wingdings 3" panose="05040102010807070707" pitchFamily="18" charset="2"/>
        <a:buChar char=""/>
        <a:defRPr sz="2600" kern="1200">
          <a:solidFill>
            <a:schemeClr val="tx1"/>
          </a:solidFill>
          <a:latin typeface="+mn-lt"/>
          <a:ea typeface="+mn-ea"/>
          <a:cs typeface="+mn-cs"/>
        </a:defRPr>
      </a:lvl1pPr>
      <a:lvl2pPr marL="731520" indent="-274320" algn="l" defTabSz="914400" rtl="0" eaLnBrk="1" latinLnBrk="0" hangingPunct="1">
        <a:lnSpc>
          <a:spcPct val="95000"/>
        </a:lnSpc>
        <a:spcBef>
          <a:spcPts val="500"/>
        </a:spcBef>
        <a:buClr>
          <a:srgbClr val="114257"/>
        </a:buClr>
        <a:buFont typeface="Wingdings" panose="05000000000000000000" pitchFamily="2" charset="2"/>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Clr>
          <a:srgbClr val="49A1A2"/>
        </a:buClr>
        <a:buFont typeface="Calibri" panose="020F050202020403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Clr>
          <a:srgbClr val="0F6A6B"/>
        </a:buClr>
        <a:buFont typeface="Calibri" panose="020F050202020403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Clr>
          <a:srgbClr val="114257"/>
        </a:buClr>
        <a:buFont typeface="Calibri" panose="020F050202020403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s://www.iowawdb.gov/one-stop-certification"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5FC0E9-5E6C-4D61-9F80-9AF2C6999193}"/>
              </a:ext>
            </a:extLst>
          </p:cNvPr>
          <p:cNvSpPr>
            <a:spLocks noGrp="1"/>
          </p:cNvSpPr>
          <p:nvPr>
            <p:ph type="ctrTitle"/>
          </p:nvPr>
        </p:nvSpPr>
        <p:spPr/>
        <p:txBody>
          <a:bodyPr>
            <a:normAutofit fontScale="90000"/>
          </a:bodyPr>
          <a:lstStyle/>
          <a:p>
            <a:r>
              <a:rPr lang="en-US"/>
              <a:t>One-Stop Center Certification: Standards, Process Guidance, and Supporting Tools Discussion</a:t>
            </a:r>
            <a:endParaRPr lang="en-US">
              <a:cs typeface="Calibri"/>
            </a:endParaRPr>
          </a:p>
        </p:txBody>
      </p:sp>
      <p:sp>
        <p:nvSpPr>
          <p:cNvPr id="7" name="Subtitle 6">
            <a:extLst>
              <a:ext uri="{FF2B5EF4-FFF2-40B4-BE49-F238E27FC236}">
                <a16:creationId xmlns:a16="http://schemas.microsoft.com/office/drawing/2014/main" id="{F67C7F23-19DE-4D44-A58E-4A7D038A09BF}"/>
              </a:ext>
            </a:extLst>
          </p:cNvPr>
          <p:cNvSpPr>
            <a:spLocks noGrp="1"/>
          </p:cNvSpPr>
          <p:nvPr>
            <p:ph type="subTitle" idx="1"/>
          </p:nvPr>
        </p:nvSpPr>
        <p:spPr/>
        <p:txBody>
          <a:bodyPr/>
          <a:lstStyle/>
          <a:p>
            <a:r>
              <a:rPr lang="en-US"/>
              <a:t>Local Area Stakeholders</a:t>
            </a:r>
          </a:p>
          <a:p>
            <a:r>
              <a:rPr lang="en-US"/>
              <a:t>June 17, 2025</a:t>
            </a:r>
            <a:endParaRPr lang="en-US">
              <a:cs typeface="Calibri"/>
            </a:endParaRPr>
          </a:p>
        </p:txBody>
      </p:sp>
    </p:spTree>
    <p:extLst>
      <p:ext uri="{BB962C8B-B14F-4D97-AF65-F5344CB8AC3E}">
        <p14:creationId xmlns:p14="http://schemas.microsoft.com/office/powerpoint/2010/main" val="5169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168D5-5470-44BE-AFE5-704E928948B0}"/>
              </a:ext>
            </a:extLst>
          </p:cNvPr>
          <p:cNvSpPr>
            <a:spLocks noGrp="1"/>
          </p:cNvSpPr>
          <p:nvPr>
            <p:ph type="title"/>
          </p:nvPr>
        </p:nvSpPr>
        <p:spPr/>
        <p:txBody>
          <a:bodyPr/>
          <a:lstStyle/>
          <a:p>
            <a:r>
              <a:rPr lang="en-US"/>
              <a:t>Certification System Development Team Composition</a:t>
            </a:r>
          </a:p>
        </p:txBody>
      </p:sp>
      <p:sp>
        <p:nvSpPr>
          <p:cNvPr id="3" name="Content Placeholder 2">
            <a:extLst>
              <a:ext uri="{FF2B5EF4-FFF2-40B4-BE49-F238E27FC236}">
                <a16:creationId xmlns:a16="http://schemas.microsoft.com/office/drawing/2014/main" id="{A4E462C6-66AD-4AFD-9B52-C7BB164C2B54}"/>
              </a:ext>
            </a:extLst>
          </p:cNvPr>
          <p:cNvSpPr>
            <a:spLocks noGrp="1"/>
          </p:cNvSpPr>
          <p:nvPr>
            <p:ph idx="1"/>
          </p:nvPr>
        </p:nvSpPr>
        <p:spPr/>
        <p:txBody>
          <a:bodyPr vert="horz" lIns="91440" tIns="45720" rIns="91440" bIns="45720" rtlCol="0" anchor="t">
            <a:normAutofit fontScale="92500" lnSpcReduction="10000"/>
          </a:bodyPr>
          <a:lstStyle/>
          <a:p>
            <a:r>
              <a:rPr lang="en-US"/>
              <a:t>State level representation from:</a:t>
            </a:r>
          </a:p>
          <a:p>
            <a:pPr lvl="1"/>
            <a:r>
              <a:rPr lang="en-US"/>
              <a:t>Iowa Workforce Development</a:t>
            </a:r>
            <a:endParaRPr lang="en-US">
              <a:ea typeface="Calibri"/>
              <a:cs typeface="Calibri"/>
            </a:endParaRPr>
          </a:p>
          <a:p>
            <a:pPr lvl="2"/>
            <a:r>
              <a:rPr lang="en-US">
                <a:ea typeface="Calibri"/>
                <a:cs typeface="Calibri"/>
              </a:rPr>
              <a:t>(Including Iowa Vocational Rehabilitation Services)</a:t>
            </a:r>
          </a:p>
          <a:p>
            <a:pPr lvl="1"/>
            <a:r>
              <a:rPr lang="en-US"/>
              <a:t>Iowa Department for the Blind</a:t>
            </a:r>
            <a:endParaRPr lang="en-US">
              <a:ea typeface="Calibri"/>
              <a:cs typeface="Calibri"/>
            </a:endParaRPr>
          </a:p>
          <a:p>
            <a:r>
              <a:rPr lang="en-US"/>
              <a:t>Local level representation from: </a:t>
            </a:r>
            <a:endParaRPr lang="en-US">
              <a:ea typeface="Calibri"/>
              <a:cs typeface="Calibri"/>
            </a:endParaRPr>
          </a:p>
          <a:p>
            <a:pPr lvl="1"/>
            <a:r>
              <a:rPr lang="en-US"/>
              <a:t>Chief elected official</a:t>
            </a:r>
            <a:endParaRPr lang="en-US">
              <a:ea typeface="Calibri"/>
              <a:cs typeface="Calibri"/>
            </a:endParaRPr>
          </a:p>
          <a:p>
            <a:pPr lvl="1"/>
            <a:r>
              <a:rPr lang="en-US"/>
              <a:t>Local workforce development board chair</a:t>
            </a:r>
            <a:endParaRPr lang="en-US">
              <a:ea typeface="Calibri"/>
              <a:cs typeface="Calibri"/>
            </a:endParaRPr>
          </a:p>
          <a:p>
            <a:pPr lvl="1"/>
            <a:r>
              <a:rPr lang="en-US"/>
              <a:t>Local workforce development board staff</a:t>
            </a:r>
            <a:endParaRPr lang="en-US">
              <a:ea typeface="Calibri"/>
              <a:cs typeface="Calibri"/>
            </a:endParaRPr>
          </a:p>
          <a:p>
            <a:pPr lvl="1"/>
            <a:r>
              <a:rPr lang="en-US"/>
              <a:t>Local partner staff</a:t>
            </a:r>
            <a:endParaRPr lang="en-US">
              <a:ea typeface="Calibri"/>
              <a:cs typeface="Calibri"/>
            </a:endParaRPr>
          </a:p>
          <a:p>
            <a:pPr lvl="2"/>
            <a:r>
              <a:rPr lang="en-US"/>
              <a:t>Title I Service Provider</a:t>
            </a:r>
            <a:endParaRPr lang="en-US">
              <a:ea typeface="Calibri"/>
              <a:cs typeface="Calibri"/>
            </a:endParaRPr>
          </a:p>
          <a:p>
            <a:pPr lvl="2"/>
            <a:r>
              <a:rPr lang="en-US"/>
              <a:t>Adult Education Service Provider</a:t>
            </a:r>
            <a:endParaRPr lang="en-US">
              <a:ea typeface="Calibri"/>
              <a:cs typeface="Calibri"/>
            </a:endParaRPr>
          </a:p>
          <a:p>
            <a:pPr lvl="2"/>
            <a:r>
              <a:rPr lang="en-US"/>
              <a:t>Iowa Workforce Development</a:t>
            </a:r>
            <a:endParaRPr lang="en-US">
              <a:ea typeface="Calibri"/>
              <a:cs typeface="Calibri"/>
            </a:endParaRPr>
          </a:p>
          <a:p>
            <a:pPr lvl="2"/>
            <a:r>
              <a:rPr lang="en-US"/>
              <a:t>Iowa Vocational Rehabilitation Services</a:t>
            </a:r>
            <a:endParaRPr lang="en-US">
              <a:ea typeface="Calibri"/>
              <a:cs typeface="Calibri"/>
            </a:endParaRPr>
          </a:p>
          <a:p>
            <a:pPr lvl="2"/>
            <a:r>
              <a:rPr lang="en-US"/>
              <a:t>Iowa Department for the Blind</a:t>
            </a:r>
            <a:endParaRPr lang="en-US">
              <a:ea typeface="Calibri"/>
              <a:cs typeface="Calibri"/>
            </a:endParaRPr>
          </a:p>
        </p:txBody>
      </p:sp>
      <p:pic>
        <p:nvPicPr>
          <p:cNvPr id="6" name="Picture 5" descr="people working together at a conference table">
            <a:extLst>
              <a:ext uri="{FF2B5EF4-FFF2-40B4-BE49-F238E27FC236}">
                <a16:creationId xmlns:a16="http://schemas.microsoft.com/office/drawing/2014/main" id="{312C4302-CA9E-4725-AB53-455DC9997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701" y="1807029"/>
            <a:ext cx="4327241" cy="2886269"/>
          </a:xfrm>
          <a:prstGeom prst="rect">
            <a:avLst/>
          </a:prstGeom>
          <a:ln w="28575">
            <a:solidFill>
              <a:schemeClr val="accent2"/>
            </a:solidFill>
          </a:ln>
        </p:spPr>
      </p:pic>
    </p:spTree>
    <p:extLst>
      <p:ext uri="{BB962C8B-B14F-4D97-AF65-F5344CB8AC3E}">
        <p14:creationId xmlns:p14="http://schemas.microsoft.com/office/powerpoint/2010/main" val="1793982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E7EA-7EE3-463E-B333-5D39799AB2A0}"/>
              </a:ext>
            </a:extLst>
          </p:cNvPr>
          <p:cNvSpPr>
            <a:spLocks noGrp="1"/>
          </p:cNvSpPr>
          <p:nvPr>
            <p:ph type="title"/>
          </p:nvPr>
        </p:nvSpPr>
        <p:spPr/>
        <p:txBody>
          <a:bodyPr>
            <a:normAutofit fontScale="90000"/>
          </a:bodyPr>
          <a:lstStyle/>
          <a:p>
            <a:r>
              <a:rPr lang="en-US"/>
              <a:t>Physical and Programmatic Accessibility Certification Standards</a:t>
            </a:r>
            <a:endParaRPr lang="en-US">
              <a:cs typeface="Calibri"/>
            </a:endParaRPr>
          </a:p>
        </p:txBody>
      </p:sp>
      <p:sp>
        <p:nvSpPr>
          <p:cNvPr id="5" name="Text Placeholder 4">
            <a:extLst>
              <a:ext uri="{FF2B5EF4-FFF2-40B4-BE49-F238E27FC236}">
                <a16:creationId xmlns:a16="http://schemas.microsoft.com/office/drawing/2014/main" id="{06AB84C7-9E18-6BF0-B25D-08362F8AC661}"/>
              </a:ext>
            </a:extLst>
          </p:cNvPr>
          <p:cNvSpPr>
            <a:spLocks noGrp="1"/>
          </p:cNvSpPr>
          <p:nvPr>
            <p:ph type="body" sz="half" idx="2"/>
          </p:nvPr>
        </p:nvSpPr>
        <p:spPr/>
        <p:txBody>
          <a:bodyPr/>
          <a:lstStyle/>
          <a:p>
            <a:r>
              <a:rPr lang="en-US">
                <a:cs typeface="Calibri"/>
              </a:rPr>
              <a:t>9 Comprehensive Standards</a:t>
            </a:r>
          </a:p>
          <a:p>
            <a:r>
              <a:rPr lang="en-US">
                <a:cs typeface="Calibri"/>
              </a:rPr>
              <a:t>9 Affiliate Standards</a:t>
            </a:r>
          </a:p>
        </p:txBody>
      </p:sp>
      <p:sp>
        <p:nvSpPr>
          <p:cNvPr id="3" name="Content Placeholder 2">
            <a:extLst>
              <a:ext uri="{FF2B5EF4-FFF2-40B4-BE49-F238E27FC236}">
                <a16:creationId xmlns:a16="http://schemas.microsoft.com/office/drawing/2014/main" id="{B7F6F484-6039-42DF-9880-89E7F2AF2BB7}"/>
              </a:ext>
            </a:extLst>
          </p:cNvPr>
          <p:cNvSpPr>
            <a:spLocks noGrp="1"/>
          </p:cNvSpPr>
          <p:nvPr>
            <p:ph idx="1"/>
          </p:nvPr>
        </p:nvSpPr>
        <p:spPr/>
        <p:txBody>
          <a:bodyPr>
            <a:normAutofit fontScale="92500" lnSpcReduction="20000"/>
          </a:bodyPr>
          <a:lstStyle/>
          <a:p>
            <a:r>
              <a:rPr lang="en-US"/>
              <a:t>Physical accessibility (external and internal): The extent to which facilities are designed, constructed, or altered so they are accessible and usable by individuals with disabilities</a:t>
            </a:r>
          </a:p>
          <a:p>
            <a:r>
              <a:rPr lang="en-US"/>
              <a:t>Programmatic accessibility: The extent to which the full range of services is available to all One-Stop customers regardless of disability or cultural background</a:t>
            </a:r>
            <a:endParaRPr lang="en-US">
              <a:cs typeface="Calibri"/>
            </a:endParaRPr>
          </a:p>
          <a:p>
            <a:r>
              <a:rPr lang="en-US"/>
              <a:t>Use of universal design and human-centered design are noted as potential strategies in USDOL policy</a:t>
            </a:r>
            <a:endParaRPr lang="en-US">
              <a:cs typeface="Calibri"/>
            </a:endParaRPr>
          </a:p>
        </p:txBody>
      </p:sp>
      <p:sp>
        <p:nvSpPr>
          <p:cNvPr id="6" name="Slide Number Placeholder 5">
            <a:extLst>
              <a:ext uri="{FF2B5EF4-FFF2-40B4-BE49-F238E27FC236}">
                <a16:creationId xmlns:a16="http://schemas.microsoft.com/office/drawing/2014/main" id="{5FDFE56A-3115-4F74-92F8-CA0AB7A8A5CF}"/>
              </a:ext>
            </a:extLst>
          </p:cNvPr>
          <p:cNvSpPr>
            <a:spLocks noGrp="1"/>
          </p:cNvSpPr>
          <p:nvPr>
            <p:ph type="sldNum" sz="quarter" idx="12"/>
          </p:nvPr>
        </p:nvSpPr>
        <p:spPr/>
        <p:txBody>
          <a:bodyPr/>
          <a:lstStyle/>
          <a:p>
            <a:fld id="{D307F087-50E8-4976-AA50-2FC07D62CDFA}" type="slidenum">
              <a:rPr lang="en-US" smtClean="0"/>
              <a:t>11</a:t>
            </a:fld>
            <a:endParaRPr lang="en-US"/>
          </a:p>
        </p:txBody>
      </p:sp>
    </p:spTree>
    <p:extLst>
      <p:ext uri="{BB962C8B-B14F-4D97-AF65-F5344CB8AC3E}">
        <p14:creationId xmlns:p14="http://schemas.microsoft.com/office/powerpoint/2010/main" val="221329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E7EA-7EE3-463E-B333-5D39799AB2A0}"/>
              </a:ext>
            </a:extLst>
          </p:cNvPr>
          <p:cNvSpPr>
            <a:spLocks noGrp="1"/>
          </p:cNvSpPr>
          <p:nvPr>
            <p:ph type="title"/>
          </p:nvPr>
        </p:nvSpPr>
        <p:spPr/>
        <p:txBody>
          <a:bodyPr/>
          <a:lstStyle/>
          <a:p>
            <a:r>
              <a:rPr lang="en-US"/>
              <a:t>Effectiveness Certification Standards</a:t>
            </a:r>
          </a:p>
        </p:txBody>
      </p:sp>
      <p:sp>
        <p:nvSpPr>
          <p:cNvPr id="5" name="Text Placeholder 4">
            <a:extLst>
              <a:ext uri="{FF2B5EF4-FFF2-40B4-BE49-F238E27FC236}">
                <a16:creationId xmlns:a16="http://schemas.microsoft.com/office/drawing/2014/main" id="{89CAA7D5-9CF5-57D6-8E31-76B950F3AE5E}"/>
              </a:ext>
            </a:extLst>
          </p:cNvPr>
          <p:cNvSpPr>
            <a:spLocks noGrp="1"/>
          </p:cNvSpPr>
          <p:nvPr>
            <p:ph type="body" sz="half" idx="2"/>
          </p:nvPr>
        </p:nvSpPr>
        <p:spPr/>
        <p:txBody>
          <a:bodyPr/>
          <a:lstStyle/>
          <a:p>
            <a:r>
              <a:rPr lang="en-US">
                <a:cs typeface="Calibri"/>
              </a:rPr>
              <a:t>12 Comprehensive Standards</a:t>
            </a:r>
          </a:p>
          <a:p>
            <a:r>
              <a:rPr lang="en-US">
                <a:cs typeface="Calibri"/>
              </a:rPr>
              <a:t>11 Affiliate Standards</a:t>
            </a:r>
          </a:p>
        </p:txBody>
      </p:sp>
      <p:sp>
        <p:nvSpPr>
          <p:cNvPr id="3" name="Content Placeholder 2">
            <a:extLst>
              <a:ext uri="{FF2B5EF4-FFF2-40B4-BE49-F238E27FC236}">
                <a16:creationId xmlns:a16="http://schemas.microsoft.com/office/drawing/2014/main" id="{B7F6F484-6039-42DF-9880-89E7F2AF2BB7}"/>
              </a:ext>
            </a:extLst>
          </p:cNvPr>
          <p:cNvSpPr>
            <a:spLocks noGrp="1"/>
          </p:cNvSpPr>
          <p:nvPr>
            <p:ph idx="1"/>
          </p:nvPr>
        </p:nvSpPr>
        <p:spPr/>
        <p:txBody>
          <a:bodyPr>
            <a:normAutofit fontScale="85000" lnSpcReduction="20000"/>
          </a:bodyPr>
          <a:lstStyle/>
          <a:p>
            <a:r>
              <a:rPr lang="en-US"/>
              <a:t>How well the AJC:</a:t>
            </a:r>
          </a:p>
          <a:p>
            <a:pPr lvl="1"/>
            <a:r>
              <a:rPr lang="en-US"/>
              <a:t>Integrates available services for participants and businesses</a:t>
            </a:r>
          </a:p>
          <a:p>
            <a:pPr lvl="1"/>
            <a:r>
              <a:rPr lang="en-US"/>
              <a:t>Meets the workforce development needs of participants and the employment needs of local employers</a:t>
            </a:r>
          </a:p>
          <a:p>
            <a:pPr lvl="1"/>
            <a:r>
              <a:rPr lang="en-US"/>
              <a:t>Operates in a cost-efficient manner</a:t>
            </a:r>
          </a:p>
          <a:p>
            <a:pPr lvl="1"/>
            <a:r>
              <a:rPr lang="en-US"/>
              <a:t>Coordinates services among the One-Stop partner programs</a:t>
            </a:r>
          </a:p>
          <a:p>
            <a:pPr lvl="1"/>
            <a:r>
              <a:rPr lang="en-US"/>
              <a:t>Provides access to partner program services to the maximum extent practicable, including providing services outside of regular business hours where there is a workforce need, as identified by the Local Board</a:t>
            </a:r>
          </a:p>
          <a:p>
            <a:pPr lvl="1"/>
            <a:r>
              <a:rPr lang="en-US" i="1"/>
              <a:t>Evaluations of effectiveness must take customer feedback into account</a:t>
            </a:r>
          </a:p>
        </p:txBody>
      </p:sp>
      <p:sp>
        <p:nvSpPr>
          <p:cNvPr id="6" name="Slide Number Placeholder 5">
            <a:extLst>
              <a:ext uri="{FF2B5EF4-FFF2-40B4-BE49-F238E27FC236}">
                <a16:creationId xmlns:a16="http://schemas.microsoft.com/office/drawing/2014/main" id="{423053CF-15C7-4AE2-B721-15FEE502EB26}"/>
              </a:ext>
            </a:extLst>
          </p:cNvPr>
          <p:cNvSpPr>
            <a:spLocks noGrp="1"/>
          </p:cNvSpPr>
          <p:nvPr>
            <p:ph type="sldNum" sz="quarter" idx="12"/>
          </p:nvPr>
        </p:nvSpPr>
        <p:spPr/>
        <p:txBody>
          <a:bodyPr/>
          <a:lstStyle/>
          <a:p>
            <a:fld id="{D307F087-50E8-4976-AA50-2FC07D62CDFA}" type="slidenum">
              <a:rPr lang="en-US" smtClean="0"/>
              <a:t>12</a:t>
            </a:fld>
            <a:endParaRPr lang="en-US"/>
          </a:p>
        </p:txBody>
      </p:sp>
    </p:spTree>
    <p:extLst>
      <p:ext uri="{BB962C8B-B14F-4D97-AF65-F5344CB8AC3E}">
        <p14:creationId xmlns:p14="http://schemas.microsoft.com/office/powerpoint/2010/main" val="146465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CE7EA-7EE3-463E-B333-5D39799AB2A0}"/>
              </a:ext>
            </a:extLst>
          </p:cNvPr>
          <p:cNvSpPr>
            <a:spLocks noGrp="1"/>
          </p:cNvSpPr>
          <p:nvPr>
            <p:ph type="title"/>
          </p:nvPr>
        </p:nvSpPr>
        <p:spPr/>
        <p:txBody>
          <a:bodyPr>
            <a:normAutofit/>
          </a:bodyPr>
          <a:lstStyle/>
          <a:p>
            <a:r>
              <a:rPr lang="en-US"/>
              <a:t>Continuous Improvement Certification Standards</a:t>
            </a:r>
          </a:p>
        </p:txBody>
      </p:sp>
      <p:sp>
        <p:nvSpPr>
          <p:cNvPr id="5" name="Text Placeholder 4">
            <a:extLst>
              <a:ext uri="{FF2B5EF4-FFF2-40B4-BE49-F238E27FC236}">
                <a16:creationId xmlns:a16="http://schemas.microsoft.com/office/drawing/2014/main" id="{6FACECB6-B234-4355-075B-BFA73BEAE2BB}"/>
              </a:ext>
            </a:extLst>
          </p:cNvPr>
          <p:cNvSpPr>
            <a:spLocks noGrp="1"/>
          </p:cNvSpPr>
          <p:nvPr>
            <p:ph type="body" sz="half" idx="2"/>
          </p:nvPr>
        </p:nvSpPr>
        <p:spPr/>
        <p:txBody>
          <a:bodyPr/>
          <a:lstStyle/>
          <a:p>
            <a:r>
              <a:rPr lang="en-US">
                <a:cs typeface="Calibri"/>
              </a:rPr>
              <a:t>8 Standards</a:t>
            </a:r>
          </a:p>
          <a:p>
            <a:r>
              <a:rPr lang="en-US">
                <a:cs typeface="Calibri"/>
              </a:rPr>
              <a:t>Standards apply to both comprehensive and affiliate centers</a:t>
            </a:r>
            <a:endParaRPr lang="en-US">
              <a:ea typeface="Calibri"/>
              <a:cs typeface="Calibri"/>
            </a:endParaRPr>
          </a:p>
        </p:txBody>
      </p:sp>
      <p:sp>
        <p:nvSpPr>
          <p:cNvPr id="3" name="Content Placeholder 2">
            <a:extLst>
              <a:ext uri="{FF2B5EF4-FFF2-40B4-BE49-F238E27FC236}">
                <a16:creationId xmlns:a16="http://schemas.microsoft.com/office/drawing/2014/main" id="{B7F6F484-6039-42DF-9880-89E7F2AF2BB7}"/>
              </a:ext>
            </a:extLst>
          </p:cNvPr>
          <p:cNvSpPr>
            <a:spLocks noGrp="1"/>
          </p:cNvSpPr>
          <p:nvPr>
            <p:ph idx="1"/>
          </p:nvPr>
        </p:nvSpPr>
        <p:spPr/>
        <p:txBody>
          <a:bodyPr>
            <a:normAutofit fontScale="92500" lnSpcReduction="10000"/>
          </a:bodyPr>
          <a:lstStyle/>
          <a:p>
            <a:r>
              <a:rPr lang="en-US"/>
              <a:t>How well the AJC supports the achievement of the negotiated levels of performance for the local area</a:t>
            </a:r>
          </a:p>
          <a:p>
            <a:r>
              <a:rPr lang="en-US"/>
              <a:t>Other continuous improvement factors may include:</a:t>
            </a:r>
          </a:p>
          <a:p>
            <a:pPr lvl="1"/>
            <a:r>
              <a:rPr lang="en-US"/>
              <a:t>A regular process for identifying and responding to technical assistance needs</a:t>
            </a:r>
          </a:p>
          <a:p>
            <a:pPr lvl="1"/>
            <a:r>
              <a:rPr lang="en-US"/>
              <a:t>A regular system of continuing professional staff development</a:t>
            </a:r>
          </a:p>
          <a:p>
            <a:pPr lvl="1"/>
            <a:r>
              <a:rPr lang="en-US"/>
              <a:t>Systems for regularly capturing and responding to specific customer feedback</a:t>
            </a:r>
          </a:p>
        </p:txBody>
      </p:sp>
      <p:sp>
        <p:nvSpPr>
          <p:cNvPr id="6" name="Slide Number Placeholder 5">
            <a:extLst>
              <a:ext uri="{FF2B5EF4-FFF2-40B4-BE49-F238E27FC236}">
                <a16:creationId xmlns:a16="http://schemas.microsoft.com/office/drawing/2014/main" id="{BD78E426-2D85-487E-8709-A04BA52D2FC6}"/>
              </a:ext>
            </a:extLst>
          </p:cNvPr>
          <p:cNvSpPr>
            <a:spLocks noGrp="1"/>
          </p:cNvSpPr>
          <p:nvPr>
            <p:ph type="sldNum" sz="quarter" idx="12"/>
          </p:nvPr>
        </p:nvSpPr>
        <p:spPr/>
        <p:txBody>
          <a:bodyPr/>
          <a:lstStyle/>
          <a:p>
            <a:fld id="{D307F087-50E8-4976-AA50-2FC07D62CDFA}" type="slidenum">
              <a:rPr lang="en-US" smtClean="0"/>
              <a:t>13</a:t>
            </a:fld>
            <a:endParaRPr lang="en-US"/>
          </a:p>
        </p:txBody>
      </p:sp>
    </p:spTree>
    <p:extLst>
      <p:ext uri="{BB962C8B-B14F-4D97-AF65-F5344CB8AC3E}">
        <p14:creationId xmlns:p14="http://schemas.microsoft.com/office/powerpoint/2010/main" val="1059309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66FD50-EBEC-35C1-F17D-7DB884F50632}"/>
              </a:ext>
            </a:extLst>
          </p:cNvPr>
          <p:cNvSpPr>
            <a:spLocks noGrp="1"/>
          </p:cNvSpPr>
          <p:nvPr>
            <p:ph type="title"/>
          </p:nvPr>
        </p:nvSpPr>
        <p:spPr/>
        <p:txBody>
          <a:bodyPr/>
          <a:lstStyle/>
          <a:p>
            <a:r>
              <a:rPr lang="en-US">
                <a:cs typeface="Calibri"/>
              </a:rPr>
              <a:t>One-Stop Certification Process Guidance &amp; Supporting Tools</a:t>
            </a:r>
            <a:endParaRPr lang="en-US"/>
          </a:p>
        </p:txBody>
      </p:sp>
      <p:sp>
        <p:nvSpPr>
          <p:cNvPr id="2" name="Slide Number Placeholder 1">
            <a:extLst>
              <a:ext uri="{FF2B5EF4-FFF2-40B4-BE49-F238E27FC236}">
                <a16:creationId xmlns:a16="http://schemas.microsoft.com/office/drawing/2014/main" id="{835B9582-E7F7-F061-8FB1-5562F36C7977}"/>
              </a:ext>
            </a:extLst>
          </p:cNvPr>
          <p:cNvSpPr>
            <a:spLocks noGrp="1"/>
          </p:cNvSpPr>
          <p:nvPr>
            <p:ph type="sldNum" sz="quarter" idx="12"/>
          </p:nvPr>
        </p:nvSpPr>
        <p:spPr/>
        <p:txBody>
          <a:bodyPr/>
          <a:lstStyle/>
          <a:p>
            <a:fld id="{D307F087-50E8-4976-AA50-2FC07D62CDFA}" type="slidenum">
              <a:rPr lang="en-US" smtClean="0"/>
              <a:t>14</a:t>
            </a:fld>
            <a:endParaRPr lang="en-US"/>
          </a:p>
        </p:txBody>
      </p:sp>
    </p:spTree>
    <p:extLst>
      <p:ext uri="{BB962C8B-B14F-4D97-AF65-F5344CB8AC3E}">
        <p14:creationId xmlns:p14="http://schemas.microsoft.com/office/powerpoint/2010/main" val="4185800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a:cs typeface="Calibri"/>
              </a:rPr>
              <a:t>One-Stop Certification Action Plan Questions</a:t>
            </a:r>
            <a:endParaRPr lang="en-US"/>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chor="t">
            <a:normAutofit/>
          </a:bodyPr>
          <a:lstStyle/>
          <a:p>
            <a:pPr fontAlgn="base"/>
            <a:r>
              <a:rPr lang="en-US" sz="2400">
                <a:latin typeface="Calibri"/>
                <a:ea typeface="Calibri"/>
                <a:cs typeface="Calibri"/>
              </a:rPr>
              <a:t>For LWDB board staff, One-Stop Operators &amp; coordinators of the certification process</a:t>
            </a:r>
          </a:p>
          <a:p>
            <a:r>
              <a:rPr lang="en-US" sz="2400">
                <a:latin typeface="Calibri"/>
                <a:ea typeface="Calibri"/>
                <a:cs typeface="Calibri"/>
              </a:rPr>
              <a:t>Questions are ordered to help you start with the end in mind</a:t>
            </a:r>
          </a:p>
          <a:p>
            <a:pPr fontAlgn="base"/>
            <a:r>
              <a:rPr lang="en-US" sz="2400" b="0" i="0">
                <a:effectLst/>
                <a:latin typeface="Calibri"/>
                <a:ea typeface="Calibri"/>
                <a:cs typeface="Calibri"/>
              </a:rPr>
              <a:t>Planning questions for consideration</a:t>
            </a:r>
          </a:p>
        </p:txBody>
      </p:sp>
    </p:spTree>
    <p:extLst>
      <p:ext uri="{BB962C8B-B14F-4D97-AF65-F5344CB8AC3E}">
        <p14:creationId xmlns:p14="http://schemas.microsoft.com/office/powerpoint/2010/main" val="20599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a:solidFill>
                  <a:schemeClr val="bg1"/>
                </a:solidFill>
                <a:cs typeface="Calibri"/>
              </a:rPr>
              <a:t>Parts of One-Stop Certification Process</a:t>
            </a:r>
            <a:endParaRPr lang="en-US">
              <a:solidFill>
                <a:schemeClr val="bg1"/>
              </a:solidFill>
            </a:endParaRPr>
          </a:p>
        </p:txBody>
      </p:sp>
      <p:graphicFrame>
        <p:nvGraphicFramePr>
          <p:cNvPr id="8" name="Diagram 7" descr="Self Assessment:&#10;-For local areas to identify training needs and opportunities for improvement in advance of the certification evaluation.&#10;-Local board staff are encouraged to participate as members of the self-assessment team.&#10;-Local areas have flexibility on team composition and procedures.&#10;-Local areas are encouraged to complete self-assessment process at least 6 months prior to evaluation.&#10;&#10;Evaluation:&#10;-Required evaluation team composition (min. 3 members, odd number)&#10;-Documentation submitted to IWD after local board approval">
            <a:extLst>
              <a:ext uri="{FF2B5EF4-FFF2-40B4-BE49-F238E27FC236}">
                <a16:creationId xmlns:a16="http://schemas.microsoft.com/office/drawing/2014/main" id="{B6D7835E-0135-4F1D-9303-8F97F54ACE01}"/>
              </a:ext>
            </a:extLst>
          </p:cNvPr>
          <p:cNvGraphicFramePr/>
          <p:nvPr>
            <p:extLst>
              <p:ext uri="{D42A27DB-BD31-4B8C-83A1-F6EECF244321}">
                <p14:modId xmlns:p14="http://schemas.microsoft.com/office/powerpoint/2010/main" val="1133280394"/>
              </p:ext>
            </p:extLst>
          </p:nvPr>
        </p:nvGraphicFramePr>
        <p:xfrm>
          <a:off x="3888015" y="474133"/>
          <a:ext cx="801188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16</a:t>
            </a:fld>
            <a:endParaRPr lang="en-US"/>
          </a:p>
        </p:txBody>
      </p:sp>
    </p:spTree>
    <p:extLst>
      <p:ext uri="{BB962C8B-B14F-4D97-AF65-F5344CB8AC3E}">
        <p14:creationId xmlns:p14="http://schemas.microsoft.com/office/powerpoint/2010/main" val="232374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a:solidFill>
                  <a:schemeClr val="bg1"/>
                </a:solidFill>
                <a:cs typeface="Calibri"/>
              </a:rPr>
              <a:t>Self-Assessment Teams</a:t>
            </a:r>
            <a:endParaRPr lang="en-US" sz="480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17</a:t>
            </a:fld>
            <a:endParaRPr lang="en-US"/>
          </a:p>
        </p:txBody>
      </p:sp>
      <p:graphicFrame>
        <p:nvGraphicFramePr>
          <p:cNvPr id="6" name="Content Placeholder 4" descr="Smart Art with 3 boxes with following text:&#10;-Local board is responsible for forming self-assessment team&#10;-Flexibility to determine number and representation of self-assessment team members. (Local board staff are encouraged to participate as members of self-assessment team).&#10;-All 5 local core partner programs must be represented as members of either the self-assessment team or the center evaluation team (Titles I-IV, including IVRS and IDB).">
            <a:extLst>
              <a:ext uri="{FF2B5EF4-FFF2-40B4-BE49-F238E27FC236}">
                <a16:creationId xmlns:a16="http://schemas.microsoft.com/office/drawing/2014/main" id="{B11635A4-3C4A-4C44-BADB-FE30263CC32F}"/>
              </a:ext>
            </a:extLst>
          </p:cNvPr>
          <p:cNvGraphicFramePr>
            <a:graphicFrameLocks/>
          </p:cNvGraphicFramePr>
          <p:nvPr>
            <p:extLst>
              <p:ext uri="{D42A27DB-BD31-4B8C-83A1-F6EECF244321}">
                <p14:modId xmlns:p14="http://schemas.microsoft.com/office/powerpoint/2010/main" val="1528483194"/>
              </p:ext>
            </p:extLst>
          </p:nvPr>
        </p:nvGraphicFramePr>
        <p:xfrm>
          <a:off x="3585029" y="211634"/>
          <a:ext cx="8126185" cy="567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145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a:cs typeface="Calibri"/>
              </a:rPr>
              <a:t>Self-Assessment Tool</a:t>
            </a:r>
            <a:endParaRPr lang="en-US"/>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a:bodyPr>
          <a:lstStyle/>
          <a:p>
            <a:pPr fontAlgn="base"/>
            <a:r>
              <a:rPr lang="en-US" sz="2400">
                <a:latin typeface="Calibri" panose="020F0502020204030204" pitchFamily="34" charset="0"/>
              </a:rPr>
              <a:t>For Self-Assessment review team members</a:t>
            </a:r>
          </a:p>
          <a:p>
            <a:pPr fontAlgn="base"/>
            <a:r>
              <a:rPr lang="en-US" sz="2400" b="0" i="0">
                <a:effectLst/>
                <a:latin typeface="Calibri" panose="020F0502020204030204" pitchFamily="34" charset="0"/>
              </a:rPr>
              <a:t>Includes</a:t>
            </a:r>
            <a:endParaRPr lang="en-US" sz="2400">
              <a:latin typeface="Calibri" panose="020F0502020204030204" pitchFamily="34" charset="0"/>
            </a:endParaRPr>
          </a:p>
          <a:p>
            <a:pPr lvl="1" fontAlgn="base"/>
            <a:r>
              <a:rPr lang="en-US" sz="2200">
                <a:latin typeface="Calibri" panose="020F0502020204030204" pitchFamily="34" charset="0"/>
              </a:rPr>
              <a:t>Standard</a:t>
            </a:r>
          </a:p>
          <a:p>
            <a:pPr lvl="1" fontAlgn="base"/>
            <a:r>
              <a:rPr lang="en-US" sz="2200">
                <a:latin typeface="Calibri" panose="020F0502020204030204" pitchFamily="34" charset="0"/>
              </a:rPr>
              <a:t>Example Certification Indicator Checklist</a:t>
            </a:r>
          </a:p>
          <a:p>
            <a:pPr lvl="1" fontAlgn="base"/>
            <a:r>
              <a:rPr lang="en-US" sz="2200">
                <a:latin typeface="Calibri" panose="020F0502020204030204" pitchFamily="34" charset="0"/>
              </a:rPr>
              <a:t>Score</a:t>
            </a:r>
          </a:p>
          <a:p>
            <a:pPr lvl="1" fontAlgn="base"/>
            <a:r>
              <a:rPr lang="en-US" sz="2200">
                <a:latin typeface="Calibri" panose="020F0502020204030204" pitchFamily="34" charset="0"/>
              </a:rPr>
              <a:t>Notes</a:t>
            </a:r>
            <a:endParaRPr lang="en-US" sz="2200" b="0" i="0">
              <a:effectLst/>
              <a:latin typeface="Calibri" panose="020F0502020204030204" pitchFamily="34" charset="0"/>
            </a:endParaRPr>
          </a:p>
        </p:txBody>
      </p:sp>
    </p:spTree>
    <p:extLst>
      <p:ext uri="{BB962C8B-B14F-4D97-AF65-F5344CB8AC3E}">
        <p14:creationId xmlns:p14="http://schemas.microsoft.com/office/powerpoint/2010/main" val="4294152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EA9A9-6551-84FF-8198-3556EDA58A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DC67E-7A69-0E6E-ED6A-BF0A2F4B4339}"/>
              </a:ext>
            </a:extLst>
          </p:cNvPr>
          <p:cNvSpPr>
            <a:spLocks noGrp="1"/>
          </p:cNvSpPr>
          <p:nvPr>
            <p:ph type="title"/>
          </p:nvPr>
        </p:nvSpPr>
        <p:spPr>
          <a:xfrm>
            <a:off x="292100" y="221024"/>
            <a:ext cx="3292929" cy="5671776"/>
          </a:xfrm>
          <a:solidFill>
            <a:srgbClr val="114257"/>
          </a:solidFill>
        </p:spPr>
        <p:txBody>
          <a:bodyPr>
            <a:normAutofit/>
          </a:bodyPr>
          <a:lstStyle/>
          <a:p>
            <a:r>
              <a:rPr lang="en-US" dirty="0">
                <a:solidFill>
                  <a:schemeClr val="bg1"/>
                </a:solidFill>
                <a:cs typeface="Calibri"/>
              </a:rPr>
              <a:t>Parts of One-Stop Certification Process - Evaluation</a:t>
            </a:r>
            <a:endParaRPr lang="en-US" dirty="0">
              <a:solidFill>
                <a:schemeClr val="bg1"/>
              </a:solidFill>
            </a:endParaRPr>
          </a:p>
        </p:txBody>
      </p:sp>
      <p:graphicFrame>
        <p:nvGraphicFramePr>
          <p:cNvPr id="8" name="Diagram 7" descr="Self Assessment:&#10;-For local areas to identify training needs and opportunities for improvement in advance of the certification evaluation.&#10;-Local board staff are encouraged to participate as members of the self-assessment team.&#10;-Local areas have flexibility on team composition and procedures.&#10;-Local areas are encouraged to complete self-assessment process at least 6 months prior to evaluation.&#10;&#10;Evaluation:&#10;-Required evaluation team composition (min. 3 members, odd number)&#10;-Documentation submitted to IWD after local board approval">
            <a:extLst>
              <a:ext uri="{FF2B5EF4-FFF2-40B4-BE49-F238E27FC236}">
                <a16:creationId xmlns:a16="http://schemas.microsoft.com/office/drawing/2014/main" id="{970949AC-C8A0-2026-B17D-956DB232D4D1}"/>
              </a:ext>
            </a:extLst>
          </p:cNvPr>
          <p:cNvGraphicFramePr/>
          <p:nvPr>
            <p:extLst>
              <p:ext uri="{D42A27DB-BD31-4B8C-83A1-F6EECF244321}">
                <p14:modId xmlns:p14="http://schemas.microsoft.com/office/powerpoint/2010/main" val="2071529507"/>
              </p:ext>
            </p:extLst>
          </p:nvPr>
        </p:nvGraphicFramePr>
        <p:xfrm>
          <a:off x="3888015" y="474133"/>
          <a:ext cx="801188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a:extLst>
              <a:ext uri="{FF2B5EF4-FFF2-40B4-BE49-F238E27FC236}">
                <a16:creationId xmlns:a16="http://schemas.microsoft.com/office/drawing/2014/main" id="{8FF439DE-FD66-51B5-2438-C2F26EE4565A}"/>
              </a:ext>
            </a:extLst>
          </p:cNvPr>
          <p:cNvSpPr>
            <a:spLocks noGrp="1"/>
          </p:cNvSpPr>
          <p:nvPr>
            <p:ph type="sldNum" sz="quarter" idx="12"/>
          </p:nvPr>
        </p:nvSpPr>
        <p:spPr/>
        <p:txBody>
          <a:bodyPr/>
          <a:lstStyle/>
          <a:p>
            <a:fld id="{D307F087-50E8-4976-AA50-2FC07D62CDFA}" type="slidenum">
              <a:rPr lang="en-US" smtClean="0"/>
              <a:t>19</a:t>
            </a:fld>
            <a:endParaRPr lang="en-US"/>
          </a:p>
        </p:txBody>
      </p:sp>
    </p:spTree>
    <p:extLst>
      <p:ext uri="{BB962C8B-B14F-4D97-AF65-F5344CB8AC3E}">
        <p14:creationId xmlns:p14="http://schemas.microsoft.com/office/powerpoint/2010/main" val="143884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2942AD4-EE15-4F05-BA65-BB6A0F4BDAC3}"/>
              </a:ext>
            </a:extLst>
          </p:cNvPr>
          <p:cNvSpPr>
            <a:spLocks noGrp="1"/>
          </p:cNvSpPr>
          <p:nvPr>
            <p:ph type="title"/>
          </p:nvPr>
        </p:nvSpPr>
        <p:spPr/>
        <p:txBody>
          <a:bodyPr/>
          <a:lstStyle/>
          <a:p>
            <a:r>
              <a:rPr lang="en-US"/>
              <a:t>Iowa WIOA Core Partner Working Group</a:t>
            </a:r>
          </a:p>
        </p:txBody>
      </p:sp>
      <p:sp>
        <p:nvSpPr>
          <p:cNvPr id="12" name="Content Placeholder 4">
            <a:extLst>
              <a:ext uri="{FF2B5EF4-FFF2-40B4-BE49-F238E27FC236}">
                <a16:creationId xmlns:a16="http://schemas.microsoft.com/office/drawing/2014/main" id="{55E1849F-DF4A-4455-9481-3AB0162B1E5C}"/>
              </a:ext>
            </a:extLst>
          </p:cNvPr>
          <p:cNvSpPr>
            <a:spLocks noGrp="1"/>
          </p:cNvSpPr>
          <p:nvPr>
            <p:ph idx="1"/>
          </p:nvPr>
        </p:nvSpPr>
        <p:spPr>
          <a:xfrm>
            <a:off x="560623" y="1212676"/>
            <a:ext cx="3096315" cy="1123913"/>
          </a:xfrm>
        </p:spPr>
        <p:txBody>
          <a:bodyPr>
            <a:normAutofit fontScale="55000" lnSpcReduction="20000"/>
          </a:bodyPr>
          <a:lstStyle/>
          <a:p>
            <a:pPr lvl="0"/>
            <a:r>
              <a:rPr lang="en-US"/>
              <a:t>Brandy </a:t>
            </a:r>
            <a:r>
              <a:rPr lang="en-US" err="1"/>
              <a:t>McOmber</a:t>
            </a:r>
            <a:endParaRPr lang="en-US"/>
          </a:p>
          <a:p>
            <a:pPr lvl="1"/>
            <a:r>
              <a:rPr lang="en-US"/>
              <a:t>Deputy Division Administrator</a:t>
            </a:r>
          </a:p>
          <a:p>
            <a:pPr lvl="2"/>
            <a:r>
              <a:rPr lang="en-US"/>
              <a:t>Iowa Vocational Rehabilitation Services</a:t>
            </a:r>
            <a:endParaRPr lang="en-US">
              <a:ea typeface="Calibri"/>
              <a:cs typeface="Calibri"/>
            </a:endParaRPr>
          </a:p>
          <a:p>
            <a:pPr lvl="3"/>
            <a:r>
              <a:rPr lang="en-US"/>
              <a:t>Brandy.mcomber@iowa.gov</a:t>
            </a:r>
            <a:endParaRPr lang="en-US">
              <a:ea typeface="Calibri"/>
              <a:cs typeface="Calibri"/>
            </a:endParaRPr>
          </a:p>
        </p:txBody>
      </p:sp>
      <p:sp>
        <p:nvSpPr>
          <p:cNvPr id="15" name="Content Placeholder 4">
            <a:extLst>
              <a:ext uri="{FF2B5EF4-FFF2-40B4-BE49-F238E27FC236}">
                <a16:creationId xmlns:a16="http://schemas.microsoft.com/office/drawing/2014/main" id="{55E1849F-DF4A-4455-9481-3AB0162B1E5C}"/>
              </a:ext>
            </a:extLst>
          </p:cNvPr>
          <p:cNvSpPr>
            <a:spLocks noGrp="1"/>
          </p:cNvSpPr>
          <p:nvPr>
            <p:ph idx="1"/>
          </p:nvPr>
        </p:nvSpPr>
        <p:spPr>
          <a:xfrm>
            <a:off x="4174021" y="1208032"/>
            <a:ext cx="3183401" cy="1123913"/>
          </a:xfrm>
        </p:spPr>
        <p:txBody>
          <a:bodyPr>
            <a:normAutofit fontScale="55000" lnSpcReduction="20000"/>
          </a:bodyPr>
          <a:lstStyle/>
          <a:p>
            <a:pPr lvl="0"/>
            <a:r>
              <a:rPr lang="en-US"/>
              <a:t>Keri Osterhaus</a:t>
            </a:r>
          </a:p>
          <a:p>
            <a:pPr lvl="1"/>
            <a:r>
              <a:rPr lang="en-US"/>
              <a:t>Vocational Rehabilitation Program Manager</a:t>
            </a:r>
          </a:p>
          <a:p>
            <a:pPr lvl="2"/>
            <a:r>
              <a:rPr lang="en-US"/>
              <a:t>Iowa Department for the Blind</a:t>
            </a:r>
          </a:p>
          <a:p>
            <a:pPr lvl="3"/>
            <a:r>
              <a:rPr lang="en-US"/>
              <a:t>Keri.osterhaus@blind.state.ia.us</a:t>
            </a:r>
          </a:p>
        </p:txBody>
      </p:sp>
      <p:sp>
        <p:nvSpPr>
          <p:cNvPr id="14" name="Content Placeholder 4">
            <a:extLst>
              <a:ext uri="{FF2B5EF4-FFF2-40B4-BE49-F238E27FC236}">
                <a16:creationId xmlns:a16="http://schemas.microsoft.com/office/drawing/2014/main" id="{55E1849F-DF4A-4455-9481-3AB0162B1E5C}"/>
              </a:ext>
            </a:extLst>
          </p:cNvPr>
          <p:cNvSpPr>
            <a:spLocks noGrp="1"/>
          </p:cNvSpPr>
          <p:nvPr>
            <p:ph idx="1"/>
          </p:nvPr>
        </p:nvSpPr>
        <p:spPr>
          <a:xfrm>
            <a:off x="7837086" y="1207810"/>
            <a:ext cx="2659387" cy="894731"/>
          </a:xfrm>
        </p:spPr>
        <p:txBody>
          <a:bodyPr>
            <a:normAutofit fontScale="25000" lnSpcReduction="20000"/>
          </a:bodyPr>
          <a:lstStyle/>
          <a:p>
            <a:r>
              <a:rPr lang="en-US" sz="6000"/>
              <a:t>Kyle Clabby-Kane</a:t>
            </a:r>
          </a:p>
          <a:p>
            <a:pPr lvl="1">
              <a:lnSpc>
                <a:spcPct val="100000"/>
              </a:lnSpc>
            </a:pPr>
            <a:r>
              <a:rPr lang="en-US" sz="4400"/>
              <a:t>State Director of Adult Education</a:t>
            </a:r>
            <a:endParaRPr lang="en-US" sz="4400">
              <a:ea typeface="Calibri"/>
              <a:cs typeface="Calibri"/>
            </a:endParaRPr>
          </a:p>
          <a:p>
            <a:pPr lvl="1">
              <a:lnSpc>
                <a:spcPct val="100000"/>
              </a:lnSpc>
            </a:pPr>
            <a:r>
              <a:rPr lang="en-US" sz="4400" i="0">
                <a:solidFill>
                  <a:schemeClr val="tx1"/>
                </a:solidFill>
              </a:rPr>
              <a:t>Iowa Workforce Development</a:t>
            </a:r>
            <a:endParaRPr lang="en-US" sz="4400" i="0">
              <a:solidFill>
                <a:schemeClr val="tx1"/>
              </a:solidFill>
              <a:ea typeface="Calibri"/>
              <a:cs typeface="Calibri"/>
            </a:endParaRPr>
          </a:p>
          <a:p>
            <a:pPr lvl="3"/>
            <a:r>
              <a:rPr lang="en-US" sz="4000">
                <a:ea typeface="Calibri"/>
                <a:cs typeface="Calibri"/>
              </a:rPr>
              <a:t>Kyle.clabby@iwd.iowa.gov</a:t>
            </a:r>
          </a:p>
        </p:txBody>
      </p:sp>
      <p:sp>
        <p:nvSpPr>
          <p:cNvPr id="4" name="Content Placeholder 4">
            <a:extLst>
              <a:ext uri="{FF2B5EF4-FFF2-40B4-BE49-F238E27FC236}">
                <a16:creationId xmlns:a16="http://schemas.microsoft.com/office/drawing/2014/main" id="{7E756B53-4310-6344-E50B-9A2F16A3D8D0}"/>
              </a:ext>
            </a:extLst>
          </p:cNvPr>
          <p:cNvSpPr txBox="1">
            <a:spLocks/>
          </p:cNvSpPr>
          <p:nvPr/>
        </p:nvSpPr>
        <p:spPr>
          <a:xfrm>
            <a:off x="560162" y="2865910"/>
            <a:ext cx="3096315" cy="1123913"/>
          </a:xfrm>
          <a:prstGeom prst="rect">
            <a:avLst/>
          </a:prstGeom>
        </p:spPr>
        <p:txBody>
          <a:bodyPr vert="horz" lIns="91440" tIns="45720" rIns="91440" bIns="45720" rtlCol="0" anchor="ctr">
            <a:normAutofit fontScale="55000" lnSpcReduction="20000"/>
          </a:bodyPr>
          <a:lstStyle>
            <a:lvl1pPr marL="0" indent="0" algn="l" defTabSz="914400" rtl="0" eaLnBrk="1" latinLnBrk="0" hangingPunct="1">
              <a:lnSpc>
                <a:spcPct val="100000"/>
              </a:lnSpc>
              <a:spcBef>
                <a:spcPts val="1800"/>
              </a:spcBef>
              <a:buClr>
                <a:srgbClr val="0F6A6B"/>
              </a:buClr>
              <a:buSzPct val="85000"/>
              <a:buFont typeface="Wingdings 3" panose="05040102010807070707" pitchFamily="18" charset="2"/>
              <a:buNone/>
              <a:defRPr sz="2800" b="1" kern="1200">
                <a:solidFill>
                  <a:schemeClr val="tx1"/>
                </a:solidFill>
                <a:latin typeface="+mj-lt"/>
                <a:ea typeface="+mn-ea"/>
                <a:cs typeface="+mn-cs"/>
              </a:defRPr>
            </a:lvl1pPr>
            <a:lvl2pPr marL="457200" indent="0" algn="l" defTabSz="914400" rtl="0" eaLnBrk="1" latinLnBrk="0" hangingPunct="1">
              <a:lnSpc>
                <a:spcPct val="95000"/>
              </a:lnSpc>
              <a:spcBef>
                <a:spcPts val="500"/>
              </a:spcBef>
              <a:buClr>
                <a:srgbClr val="114257"/>
              </a:buClr>
              <a:buFont typeface="Wingdings" panose="05000000000000000000" pitchFamily="2" charset="2"/>
              <a:buNone/>
              <a:defRPr sz="2000" i="1" kern="1200">
                <a:solidFill>
                  <a:schemeClr val="accent1"/>
                </a:solidFill>
                <a:latin typeface="+mn-lt"/>
                <a:ea typeface="+mn-ea"/>
                <a:cs typeface="+mn-cs"/>
              </a:defRPr>
            </a:lvl2pPr>
            <a:lvl3pPr marL="457200" indent="0" algn="l" defTabSz="914400" rtl="0" eaLnBrk="1" latinLnBrk="0" hangingPunct="1">
              <a:lnSpc>
                <a:spcPct val="90000"/>
              </a:lnSpc>
              <a:spcBef>
                <a:spcPts val="500"/>
              </a:spcBef>
              <a:buClr>
                <a:srgbClr val="49A1A2"/>
              </a:buClr>
              <a:buFont typeface="Calibri" panose="020F0502020204030204" pitchFamily="34" charset="0"/>
              <a:buNone/>
              <a:defRPr sz="2000" kern="1200">
                <a:solidFill>
                  <a:schemeClr val="tx2"/>
                </a:solidFill>
                <a:latin typeface="+mn-lt"/>
                <a:ea typeface="+mn-ea"/>
                <a:cs typeface="+mn-cs"/>
              </a:defRPr>
            </a:lvl3pPr>
            <a:lvl4pPr marL="822960" indent="-365760" algn="l" defTabSz="914400" rtl="0" eaLnBrk="1" latinLnBrk="0" hangingPunct="1">
              <a:lnSpc>
                <a:spcPct val="90000"/>
              </a:lnSpc>
              <a:spcBef>
                <a:spcPts val="1200"/>
              </a:spcBef>
              <a:buClr>
                <a:schemeClr val="accent3"/>
              </a:buClr>
              <a:buFont typeface="Wingdings" panose="05000000000000000000" pitchFamily="2" charset="2"/>
              <a:buChar char="*"/>
              <a:defRPr sz="1800" u="sng" kern="1200">
                <a:solidFill>
                  <a:schemeClr val="accent2"/>
                </a:solidFill>
                <a:latin typeface="+mn-lt"/>
                <a:ea typeface="+mn-ea"/>
                <a:cs typeface="+mn-cs"/>
              </a:defRPr>
            </a:lvl4pPr>
            <a:lvl5pPr marL="822960" indent="-338328" algn="l" defTabSz="914400" rtl="0" eaLnBrk="1" latinLnBrk="0" hangingPunct="1">
              <a:lnSpc>
                <a:spcPct val="90000"/>
              </a:lnSpc>
              <a:spcBef>
                <a:spcPts val="500"/>
              </a:spcBef>
              <a:buClr>
                <a:schemeClr val="accent4"/>
              </a:buClr>
              <a:buFont typeface="Wingdings" panose="05000000000000000000" pitchFamily="2" charset="2"/>
              <a:buChar char=")"/>
              <a:defRPr sz="1800" b="1" kern="1200" spc="50" baseline="0">
                <a:solidFill>
                  <a:schemeClr val="accent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Sandy Ostendorf</a:t>
            </a:r>
            <a:endParaRPr lang="en-US">
              <a:ea typeface="Calibri"/>
              <a:cs typeface="Calibri"/>
            </a:endParaRPr>
          </a:p>
          <a:p>
            <a:pPr lvl="1"/>
            <a:r>
              <a:rPr lang="en-US"/>
              <a:t>Quality Improvement Manager</a:t>
            </a:r>
            <a:endParaRPr lang="en-US">
              <a:ea typeface="Calibri"/>
              <a:cs typeface="Calibri"/>
            </a:endParaRPr>
          </a:p>
          <a:p>
            <a:pPr lvl="2"/>
            <a:r>
              <a:rPr lang="en-US"/>
              <a:t>Iowa Vocational Rehabilitation Services</a:t>
            </a:r>
            <a:endParaRPr lang="en-US">
              <a:ea typeface="Calibri"/>
              <a:cs typeface="Calibri"/>
            </a:endParaRPr>
          </a:p>
          <a:p>
            <a:pPr lvl="3"/>
            <a:r>
              <a:rPr lang="en-US">
                <a:ea typeface="Calibri"/>
                <a:cs typeface="Calibri"/>
              </a:rPr>
              <a:t>Sandy.Ostendorf@iowa.gov</a:t>
            </a:r>
          </a:p>
        </p:txBody>
      </p:sp>
      <p:sp>
        <p:nvSpPr>
          <p:cNvPr id="6" name="Content Placeholder 4">
            <a:extLst>
              <a:ext uri="{FF2B5EF4-FFF2-40B4-BE49-F238E27FC236}">
                <a16:creationId xmlns:a16="http://schemas.microsoft.com/office/drawing/2014/main" id="{DF76B549-F9A4-512C-E62C-09CD9B6922B5}"/>
              </a:ext>
            </a:extLst>
          </p:cNvPr>
          <p:cNvSpPr txBox="1">
            <a:spLocks/>
          </p:cNvSpPr>
          <p:nvPr/>
        </p:nvSpPr>
        <p:spPr>
          <a:xfrm>
            <a:off x="4174002" y="2865910"/>
            <a:ext cx="3096315" cy="1123913"/>
          </a:xfrm>
          <a:prstGeom prst="rect">
            <a:avLst/>
          </a:prstGeom>
        </p:spPr>
        <p:txBody>
          <a:bodyPr vert="horz" lIns="91440" tIns="45720" rIns="91440" bIns="45720" rtlCol="0" anchor="ctr">
            <a:normAutofit fontScale="55000" lnSpcReduction="20000"/>
          </a:bodyPr>
          <a:lstStyle>
            <a:lvl1pPr marL="0" indent="0" algn="l" defTabSz="914400" rtl="0" eaLnBrk="1" latinLnBrk="0" hangingPunct="1">
              <a:lnSpc>
                <a:spcPct val="100000"/>
              </a:lnSpc>
              <a:spcBef>
                <a:spcPts val="1800"/>
              </a:spcBef>
              <a:buClr>
                <a:srgbClr val="0F6A6B"/>
              </a:buClr>
              <a:buSzPct val="85000"/>
              <a:buFont typeface="Wingdings 3" panose="05040102010807070707" pitchFamily="18" charset="2"/>
              <a:buNone/>
              <a:defRPr sz="2800" b="1" kern="1200">
                <a:solidFill>
                  <a:schemeClr val="tx1"/>
                </a:solidFill>
                <a:latin typeface="+mj-lt"/>
                <a:ea typeface="+mn-ea"/>
                <a:cs typeface="+mn-cs"/>
              </a:defRPr>
            </a:lvl1pPr>
            <a:lvl2pPr marL="457200" indent="0" algn="l" defTabSz="914400" rtl="0" eaLnBrk="1" latinLnBrk="0" hangingPunct="1">
              <a:lnSpc>
                <a:spcPct val="95000"/>
              </a:lnSpc>
              <a:spcBef>
                <a:spcPts val="500"/>
              </a:spcBef>
              <a:buClr>
                <a:srgbClr val="114257"/>
              </a:buClr>
              <a:buFont typeface="Wingdings" panose="05000000000000000000" pitchFamily="2" charset="2"/>
              <a:buNone/>
              <a:defRPr sz="2000" i="1" kern="1200">
                <a:solidFill>
                  <a:schemeClr val="accent1"/>
                </a:solidFill>
                <a:latin typeface="+mn-lt"/>
                <a:ea typeface="+mn-ea"/>
                <a:cs typeface="+mn-cs"/>
              </a:defRPr>
            </a:lvl2pPr>
            <a:lvl3pPr marL="457200" indent="0" algn="l" defTabSz="914400" rtl="0" eaLnBrk="1" latinLnBrk="0" hangingPunct="1">
              <a:lnSpc>
                <a:spcPct val="90000"/>
              </a:lnSpc>
              <a:spcBef>
                <a:spcPts val="500"/>
              </a:spcBef>
              <a:buClr>
                <a:srgbClr val="49A1A2"/>
              </a:buClr>
              <a:buFont typeface="Calibri" panose="020F0502020204030204" pitchFamily="34" charset="0"/>
              <a:buNone/>
              <a:defRPr sz="2000" kern="1200">
                <a:solidFill>
                  <a:schemeClr val="tx2"/>
                </a:solidFill>
                <a:latin typeface="+mn-lt"/>
                <a:ea typeface="+mn-ea"/>
                <a:cs typeface="+mn-cs"/>
              </a:defRPr>
            </a:lvl3pPr>
            <a:lvl4pPr marL="822960" indent="-365760" algn="l" defTabSz="914400" rtl="0" eaLnBrk="1" latinLnBrk="0" hangingPunct="1">
              <a:lnSpc>
                <a:spcPct val="90000"/>
              </a:lnSpc>
              <a:spcBef>
                <a:spcPts val="1200"/>
              </a:spcBef>
              <a:buClr>
                <a:schemeClr val="accent3"/>
              </a:buClr>
              <a:buFont typeface="Wingdings" panose="05000000000000000000" pitchFamily="2" charset="2"/>
              <a:buChar char="*"/>
              <a:defRPr sz="1800" u="sng" kern="1200">
                <a:solidFill>
                  <a:schemeClr val="accent2"/>
                </a:solidFill>
                <a:latin typeface="+mn-lt"/>
                <a:ea typeface="+mn-ea"/>
                <a:cs typeface="+mn-cs"/>
              </a:defRPr>
            </a:lvl4pPr>
            <a:lvl5pPr marL="822960" indent="-338328" algn="l" defTabSz="914400" rtl="0" eaLnBrk="1" latinLnBrk="0" hangingPunct="1">
              <a:lnSpc>
                <a:spcPct val="90000"/>
              </a:lnSpc>
              <a:spcBef>
                <a:spcPts val="500"/>
              </a:spcBef>
              <a:buClr>
                <a:schemeClr val="accent4"/>
              </a:buClr>
              <a:buFont typeface="Wingdings" panose="05000000000000000000" pitchFamily="2" charset="2"/>
              <a:buChar char=")"/>
              <a:defRPr sz="1800" b="1" kern="1200" spc="50" baseline="0">
                <a:solidFill>
                  <a:schemeClr val="accent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Jama Robinson</a:t>
            </a:r>
            <a:endParaRPr lang="en-US">
              <a:ea typeface="Calibri"/>
              <a:cs typeface="Calibri"/>
            </a:endParaRPr>
          </a:p>
          <a:p>
            <a:pPr lvl="1"/>
            <a:r>
              <a:rPr lang="en-US"/>
              <a:t>Workforce Program Coordinator, Workforce Services</a:t>
            </a:r>
            <a:endParaRPr lang="en-US">
              <a:ea typeface="Calibri"/>
              <a:cs typeface="Calibri"/>
            </a:endParaRPr>
          </a:p>
          <a:p>
            <a:pPr lvl="2"/>
            <a:r>
              <a:rPr lang="en-US"/>
              <a:t>Iowa Workforce Development</a:t>
            </a:r>
            <a:endParaRPr lang="en-US">
              <a:ea typeface="Calibri"/>
              <a:cs typeface="Calibri"/>
            </a:endParaRPr>
          </a:p>
          <a:p>
            <a:pPr lvl="3"/>
            <a:r>
              <a:rPr lang="en-US"/>
              <a:t>Jama.Robinson@iwd.iowa.gov</a:t>
            </a:r>
          </a:p>
        </p:txBody>
      </p:sp>
      <p:sp>
        <p:nvSpPr>
          <p:cNvPr id="8" name="Content Placeholder 4">
            <a:extLst>
              <a:ext uri="{FF2B5EF4-FFF2-40B4-BE49-F238E27FC236}">
                <a16:creationId xmlns:a16="http://schemas.microsoft.com/office/drawing/2014/main" id="{CF7AF530-0EE5-0D40-6290-9CB3ECB8B001}"/>
              </a:ext>
            </a:extLst>
          </p:cNvPr>
          <p:cNvSpPr txBox="1">
            <a:spLocks/>
          </p:cNvSpPr>
          <p:nvPr/>
        </p:nvSpPr>
        <p:spPr>
          <a:xfrm>
            <a:off x="7839220" y="2872576"/>
            <a:ext cx="3096315" cy="1123913"/>
          </a:xfrm>
          <a:prstGeom prst="rect">
            <a:avLst/>
          </a:prstGeom>
        </p:spPr>
        <p:txBody>
          <a:bodyPr vert="horz" lIns="91440" tIns="45720" rIns="91440" bIns="45720" rtlCol="0" anchor="ctr">
            <a:normAutofit fontScale="55000" lnSpcReduction="20000"/>
          </a:bodyPr>
          <a:lstStyle>
            <a:lvl1pPr marL="0" indent="0" algn="l" defTabSz="914400" rtl="0" eaLnBrk="1" latinLnBrk="0" hangingPunct="1">
              <a:lnSpc>
                <a:spcPct val="100000"/>
              </a:lnSpc>
              <a:spcBef>
                <a:spcPts val="1800"/>
              </a:spcBef>
              <a:buClr>
                <a:srgbClr val="0F6A6B"/>
              </a:buClr>
              <a:buSzPct val="85000"/>
              <a:buFont typeface="Wingdings 3" panose="05040102010807070707" pitchFamily="18" charset="2"/>
              <a:buNone/>
              <a:defRPr sz="2800" b="1" kern="1200">
                <a:solidFill>
                  <a:schemeClr val="tx1"/>
                </a:solidFill>
                <a:latin typeface="+mj-lt"/>
                <a:ea typeface="+mn-ea"/>
                <a:cs typeface="+mn-cs"/>
              </a:defRPr>
            </a:lvl1pPr>
            <a:lvl2pPr marL="457200" indent="0" algn="l" defTabSz="914400" rtl="0" eaLnBrk="1" latinLnBrk="0" hangingPunct="1">
              <a:lnSpc>
                <a:spcPct val="95000"/>
              </a:lnSpc>
              <a:spcBef>
                <a:spcPts val="500"/>
              </a:spcBef>
              <a:buClr>
                <a:srgbClr val="114257"/>
              </a:buClr>
              <a:buFont typeface="Wingdings" panose="05000000000000000000" pitchFamily="2" charset="2"/>
              <a:buNone/>
              <a:defRPr sz="2000" i="1" kern="1200">
                <a:solidFill>
                  <a:schemeClr val="accent1"/>
                </a:solidFill>
                <a:latin typeface="+mn-lt"/>
                <a:ea typeface="+mn-ea"/>
                <a:cs typeface="+mn-cs"/>
              </a:defRPr>
            </a:lvl2pPr>
            <a:lvl3pPr marL="457200" indent="0" algn="l" defTabSz="914400" rtl="0" eaLnBrk="1" latinLnBrk="0" hangingPunct="1">
              <a:lnSpc>
                <a:spcPct val="90000"/>
              </a:lnSpc>
              <a:spcBef>
                <a:spcPts val="500"/>
              </a:spcBef>
              <a:buClr>
                <a:srgbClr val="49A1A2"/>
              </a:buClr>
              <a:buFont typeface="Calibri" panose="020F0502020204030204" pitchFamily="34" charset="0"/>
              <a:buNone/>
              <a:defRPr sz="2000" kern="1200">
                <a:solidFill>
                  <a:schemeClr val="tx2"/>
                </a:solidFill>
                <a:latin typeface="+mn-lt"/>
                <a:ea typeface="+mn-ea"/>
                <a:cs typeface="+mn-cs"/>
              </a:defRPr>
            </a:lvl3pPr>
            <a:lvl4pPr marL="822960" indent="-365760" algn="l" defTabSz="914400" rtl="0" eaLnBrk="1" latinLnBrk="0" hangingPunct="1">
              <a:lnSpc>
                <a:spcPct val="90000"/>
              </a:lnSpc>
              <a:spcBef>
                <a:spcPts val="1200"/>
              </a:spcBef>
              <a:buClr>
                <a:schemeClr val="accent3"/>
              </a:buClr>
              <a:buFont typeface="Wingdings" panose="05000000000000000000" pitchFamily="2" charset="2"/>
              <a:buChar char="*"/>
              <a:defRPr sz="1800" u="sng" kern="1200">
                <a:solidFill>
                  <a:schemeClr val="accent2"/>
                </a:solidFill>
                <a:latin typeface="+mn-lt"/>
                <a:ea typeface="+mn-ea"/>
                <a:cs typeface="+mn-cs"/>
              </a:defRPr>
            </a:lvl4pPr>
            <a:lvl5pPr marL="822960" indent="-338328" algn="l" defTabSz="914400" rtl="0" eaLnBrk="1" latinLnBrk="0" hangingPunct="1">
              <a:lnSpc>
                <a:spcPct val="90000"/>
              </a:lnSpc>
              <a:spcBef>
                <a:spcPts val="500"/>
              </a:spcBef>
              <a:buClr>
                <a:schemeClr val="accent4"/>
              </a:buClr>
              <a:buFont typeface="Wingdings" panose="05000000000000000000" pitchFamily="2" charset="2"/>
              <a:buChar char=")"/>
              <a:defRPr sz="1800" b="1" kern="1200" spc="50" baseline="0">
                <a:solidFill>
                  <a:schemeClr val="accent4"/>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Ashley Sinnwell</a:t>
            </a:r>
            <a:endParaRPr lang="en-US">
              <a:ea typeface="Calibri"/>
              <a:cs typeface="Calibri"/>
            </a:endParaRPr>
          </a:p>
          <a:p>
            <a:pPr lvl="1"/>
            <a:r>
              <a:rPr lang="en-US"/>
              <a:t>Workforce Program Coordinator, Workforce Services</a:t>
            </a:r>
            <a:endParaRPr lang="en-US">
              <a:ea typeface="Calibri"/>
              <a:cs typeface="Calibri"/>
            </a:endParaRPr>
          </a:p>
          <a:p>
            <a:pPr lvl="2"/>
            <a:r>
              <a:rPr lang="en-US"/>
              <a:t>Iowa Workforce Development</a:t>
            </a:r>
            <a:endParaRPr lang="en-US">
              <a:ea typeface="Calibri"/>
              <a:cs typeface="Calibri"/>
            </a:endParaRPr>
          </a:p>
          <a:p>
            <a:pPr lvl="3"/>
            <a:r>
              <a:rPr lang="en-US"/>
              <a:t>Ashley.Sinnwell@iwd.iowa.gov</a:t>
            </a:r>
          </a:p>
        </p:txBody>
      </p:sp>
    </p:spTree>
    <p:extLst>
      <p:ext uri="{BB962C8B-B14F-4D97-AF65-F5344CB8AC3E}">
        <p14:creationId xmlns:p14="http://schemas.microsoft.com/office/powerpoint/2010/main" val="3967726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a:solidFill>
                  <a:schemeClr val="bg1"/>
                </a:solidFill>
                <a:cs typeface="Calibri"/>
              </a:rPr>
              <a:t>Evaluation Teams</a:t>
            </a:r>
            <a:endParaRPr lang="en-US" sz="4800">
              <a:solidFill>
                <a:schemeClr val="bg1"/>
              </a:solidFill>
            </a:endParaRPr>
          </a:p>
        </p:txBody>
      </p:sp>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20</a:t>
            </a:fld>
            <a:endParaRPr lang="en-US"/>
          </a:p>
        </p:txBody>
      </p:sp>
      <p:graphicFrame>
        <p:nvGraphicFramePr>
          <p:cNvPr id="5" name="Content Placeholder 4" descr="Smart Art list of 6 boxes with text:&#10;Local board is responsible for forming evaluation team&#10;Must include a minimum of 3 members (odd number required)&#10; Include local business member from the Local Board&#10;Must not include co-located staff member of center being reviewed or local area board staff member&#10;Local areas may add additional members to evaluation team&#10;All 5 local core partner programs must be represented as members of either the self-assessment team or the center evaluation team (Titles I-IV, including IVRS and IDB).&#10;Core partner program representatives who are not evaluation team members should be available to consult with the team related to areas of the center review requiring their subject matter expertise.">
            <a:extLst>
              <a:ext uri="{FF2B5EF4-FFF2-40B4-BE49-F238E27FC236}">
                <a16:creationId xmlns:a16="http://schemas.microsoft.com/office/drawing/2014/main" id="{B9AEC430-9320-426B-82FA-D089902BEC4E}"/>
              </a:ext>
            </a:extLst>
          </p:cNvPr>
          <p:cNvGraphicFramePr>
            <a:graphicFrameLocks/>
          </p:cNvGraphicFramePr>
          <p:nvPr>
            <p:extLst>
              <p:ext uri="{D42A27DB-BD31-4B8C-83A1-F6EECF244321}">
                <p14:modId xmlns:p14="http://schemas.microsoft.com/office/powerpoint/2010/main" val="2350395477"/>
              </p:ext>
            </p:extLst>
          </p:nvPr>
        </p:nvGraphicFramePr>
        <p:xfrm>
          <a:off x="3860801" y="221024"/>
          <a:ext cx="8039100" cy="5684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49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a:cs typeface="Calibri"/>
              </a:rPr>
              <a:t>Evaluation Tool</a:t>
            </a:r>
            <a:endParaRPr lang="en-US"/>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a:bodyPr>
          <a:lstStyle/>
          <a:p>
            <a:pPr fontAlgn="base"/>
            <a:r>
              <a:rPr lang="en-US" sz="2400">
                <a:latin typeface="Calibri" panose="020F0502020204030204" pitchFamily="34" charset="0"/>
              </a:rPr>
              <a:t>For Evaluation review team members</a:t>
            </a:r>
          </a:p>
          <a:p>
            <a:pPr fontAlgn="base"/>
            <a:r>
              <a:rPr lang="en-US" sz="2400" b="0" i="0">
                <a:effectLst/>
                <a:latin typeface="Calibri" panose="020F0502020204030204" pitchFamily="34" charset="0"/>
              </a:rPr>
              <a:t>Includes:</a:t>
            </a:r>
          </a:p>
          <a:p>
            <a:pPr lvl="1" fontAlgn="base"/>
            <a:r>
              <a:rPr lang="en-US" sz="2200">
                <a:latin typeface="Calibri" panose="020F0502020204030204" pitchFamily="34" charset="0"/>
              </a:rPr>
              <a:t>Standard</a:t>
            </a:r>
          </a:p>
          <a:p>
            <a:pPr lvl="1" fontAlgn="base"/>
            <a:r>
              <a:rPr lang="en-US" sz="2200">
                <a:latin typeface="Calibri" panose="020F0502020204030204" pitchFamily="34" charset="0"/>
              </a:rPr>
              <a:t>Example Certification Indicator Checklist</a:t>
            </a:r>
          </a:p>
          <a:p>
            <a:pPr lvl="1" fontAlgn="base"/>
            <a:r>
              <a:rPr lang="en-US" sz="2200">
                <a:latin typeface="Calibri" panose="020F0502020204030204" pitchFamily="34" charset="0"/>
              </a:rPr>
              <a:t>Score</a:t>
            </a:r>
          </a:p>
          <a:p>
            <a:pPr lvl="1" fontAlgn="base"/>
            <a:r>
              <a:rPr lang="en-US" sz="2200">
                <a:latin typeface="Calibri" panose="020F0502020204030204" pitchFamily="34" charset="0"/>
              </a:rPr>
              <a:t>Comments</a:t>
            </a:r>
          </a:p>
          <a:p>
            <a:pPr lvl="2" fontAlgn="base"/>
            <a:r>
              <a:rPr lang="en-US" sz="1800">
                <a:latin typeface="Calibri" panose="020F0502020204030204" pitchFamily="34" charset="0"/>
              </a:rPr>
              <a:t>Reviewer can note Promising Practices or Areas of Concern</a:t>
            </a:r>
            <a:endParaRPr lang="en-US" sz="1800" b="0" i="0">
              <a:effectLst/>
              <a:latin typeface="Calibri" panose="020F0502020204030204" pitchFamily="34" charset="0"/>
            </a:endParaRPr>
          </a:p>
        </p:txBody>
      </p:sp>
    </p:spTree>
    <p:extLst>
      <p:ext uri="{BB962C8B-B14F-4D97-AF65-F5344CB8AC3E}">
        <p14:creationId xmlns:p14="http://schemas.microsoft.com/office/powerpoint/2010/main" val="656784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solidFill>
            <a:srgbClr val="114257"/>
          </a:solidFill>
        </p:spPr>
        <p:txBody>
          <a:bodyPr vert="horz" lIns="91440" tIns="45720" rIns="91440" bIns="45720" rtlCol="0" anchor="ctr">
            <a:normAutofit fontScale="90000"/>
          </a:bodyPr>
          <a:lstStyle/>
          <a:p>
            <a:pPr>
              <a:lnSpc>
                <a:spcPct val="90000"/>
              </a:lnSpc>
            </a:pPr>
            <a:r>
              <a:rPr lang="en-US" sz="5200" kern="1200">
                <a:solidFill>
                  <a:schemeClr val="bg1"/>
                </a:solidFill>
                <a:latin typeface="+mj-lt"/>
                <a:ea typeface="+mj-ea"/>
                <a:cs typeface="+mj-cs"/>
              </a:rPr>
              <a:t>What is the Scoring Approach?</a:t>
            </a:r>
          </a:p>
        </p:txBody>
      </p:sp>
      <p:graphicFrame>
        <p:nvGraphicFramePr>
          <p:cNvPr id="8" name="Content Placeholder 2" descr="SmartArt list of 4 boxes with text:&#10;Yes/No Standards for each category&#10; Continuous Improvement&#10; Effectiveness&#10; Physical &amp; Programmatic Accessibility&#10;Evaluation team members will individually score each standard.&#10;Final determination for the category will be based on the number of standards successfully achieved.&#10;The evaluation team must reach a consensus on the category decision for the determination of certification status.">
            <a:extLst>
              <a:ext uri="{FF2B5EF4-FFF2-40B4-BE49-F238E27FC236}">
                <a16:creationId xmlns:a16="http://schemas.microsoft.com/office/drawing/2014/main" id="{C32D7D00-0BA7-4959-41E9-88A22217E12D}"/>
              </a:ext>
            </a:extLst>
          </p:cNvPr>
          <p:cNvGraphicFramePr>
            <a:graphicFrameLocks noGrp="1"/>
          </p:cNvGraphicFramePr>
          <p:nvPr>
            <p:ph idx="1"/>
            <p:extLst>
              <p:ext uri="{D42A27DB-BD31-4B8C-83A1-F6EECF244321}">
                <p14:modId xmlns:p14="http://schemas.microsoft.com/office/powerpoint/2010/main" val="2200267453"/>
              </p:ext>
            </p:extLst>
          </p:nvPr>
        </p:nvGraphicFramePr>
        <p:xfrm>
          <a:off x="292100" y="1028700"/>
          <a:ext cx="1160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 name="Rectangle 818">
            <a:extLst>
              <a:ext uri="{FF2B5EF4-FFF2-40B4-BE49-F238E27FC236}">
                <a16:creationId xmlns:a16="http://schemas.microsoft.com/office/drawing/2014/main" id="{8AE7B803-CE30-9B55-117C-A4E472129A3C}"/>
              </a:ext>
              <a:ext uri="{C183D7F6-B498-43B3-948B-1728B52AA6E4}">
                <adec:decorative xmlns:adec="http://schemas.microsoft.com/office/drawing/2017/decorative" val="1"/>
              </a:ext>
            </a:extLst>
          </p:cNvPr>
          <p:cNvSpPr/>
          <p:nvPr/>
        </p:nvSpPr>
        <p:spPr>
          <a:xfrm>
            <a:off x="629954" y="3893653"/>
            <a:ext cx="520029" cy="523899"/>
          </a:xfrm>
          <a:prstGeom prst="rect">
            <a:avLst/>
          </a:prstGeom>
          <a:solidFill>
            <a:srgbClr val="CCD4D4"/>
          </a:solidFill>
          <a:ln>
            <a:solidFill>
              <a:srgbClr val="CCD4D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8" name="Graphic 537">
            <a:extLst>
              <a:ext uri="{FF2B5EF4-FFF2-40B4-BE49-F238E27FC236}">
                <a16:creationId xmlns:a16="http://schemas.microsoft.com/office/drawing/2014/main" id="{9BD414C1-B7DC-6CA9-E0DB-8D30989134F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1129" y="3839413"/>
            <a:ext cx="637310" cy="637310"/>
          </a:xfrm>
          <a:prstGeom prst="rect">
            <a:avLst/>
          </a:prstGeom>
        </p:spPr>
      </p:pic>
      <p:sp>
        <p:nvSpPr>
          <p:cNvPr id="9" name="Slide Number Placeholder 8">
            <a:extLst>
              <a:ext uri="{FF2B5EF4-FFF2-40B4-BE49-F238E27FC236}">
                <a16:creationId xmlns:a16="http://schemas.microsoft.com/office/drawing/2014/main" id="{27E18736-04C1-41D0-8AC8-AF0881BBDF26}"/>
              </a:ext>
            </a:extLst>
          </p:cNvPr>
          <p:cNvSpPr>
            <a:spLocks noGrp="1"/>
          </p:cNvSpPr>
          <p:nvPr>
            <p:ph type="sldNum" sz="quarter" idx="4294967295"/>
          </p:nvPr>
        </p:nvSpPr>
        <p:spPr>
          <a:xfrm>
            <a:off x="11720513" y="6470650"/>
            <a:ext cx="471487" cy="212725"/>
          </a:xfrm>
        </p:spPr>
        <p:txBody>
          <a:bodyPr/>
          <a:lstStyle/>
          <a:p>
            <a:fld id="{D307F087-50E8-4976-AA50-2FC07D62CDFA}" type="slidenum">
              <a:rPr lang="en-US" smtClean="0"/>
              <a:t>22</a:t>
            </a:fld>
            <a:endParaRPr lang="en-US"/>
          </a:p>
        </p:txBody>
      </p:sp>
    </p:spTree>
    <p:extLst>
      <p:ext uri="{BB962C8B-B14F-4D97-AF65-F5344CB8AC3E}">
        <p14:creationId xmlns:p14="http://schemas.microsoft.com/office/powerpoint/2010/main" val="3120108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C7146D-E638-1E26-B484-741DC0721874}"/>
              </a:ext>
            </a:extLst>
          </p:cNvPr>
          <p:cNvSpPr>
            <a:spLocks noGrp="1"/>
          </p:cNvSpPr>
          <p:nvPr>
            <p:ph type="title"/>
          </p:nvPr>
        </p:nvSpPr>
        <p:spPr>
          <a:solidFill>
            <a:srgbClr val="114257"/>
          </a:solidFill>
        </p:spPr>
        <p:txBody>
          <a:bodyPr anchor="ctr">
            <a:normAutofit/>
          </a:bodyPr>
          <a:lstStyle/>
          <a:p>
            <a:r>
              <a:rPr lang="en-US" sz="4000">
                <a:solidFill>
                  <a:srgbClr val="FFFFFF"/>
                </a:solidFill>
                <a:cs typeface="Calibri"/>
              </a:rPr>
              <a:t>Scoring Requirements by Category</a:t>
            </a:r>
            <a:endParaRPr lang="en-US" sz="4000">
              <a:solidFill>
                <a:srgbClr val="FFFFFF"/>
              </a:solidFill>
            </a:endParaRPr>
          </a:p>
        </p:txBody>
      </p:sp>
      <p:graphicFrame>
        <p:nvGraphicFramePr>
          <p:cNvPr id="8" name="Content Placeholder 4" descr="SmartArt list of 3 boxes with text:&#10;Physical and Programmatic Accessibility &#10;Comprehensive Centers (9 standards);&#10;-Full certification –successful achievement of 8 or more standards;&#10;-Provisional certification – successful achievement of 5-7 standards;&#10;-Not certified – 4 or fewer standards successfully achieved.&#10;&#10;Affiliate Centers (9 standards);&#10;-Full certification – successful achievement of 8 or more standards; &#10;-Provisional certification – successful achievement of 5-7 standards;&#10;-Not certified – 4 or fewer standards successfully achieved.&#10;Effectiveness;&#10;Comprehensive Centers (14 standards);&#10;-=Full certification – successful achievement of 12 or more standards;&#10;-Provisional certification – successful achievement of 9-11 standards;&#10;-Not certified – 8 or fewer standards successfully achieved.&#10;Affiliate Centers (13 standards);&#10;-Full certification – successful achievement of 11 or more standards;&#10;-Provisional certification – successful achievement of 8-10 standards;&#10;-Not certified – 7 or fewer standards successfully achieved &#10;Continuous Improvement.&#10;Comprehensive Centers (9 standards);&#10;-Full certification – successful achievement of 8 or more standards;&#10;-Provisional certification – successful achievement of 5-7 standards;&#10;-Not certified – 4 or fewer standards successfully achieved.&#10;Affiliate Centers (9 standards);&#10;-Full certification – successful achievement of 8 or more standards;&#10;-Provisional certification – successful achievement of 5-7 standards; &#10;-Not certified – 4 or fewer standards successfully achieved.">
            <a:extLst>
              <a:ext uri="{FF2B5EF4-FFF2-40B4-BE49-F238E27FC236}">
                <a16:creationId xmlns:a16="http://schemas.microsoft.com/office/drawing/2014/main" id="{450417C6-C871-9F2E-1C47-1BF48C3456DF}"/>
              </a:ext>
            </a:extLst>
          </p:cNvPr>
          <p:cNvGraphicFramePr>
            <a:graphicFrameLocks noGrp="1"/>
          </p:cNvGraphicFramePr>
          <p:nvPr>
            <p:ph idx="1"/>
            <p:extLst>
              <p:ext uri="{D42A27DB-BD31-4B8C-83A1-F6EECF244321}">
                <p14:modId xmlns:p14="http://schemas.microsoft.com/office/powerpoint/2010/main" val="2566644035"/>
              </p:ext>
            </p:extLst>
          </p:nvPr>
        </p:nvGraphicFramePr>
        <p:xfrm>
          <a:off x="292100" y="901541"/>
          <a:ext cx="11607800" cy="49640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270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a:cs typeface="Calibri"/>
              </a:rPr>
              <a:t>Evaluator Summary Form</a:t>
            </a:r>
            <a:endParaRPr lang="en-US"/>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chor="t">
            <a:normAutofit/>
          </a:bodyPr>
          <a:lstStyle/>
          <a:p>
            <a:pPr fontAlgn="base"/>
            <a:r>
              <a:rPr lang="en-US" sz="2800">
                <a:latin typeface="Calibri"/>
                <a:ea typeface="Calibri"/>
                <a:cs typeface="Calibri"/>
              </a:rPr>
              <a:t>For Evaluation review team members</a:t>
            </a:r>
          </a:p>
          <a:p>
            <a:pPr lvl="1" fontAlgn="base"/>
            <a:r>
              <a:rPr lang="en-US">
                <a:latin typeface="Calibri"/>
                <a:ea typeface="Calibri"/>
                <a:cs typeface="Calibri"/>
              </a:rPr>
              <a:t>Could also be used for Self-Assessment teams</a:t>
            </a:r>
          </a:p>
          <a:p>
            <a:pPr fontAlgn="base"/>
            <a:r>
              <a:rPr lang="en-US" sz="2800" b="0" i="0">
                <a:effectLst/>
                <a:latin typeface="Calibri"/>
                <a:ea typeface="Calibri"/>
                <a:cs typeface="Calibri"/>
              </a:rPr>
              <a:t>Synthesis of</a:t>
            </a:r>
          </a:p>
          <a:p>
            <a:pPr lvl="1" fontAlgn="base"/>
            <a:r>
              <a:rPr lang="en-US">
                <a:latin typeface="Calibri"/>
                <a:ea typeface="Calibri"/>
                <a:cs typeface="Calibri"/>
              </a:rPr>
              <a:t>Category Scores</a:t>
            </a:r>
          </a:p>
          <a:p>
            <a:pPr lvl="1" fontAlgn="base"/>
            <a:r>
              <a:rPr lang="en-US">
                <a:latin typeface="Calibri"/>
                <a:ea typeface="Calibri"/>
                <a:cs typeface="Calibri"/>
              </a:rPr>
              <a:t>Certification Decision</a:t>
            </a:r>
          </a:p>
          <a:p>
            <a:pPr lvl="1" fontAlgn="base"/>
            <a:r>
              <a:rPr lang="en-US">
                <a:latin typeface="Calibri"/>
                <a:ea typeface="Calibri"/>
                <a:cs typeface="Calibri"/>
              </a:rPr>
              <a:t>Additional Notes or Comments</a:t>
            </a:r>
          </a:p>
        </p:txBody>
      </p:sp>
    </p:spTree>
    <p:extLst>
      <p:ext uri="{BB962C8B-B14F-4D97-AF65-F5344CB8AC3E}">
        <p14:creationId xmlns:p14="http://schemas.microsoft.com/office/powerpoint/2010/main" val="2214174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a:cs typeface="Calibri"/>
              </a:rPr>
              <a:t>Evaluation Team Summary Form</a:t>
            </a:r>
            <a:endParaRPr lang="en-US"/>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ormAutofit fontScale="92500" lnSpcReduction="20000"/>
          </a:bodyPr>
          <a:lstStyle/>
          <a:p>
            <a:pPr fontAlgn="base"/>
            <a:r>
              <a:rPr lang="en-US" sz="2800">
                <a:latin typeface="Calibri" panose="020F0502020204030204" pitchFamily="34" charset="0"/>
              </a:rPr>
              <a:t>For Evaluation review team members</a:t>
            </a:r>
          </a:p>
          <a:p>
            <a:pPr lvl="1" fontAlgn="base"/>
            <a:r>
              <a:rPr lang="en-US">
                <a:latin typeface="Calibri" panose="020F0502020204030204" pitchFamily="34" charset="0"/>
              </a:rPr>
              <a:t>Could also be used for Self-Assessment teams</a:t>
            </a:r>
          </a:p>
          <a:p>
            <a:pPr fontAlgn="base"/>
            <a:r>
              <a:rPr lang="en-US" sz="2800" b="0" i="0">
                <a:effectLst/>
                <a:latin typeface="Calibri" panose="020F0502020204030204" pitchFamily="34" charset="0"/>
              </a:rPr>
              <a:t>Synthesis of</a:t>
            </a:r>
          </a:p>
          <a:p>
            <a:pPr lvl="1" fontAlgn="base"/>
            <a:r>
              <a:rPr lang="en-US">
                <a:latin typeface="Calibri" panose="020F0502020204030204" pitchFamily="34" charset="0"/>
              </a:rPr>
              <a:t>Category Scores</a:t>
            </a:r>
          </a:p>
          <a:p>
            <a:pPr lvl="1" fontAlgn="base"/>
            <a:r>
              <a:rPr lang="en-US">
                <a:latin typeface="Calibri" panose="020F0502020204030204" pitchFamily="34" charset="0"/>
              </a:rPr>
              <a:t>Team Certification Decision</a:t>
            </a:r>
          </a:p>
          <a:p>
            <a:pPr lvl="1" fontAlgn="base"/>
            <a:r>
              <a:rPr lang="en-US">
                <a:latin typeface="Calibri" panose="020F0502020204030204" pitchFamily="34" charset="0"/>
              </a:rPr>
              <a:t>Additional Notes or Comments</a:t>
            </a:r>
          </a:p>
          <a:p>
            <a:pPr fontAlgn="base"/>
            <a:r>
              <a:rPr lang="en-US">
                <a:latin typeface="Calibri" panose="020F0502020204030204" pitchFamily="34" charset="0"/>
              </a:rPr>
              <a:t>For LWDB Review and Approval of Certification Determinations</a:t>
            </a:r>
          </a:p>
        </p:txBody>
      </p:sp>
    </p:spTree>
    <p:extLst>
      <p:ext uri="{BB962C8B-B14F-4D97-AF65-F5344CB8AC3E}">
        <p14:creationId xmlns:p14="http://schemas.microsoft.com/office/powerpoint/2010/main" val="3185271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681117" cy="5671776"/>
          </a:xfrm>
          <a:solidFill>
            <a:srgbClr val="114257"/>
          </a:solidFill>
        </p:spPr>
        <p:txBody>
          <a:bodyPr>
            <a:normAutofit/>
          </a:bodyPr>
          <a:lstStyle/>
          <a:p>
            <a:r>
              <a:rPr lang="en-US" sz="4800" dirty="0">
                <a:solidFill>
                  <a:schemeClr val="bg1"/>
                </a:solidFill>
                <a:cs typeface="Calibri"/>
              </a:rPr>
              <a:t>Certification Types:</a:t>
            </a:r>
            <a:br>
              <a:rPr lang="en-US" sz="4800" dirty="0">
                <a:solidFill>
                  <a:schemeClr val="bg1"/>
                </a:solidFill>
                <a:cs typeface="Calibri"/>
              </a:rPr>
            </a:br>
            <a:r>
              <a:rPr lang="en-US" sz="4800" dirty="0">
                <a:solidFill>
                  <a:schemeClr val="bg1"/>
                </a:solidFill>
                <a:cs typeface="Calibri"/>
              </a:rPr>
              <a:t>Full Certification</a:t>
            </a:r>
            <a:endParaRPr lang="en-US" sz="4800" dirty="0">
              <a:solidFill>
                <a:schemeClr val="bg1"/>
              </a:solidFill>
            </a:endParaRPr>
          </a:p>
        </p:txBody>
      </p:sp>
      <p:graphicFrame>
        <p:nvGraphicFramePr>
          <p:cNvPr id="6" name="Content Placeholder 4" descr="Full Certification is granted for 3 years. Initial certification will be due by September 30, 2023 and then every 3 years afterwards.">
            <a:extLst>
              <a:ext uri="{FF2B5EF4-FFF2-40B4-BE49-F238E27FC236}">
                <a16:creationId xmlns:a16="http://schemas.microsoft.com/office/drawing/2014/main" id="{8CC5438A-869F-4ABE-B957-17A09B8A4F55}"/>
              </a:ext>
            </a:extLst>
          </p:cNvPr>
          <p:cNvGraphicFramePr>
            <a:graphicFrameLocks/>
          </p:cNvGraphicFramePr>
          <p:nvPr>
            <p:extLst>
              <p:ext uri="{D42A27DB-BD31-4B8C-83A1-F6EECF244321}">
                <p14:modId xmlns:p14="http://schemas.microsoft.com/office/powerpoint/2010/main" val="2152216869"/>
              </p:ext>
            </p:extLst>
          </p:nvPr>
        </p:nvGraphicFramePr>
        <p:xfrm>
          <a:off x="4224979" y="221024"/>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26</a:t>
            </a:fld>
            <a:endParaRPr lang="en-US"/>
          </a:p>
        </p:txBody>
      </p:sp>
    </p:spTree>
    <p:extLst>
      <p:ext uri="{BB962C8B-B14F-4D97-AF65-F5344CB8AC3E}">
        <p14:creationId xmlns:p14="http://schemas.microsoft.com/office/powerpoint/2010/main" val="4259479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dirty="0">
                <a:solidFill>
                  <a:schemeClr val="bg1"/>
                </a:solidFill>
                <a:cs typeface="Calibri"/>
              </a:rPr>
              <a:t>Certification Types:</a:t>
            </a:r>
            <a:br>
              <a:rPr lang="en-US" sz="4800" dirty="0">
                <a:solidFill>
                  <a:schemeClr val="bg1"/>
                </a:solidFill>
                <a:cs typeface="Calibri"/>
              </a:rPr>
            </a:br>
            <a:r>
              <a:rPr lang="en-US" sz="4800" dirty="0">
                <a:solidFill>
                  <a:schemeClr val="bg1"/>
                </a:solidFill>
                <a:cs typeface="Calibri"/>
              </a:rPr>
              <a:t>Provisional Certification</a:t>
            </a:r>
            <a:endParaRPr lang="en-US" sz="4800" dirty="0">
              <a:solidFill>
                <a:schemeClr val="bg1"/>
              </a:solidFill>
              <a:ea typeface="Calibri"/>
              <a:cs typeface="Calibri"/>
            </a:endParaRPr>
          </a:p>
        </p:txBody>
      </p:sp>
      <p:graphicFrame>
        <p:nvGraphicFramePr>
          <p:cNvPr id="5" name="Content Placeholder 4" descr="Provisional Certification:&#10;Not to exceed 1 year&#10;Must be re-evaluated within 6 months of initial review. At 6-month review, a decision can be made to remain provisionally certified for up to 6 months, grant full certification, or de-certify.&#10;The local area is encouraged to re-evaluate a provisionally certified center as soon as the issues identified by the review team have been resolved.">
            <a:extLst>
              <a:ext uri="{FF2B5EF4-FFF2-40B4-BE49-F238E27FC236}">
                <a16:creationId xmlns:a16="http://schemas.microsoft.com/office/drawing/2014/main" id="{471AAF65-3D5F-43B3-8E31-66AE7EF265C3}"/>
              </a:ext>
            </a:extLst>
          </p:cNvPr>
          <p:cNvGraphicFramePr>
            <a:graphicFrameLocks/>
          </p:cNvGraphicFramePr>
          <p:nvPr>
            <p:extLst>
              <p:ext uri="{D42A27DB-BD31-4B8C-83A1-F6EECF244321}">
                <p14:modId xmlns:p14="http://schemas.microsoft.com/office/powerpoint/2010/main" val="1072360714"/>
              </p:ext>
            </p:extLst>
          </p:nvPr>
        </p:nvGraphicFramePr>
        <p:xfrm>
          <a:off x="4309937" y="221024"/>
          <a:ext cx="7087458" cy="567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27</a:t>
            </a:fld>
            <a:endParaRPr lang="en-US"/>
          </a:p>
        </p:txBody>
      </p:sp>
    </p:spTree>
    <p:extLst>
      <p:ext uri="{BB962C8B-B14F-4D97-AF65-F5344CB8AC3E}">
        <p14:creationId xmlns:p14="http://schemas.microsoft.com/office/powerpoint/2010/main" val="351781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91A3-B488-7A53-A492-733DC7440DE2}"/>
              </a:ext>
            </a:extLst>
          </p:cNvPr>
          <p:cNvSpPr>
            <a:spLocks noGrp="1"/>
          </p:cNvSpPr>
          <p:nvPr>
            <p:ph type="title"/>
          </p:nvPr>
        </p:nvSpPr>
        <p:spPr>
          <a:xfrm>
            <a:off x="292100" y="221024"/>
            <a:ext cx="3292929" cy="5671776"/>
          </a:xfrm>
          <a:solidFill>
            <a:srgbClr val="114257"/>
          </a:solidFill>
        </p:spPr>
        <p:txBody>
          <a:bodyPr>
            <a:normAutofit/>
          </a:bodyPr>
          <a:lstStyle/>
          <a:p>
            <a:r>
              <a:rPr lang="en-US" sz="4800" dirty="0">
                <a:solidFill>
                  <a:schemeClr val="bg1"/>
                </a:solidFill>
                <a:cs typeface="Calibri"/>
              </a:rPr>
              <a:t>Certification Types:</a:t>
            </a:r>
            <a:br>
              <a:rPr lang="en-US" sz="4800" dirty="0">
                <a:solidFill>
                  <a:schemeClr val="bg1"/>
                </a:solidFill>
                <a:cs typeface="Calibri"/>
              </a:rPr>
            </a:br>
            <a:r>
              <a:rPr lang="en-US" sz="4800" dirty="0">
                <a:solidFill>
                  <a:schemeClr val="bg1"/>
                </a:solidFill>
                <a:cs typeface="Calibri"/>
              </a:rPr>
              <a:t>Not Certified/</a:t>
            </a:r>
            <a:br>
              <a:rPr lang="en-US" sz="4800" dirty="0">
                <a:solidFill>
                  <a:schemeClr val="bg1"/>
                </a:solidFill>
                <a:cs typeface="Calibri"/>
              </a:rPr>
            </a:br>
            <a:r>
              <a:rPr lang="en-US" sz="4800" dirty="0">
                <a:solidFill>
                  <a:schemeClr val="bg1"/>
                </a:solidFill>
                <a:cs typeface="Calibri"/>
              </a:rPr>
              <a:t>Decertified</a:t>
            </a:r>
            <a:endParaRPr lang="en-US" sz="4800" dirty="0">
              <a:solidFill>
                <a:schemeClr val="bg1"/>
              </a:solidFill>
              <a:ea typeface="Calibri"/>
              <a:cs typeface="Calibri"/>
            </a:endParaRPr>
          </a:p>
        </p:txBody>
      </p:sp>
      <p:graphicFrame>
        <p:nvGraphicFramePr>
          <p:cNvPr id="6" name="Content Placeholder 4" descr="Not Certified/Decertified:&#10;A 3-month corrective action plan to either achieve provisional certification or to close/transition service to another center must be submitted to SWDB.&#10;Center must achieve full certification within 6 months of being not certified/de-certified&#10;State core partners will be available to consult on corrective action and provide technical assistance throughout 6-month period.">
            <a:extLst>
              <a:ext uri="{FF2B5EF4-FFF2-40B4-BE49-F238E27FC236}">
                <a16:creationId xmlns:a16="http://schemas.microsoft.com/office/drawing/2014/main" id="{9EAAA71A-670C-4568-BE32-3FB984AC6EDC}"/>
              </a:ext>
            </a:extLst>
          </p:cNvPr>
          <p:cNvGraphicFramePr>
            <a:graphicFrameLocks/>
          </p:cNvGraphicFramePr>
          <p:nvPr>
            <p:extLst>
              <p:ext uri="{D42A27DB-BD31-4B8C-83A1-F6EECF244321}">
                <p14:modId xmlns:p14="http://schemas.microsoft.com/office/powerpoint/2010/main" val="1144500231"/>
              </p:ext>
            </p:extLst>
          </p:nvPr>
        </p:nvGraphicFramePr>
        <p:xfrm>
          <a:off x="4234674" y="221024"/>
          <a:ext cx="7333212" cy="5671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Slide Number Placeholder 18">
            <a:extLst>
              <a:ext uri="{FF2B5EF4-FFF2-40B4-BE49-F238E27FC236}">
                <a16:creationId xmlns:a16="http://schemas.microsoft.com/office/drawing/2014/main" id="{3B2B404C-8D02-4ACD-A5D1-A176E17B5776}"/>
              </a:ext>
            </a:extLst>
          </p:cNvPr>
          <p:cNvSpPr>
            <a:spLocks noGrp="1"/>
          </p:cNvSpPr>
          <p:nvPr>
            <p:ph type="sldNum" sz="quarter" idx="12"/>
          </p:nvPr>
        </p:nvSpPr>
        <p:spPr/>
        <p:txBody>
          <a:bodyPr/>
          <a:lstStyle/>
          <a:p>
            <a:fld id="{D307F087-50E8-4976-AA50-2FC07D62CDFA}" type="slidenum">
              <a:rPr lang="en-US" smtClean="0"/>
              <a:t>28</a:t>
            </a:fld>
            <a:endParaRPr lang="en-US"/>
          </a:p>
        </p:txBody>
      </p:sp>
    </p:spTree>
    <p:extLst>
      <p:ext uri="{BB962C8B-B14F-4D97-AF65-F5344CB8AC3E}">
        <p14:creationId xmlns:p14="http://schemas.microsoft.com/office/powerpoint/2010/main" val="25883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8" y="627564"/>
            <a:ext cx="7474172" cy="1325563"/>
          </a:xfrm>
        </p:spPr>
        <p:txBody>
          <a:bodyPr>
            <a:normAutofit/>
          </a:bodyPr>
          <a:lstStyle/>
          <a:p>
            <a:r>
              <a:rPr lang="en-US" sz="3000">
                <a:cs typeface="Calibri"/>
              </a:rPr>
              <a:t>Considerations: Contingencies</a:t>
            </a:r>
            <a:endParaRPr lang="en-US" sz="300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1136429" y="342437"/>
            <a:ext cx="6855847" cy="5887998"/>
          </a:xfrm>
        </p:spPr>
        <p:txBody>
          <a:bodyPr anchor="ctr">
            <a:normAutofit/>
          </a:bodyPr>
          <a:lstStyle/>
          <a:p>
            <a:pPr fontAlgn="base"/>
            <a:r>
              <a:rPr lang="en-US" sz="1600" b="0" i="0">
                <a:solidFill>
                  <a:srgbClr val="000000"/>
                </a:solidFill>
                <a:effectLst/>
                <a:latin typeface="Calibri" panose="020F0502020204030204" pitchFamily="34" charset="0"/>
              </a:rPr>
              <a:t>For Provisionally-Certified, Not Certified/De-Certified</a:t>
            </a:r>
          </a:p>
          <a:p>
            <a:pPr lvl="1" fontAlgn="base"/>
            <a:r>
              <a:rPr lang="en-US" sz="1600">
                <a:solidFill>
                  <a:srgbClr val="000000"/>
                </a:solidFill>
                <a:latin typeface="Calibri" panose="020F0502020204030204" pitchFamily="34" charset="0"/>
              </a:rPr>
              <a:t>What areas for improvement and/or areas of concern were identified by the evaluation team?</a:t>
            </a:r>
          </a:p>
          <a:p>
            <a:pPr lvl="1" fontAlgn="base"/>
            <a:r>
              <a:rPr lang="en-US" sz="1600">
                <a:solidFill>
                  <a:srgbClr val="000000"/>
                </a:solidFill>
                <a:latin typeface="Calibri" panose="020F0502020204030204" pitchFamily="34" charset="0"/>
              </a:rPr>
              <a:t>Who will be managing the process to address areas for improvement?</a:t>
            </a:r>
          </a:p>
          <a:p>
            <a:pPr lvl="1" fontAlgn="base"/>
            <a:r>
              <a:rPr lang="en-US" sz="1600">
                <a:solidFill>
                  <a:srgbClr val="000000"/>
                </a:solidFill>
                <a:latin typeface="Calibri" panose="020F0502020204030204" pitchFamily="34" charset="0"/>
              </a:rPr>
              <a:t>Who will be responsible for developing the 3-month corrective action plan? What is the target outcome of the corrective action plan? (Not Certified/De-Certified Centers)</a:t>
            </a:r>
            <a:endParaRPr lang="en-US" sz="1400">
              <a:solidFill>
                <a:srgbClr val="000000"/>
              </a:solidFill>
              <a:latin typeface="Calibri" panose="020F0502020204030204" pitchFamily="34" charset="0"/>
            </a:endParaRPr>
          </a:p>
          <a:p>
            <a:pPr lvl="1" fontAlgn="base"/>
            <a:r>
              <a:rPr lang="en-US" sz="1600" b="0" i="0">
                <a:solidFill>
                  <a:srgbClr val="000000"/>
                </a:solidFill>
                <a:effectLst/>
                <a:latin typeface="Calibri" panose="020F0502020204030204" pitchFamily="34" charset="0"/>
              </a:rPr>
              <a:t>When will the re-evaluation occur? (within 6 months)</a:t>
            </a:r>
          </a:p>
          <a:p>
            <a:pPr lvl="1" fontAlgn="base"/>
            <a:r>
              <a:rPr lang="en-US" sz="1600">
                <a:solidFill>
                  <a:srgbClr val="000000"/>
                </a:solidFill>
                <a:latin typeface="Calibri" panose="020F0502020204030204" pitchFamily="34" charset="0"/>
              </a:rPr>
              <a:t>When will the local board review and vote on the results of the re-evaluation?</a:t>
            </a:r>
            <a:endParaRPr lang="en-US" sz="1600" b="0" i="0">
              <a:solidFill>
                <a:srgbClr val="000000"/>
              </a:solidFill>
              <a:effectLst/>
              <a:latin typeface="Calibri" panose="020F0502020204030204" pitchFamily="34" charset="0"/>
            </a:endParaRP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91569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3180-116C-4C7F-9DDE-7B6511D94533}"/>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DD555439-E334-41AF-A643-639FD10C4AB5}"/>
              </a:ext>
            </a:extLst>
          </p:cNvPr>
          <p:cNvSpPr>
            <a:spLocks noGrp="1"/>
          </p:cNvSpPr>
          <p:nvPr>
            <p:ph idx="1"/>
          </p:nvPr>
        </p:nvSpPr>
        <p:spPr/>
        <p:txBody>
          <a:bodyPr/>
          <a:lstStyle/>
          <a:p>
            <a:r>
              <a:rPr lang="en-US"/>
              <a:t>Review goals and requirements for One-Stop Center certification</a:t>
            </a:r>
          </a:p>
          <a:p>
            <a:r>
              <a:rPr lang="en-US"/>
              <a:t>Review process and timeline for development of Iowa’s One-Stop certification system</a:t>
            </a:r>
          </a:p>
          <a:p>
            <a:r>
              <a:rPr lang="en-US"/>
              <a:t>Share One-Stop certification process, tools, and supporting resources</a:t>
            </a:r>
          </a:p>
          <a:p>
            <a:r>
              <a:rPr lang="en-US"/>
              <a:t>Answer your questions</a:t>
            </a:r>
          </a:p>
          <a:p>
            <a:r>
              <a:rPr lang="en-US"/>
              <a:t>Help you plan your next steps</a:t>
            </a:r>
          </a:p>
        </p:txBody>
      </p:sp>
    </p:spTree>
    <p:extLst>
      <p:ext uri="{BB962C8B-B14F-4D97-AF65-F5344CB8AC3E}">
        <p14:creationId xmlns:p14="http://schemas.microsoft.com/office/powerpoint/2010/main" val="2947541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34A97-20BF-2358-3307-500A3CE86E2D}"/>
              </a:ext>
            </a:extLst>
          </p:cNvPr>
          <p:cNvSpPr>
            <a:spLocks noGrp="1"/>
          </p:cNvSpPr>
          <p:nvPr>
            <p:ph type="title"/>
          </p:nvPr>
        </p:nvSpPr>
        <p:spPr/>
        <p:txBody>
          <a:bodyPr/>
          <a:lstStyle/>
          <a:p>
            <a:r>
              <a:rPr lang="en-US">
                <a:cs typeface="Calibri"/>
              </a:rPr>
              <a:t>What is the timeline for the Certification Process?</a:t>
            </a:r>
            <a:endParaRPr lang="en-US"/>
          </a:p>
        </p:txBody>
      </p:sp>
      <p:graphicFrame>
        <p:nvGraphicFramePr>
          <p:cNvPr id="10" name="Content Placeholder 2" descr="SmartArt timeline:&#10;October 1, 2022 -  Official launch of the certification system;&#10;October 1, 2022 – September 30, 2023- LWDBs certify their comprehensive and affiliated Centers (initial round of certification);&#10;Late Winter-Early Spring 2024 - SWDB updates certification system as part of the WIOA State Plan review and modification process (the SWDB must review and update certification criteria every two years);&#10;July 1, 2025  – September 30. 2025 - Centers conduct self-assessment to prepare for second round of certification (particularly important if the SWDB has changed or updated the certification standards, but valuable even if not);&#10;October 1, 2025 – September 30, 2026 - LWDBs certify their comprehensive and affiliate Centers (certification reassessment and renewal).">
            <a:extLst>
              <a:ext uri="{FF2B5EF4-FFF2-40B4-BE49-F238E27FC236}">
                <a16:creationId xmlns:a16="http://schemas.microsoft.com/office/drawing/2014/main" id="{67E9D149-576B-4C27-DF94-D69E4BD7F43B}"/>
              </a:ext>
            </a:extLst>
          </p:cNvPr>
          <p:cNvGraphicFramePr>
            <a:graphicFrameLocks noGrp="1"/>
          </p:cNvGraphicFramePr>
          <p:nvPr>
            <p:ph idx="1"/>
            <p:extLst>
              <p:ext uri="{D42A27DB-BD31-4B8C-83A1-F6EECF244321}">
                <p14:modId xmlns:p14="http://schemas.microsoft.com/office/powerpoint/2010/main" val="1350215583"/>
              </p:ext>
            </p:extLst>
          </p:nvPr>
        </p:nvGraphicFramePr>
        <p:xfrm>
          <a:off x="292100" y="1028708"/>
          <a:ext cx="11607800" cy="4952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0192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1136428" y="627564"/>
            <a:ext cx="7474172" cy="1325563"/>
          </a:xfrm>
        </p:spPr>
        <p:txBody>
          <a:bodyPr>
            <a:normAutofit/>
          </a:bodyPr>
          <a:lstStyle/>
          <a:p>
            <a:r>
              <a:rPr lang="en-US" sz="3000">
                <a:cs typeface="Calibri"/>
              </a:rPr>
              <a:t>Considerations: Timeline for Completion</a:t>
            </a:r>
            <a:endParaRPr lang="en-US" sz="3000"/>
          </a:p>
        </p:txBody>
      </p:sp>
      <p:sp>
        <p:nvSpPr>
          <p:cNvPr id="6" name="Content Placeholder 5">
            <a:extLst>
              <a:ext uri="{FF2B5EF4-FFF2-40B4-BE49-F238E27FC236}">
                <a16:creationId xmlns:a16="http://schemas.microsoft.com/office/drawing/2014/main" id="{BB6331A8-8C85-48A3-8713-592391B35748}"/>
              </a:ext>
            </a:extLst>
          </p:cNvPr>
          <p:cNvSpPr>
            <a:spLocks noGrp="1"/>
          </p:cNvSpPr>
          <p:nvPr>
            <p:ph idx="1"/>
          </p:nvPr>
        </p:nvSpPr>
        <p:spPr>
          <a:xfrm>
            <a:off x="1136429" y="1714501"/>
            <a:ext cx="6978871" cy="4014286"/>
          </a:xfrm>
        </p:spPr>
        <p:txBody>
          <a:bodyPr anchor="ctr">
            <a:normAutofit fontScale="77500" lnSpcReduction="20000"/>
          </a:bodyPr>
          <a:lstStyle/>
          <a:p>
            <a:r>
              <a:rPr lang="en-US" sz="2400">
                <a:latin typeface="Calibri"/>
                <a:cs typeface="Calibri"/>
              </a:rPr>
              <a:t>When will we submit complete, approved local certification documentation to IWD? (By 9/30/2026) </a:t>
            </a:r>
            <a:endParaRPr lang="en-US"/>
          </a:p>
          <a:p>
            <a:pPr fontAlgn="base"/>
            <a:r>
              <a:rPr lang="en-US" sz="2400" b="0" i="0">
                <a:effectLst/>
                <a:latin typeface="Calibri"/>
                <a:cs typeface="Calibri"/>
              </a:rPr>
              <a:t>At what local board meeting do we expect to approve certification decisions? </a:t>
            </a:r>
            <a:endParaRPr lang="en-US">
              <a:latin typeface="Calibri"/>
              <a:cs typeface="Calibri"/>
            </a:endParaRPr>
          </a:p>
          <a:p>
            <a:pPr fontAlgn="base"/>
            <a:r>
              <a:rPr lang="en-US" sz="2400" b="0" i="0">
                <a:effectLst/>
                <a:latin typeface="Calibri"/>
                <a:cs typeface="Calibri"/>
              </a:rPr>
              <a:t>For both self-assessment and evaluation processes:</a:t>
            </a:r>
            <a:endParaRPr lang="en-US" sz="2400" b="0" i="0">
              <a:effectLst/>
              <a:latin typeface="Calibri"/>
              <a:ea typeface="Calibri"/>
              <a:cs typeface="Calibri"/>
            </a:endParaRPr>
          </a:p>
          <a:p>
            <a:pPr lvl="1" fontAlgn="base"/>
            <a:r>
              <a:rPr lang="en-US" b="0" i="0">
                <a:effectLst/>
                <a:latin typeface="Calibri"/>
                <a:cs typeface="Calibri"/>
              </a:rPr>
              <a:t>What is the target date range for on-site visits? </a:t>
            </a:r>
            <a:endParaRPr lang="en-US" b="0" i="0">
              <a:effectLst/>
              <a:latin typeface="Calibri"/>
              <a:ea typeface="Calibri"/>
              <a:cs typeface="Calibri"/>
            </a:endParaRPr>
          </a:p>
          <a:p>
            <a:pPr lvl="1" fontAlgn="base"/>
            <a:r>
              <a:rPr lang="en-US" b="0" i="0">
                <a:effectLst/>
                <a:latin typeface="Calibri"/>
                <a:cs typeface="Calibri"/>
              </a:rPr>
              <a:t>When will documentation be given to team members for desk review? </a:t>
            </a:r>
            <a:endParaRPr lang="en-US" b="0" i="0">
              <a:effectLst/>
              <a:latin typeface="Calibri"/>
              <a:ea typeface="Calibri"/>
              <a:cs typeface="Calibri"/>
            </a:endParaRPr>
          </a:p>
          <a:p>
            <a:pPr lvl="1" fontAlgn="base"/>
            <a:r>
              <a:rPr lang="en-US" b="0" i="0">
                <a:effectLst/>
                <a:latin typeface="Calibri"/>
                <a:cs typeface="Calibri"/>
              </a:rPr>
              <a:t>When will reviewers be briefed or oriented to the tools and process? </a:t>
            </a:r>
            <a:endParaRPr lang="en-US" b="0" i="0">
              <a:effectLst/>
              <a:latin typeface="Calibri"/>
              <a:ea typeface="Calibri"/>
              <a:cs typeface="Calibri"/>
            </a:endParaRPr>
          </a:p>
          <a:p>
            <a:pPr>
              <a:buFont typeface="Wingdings 3" panose="05000000000000000000" pitchFamily="2" charset="2"/>
              <a:buChar char=""/>
            </a:pPr>
            <a:r>
              <a:rPr lang="en-US">
                <a:solidFill>
                  <a:srgbClr val="5F6866"/>
                </a:solidFill>
                <a:latin typeface="Calibri"/>
                <a:cs typeface="Calibri"/>
              </a:rPr>
              <a:t>If applicable, when will local policy guidance be developed and approved?  Will the LWDB be setting standards in addition to those set by the SWDB?</a:t>
            </a:r>
            <a:endParaRPr lang="en-US">
              <a:latin typeface="Calibri"/>
              <a:cs typeface="Calibri"/>
            </a:endParaRP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Playbook with solid fill">
            <a:extLst>
              <a:ext uri="{FF2B5EF4-FFF2-40B4-BE49-F238E27FC236}">
                <a16:creationId xmlns:a16="http://schemas.microsoft.com/office/drawing/2014/main" id="{F4828732-ED8E-4D80-A062-A5AA48AB0E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795149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16BDF-9169-9AF8-9D2E-EA340E7D9B05}"/>
              </a:ext>
            </a:extLst>
          </p:cNvPr>
          <p:cNvSpPr>
            <a:spLocks noGrp="1"/>
          </p:cNvSpPr>
          <p:nvPr>
            <p:ph type="title"/>
          </p:nvPr>
        </p:nvSpPr>
        <p:spPr>
          <a:xfrm>
            <a:off x="960100" y="978102"/>
            <a:ext cx="10588434" cy="1062644"/>
          </a:xfrm>
        </p:spPr>
        <p:txBody>
          <a:bodyPr anchor="b">
            <a:normAutofit/>
          </a:bodyPr>
          <a:lstStyle/>
          <a:p>
            <a:r>
              <a:rPr lang="en-US">
                <a:cs typeface="Calibri"/>
              </a:rPr>
              <a:t>One-Stop Certification Indicator Resource List</a:t>
            </a:r>
            <a:endParaRPr lang="en-US"/>
          </a:p>
        </p:txBody>
      </p:sp>
      <p:cxnSp>
        <p:nvCxnSpPr>
          <p:cNvPr id="26" name="Straight Connector 25">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Map compass with solid fill">
            <a:extLst>
              <a:ext uri="{FF2B5EF4-FFF2-40B4-BE49-F238E27FC236}">
                <a16:creationId xmlns:a16="http://schemas.microsoft.com/office/drawing/2014/main" id="{C8B42C05-B116-DCFF-8092-D30111147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089507BE-FCFF-B9FF-DF17-6D50DCABAF8E}"/>
              </a:ext>
            </a:extLst>
          </p:cNvPr>
          <p:cNvSpPr>
            <a:spLocks noGrp="1"/>
          </p:cNvSpPr>
          <p:nvPr>
            <p:ph idx="1"/>
          </p:nvPr>
        </p:nvSpPr>
        <p:spPr>
          <a:xfrm>
            <a:off x="4955354" y="2682433"/>
            <a:ext cx="6282169" cy="3215749"/>
          </a:xfrm>
        </p:spPr>
        <p:txBody>
          <a:bodyPr vert="horz" lIns="91440" tIns="45720" rIns="91440" bIns="45720" rtlCol="0" anchor="t">
            <a:normAutofit fontScale="92500"/>
          </a:bodyPr>
          <a:lstStyle/>
          <a:p>
            <a:pPr fontAlgn="base"/>
            <a:r>
              <a:rPr lang="en-US" sz="2400">
                <a:latin typeface="Calibri"/>
                <a:ea typeface="Calibri"/>
                <a:cs typeface="Calibri"/>
              </a:rPr>
              <a:t>Supporting evidence for meeting the standards</a:t>
            </a:r>
          </a:p>
          <a:p>
            <a:pPr fontAlgn="base"/>
            <a:r>
              <a:rPr lang="en-US" sz="2400">
                <a:latin typeface="Calibri"/>
                <a:ea typeface="Calibri"/>
                <a:cs typeface="Calibri"/>
              </a:rPr>
              <a:t>Examples of documentation that may be used during self-assessment and evaluation processes</a:t>
            </a:r>
          </a:p>
          <a:p>
            <a:pPr fontAlgn="base"/>
            <a:r>
              <a:rPr lang="en-US" sz="2400">
                <a:latin typeface="Calibri"/>
                <a:ea typeface="Calibri"/>
                <a:cs typeface="Calibri"/>
              </a:rPr>
              <a:t>Indicators may be used for multiple standards or categories</a:t>
            </a:r>
          </a:p>
          <a:p>
            <a:pPr fontAlgn="base"/>
            <a:r>
              <a:rPr lang="en-US" sz="2400" b="0" i="0">
                <a:effectLst/>
                <a:latin typeface="Calibri"/>
                <a:ea typeface="Calibri"/>
                <a:cs typeface="Calibri"/>
              </a:rPr>
              <a:t>Resource, not a requirement</a:t>
            </a:r>
          </a:p>
        </p:txBody>
      </p:sp>
    </p:spTree>
    <p:extLst>
      <p:ext uri="{BB962C8B-B14F-4D97-AF65-F5344CB8AC3E}">
        <p14:creationId xmlns:p14="http://schemas.microsoft.com/office/powerpoint/2010/main" val="10772458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341C35-F08E-1050-F0D8-CDB530D11231}"/>
              </a:ext>
            </a:extLst>
          </p:cNvPr>
          <p:cNvSpPr>
            <a:spLocks noGrp="1"/>
          </p:cNvSpPr>
          <p:nvPr>
            <p:ph type="title"/>
          </p:nvPr>
        </p:nvSpPr>
        <p:spPr/>
        <p:txBody>
          <a:bodyPr/>
          <a:lstStyle/>
          <a:p>
            <a:r>
              <a:rPr lang="en-US">
                <a:cs typeface="Calibri"/>
              </a:rPr>
              <a:t>Questions – Please Place in Q&amp;A</a:t>
            </a:r>
            <a:endParaRPr lang="en-US"/>
          </a:p>
        </p:txBody>
      </p:sp>
      <p:sp>
        <p:nvSpPr>
          <p:cNvPr id="2" name="Slide Number Placeholder 1">
            <a:extLst>
              <a:ext uri="{FF2B5EF4-FFF2-40B4-BE49-F238E27FC236}">
                <a16:creationId xmlns:a16="http://schemas.microsoft.com/office/drawing/2014/main" id="{656E1A05-15C1-1DEB-01C6-F1EFEAF01ADF}"/>
              </a:ext>
            </a:extLst>
          </p:cNvPr>
          <p:cNvSpPr>
            <a:spLocks noGrp="1"/>
          </p:cNvSpPr>
          <p:nvPr>
            <p:ph type="sldNum" sz="quarter" idx="12"/>
          </p:nvPr>
        </p:nvSpPr>
        <p:spPr/>
        <p:txBody>
          <a:bodyPr/>
          <a:lstStyle/>
          <a:p>
            <a:fld id="{D307F087-50E8-4976-AA50-2FC07D62CDFA}" type="slidenum">
              <a:rPr lang="en-US" smtClean="0"/>
              <a:t>33</a:t>
            </a:fld>
            <a:endParaRPr lang="en-US"/>
          </a:p>
        </p:txBody>
      </p:sp>
    </p:spTree>
    <p:extLst>
      <p:ext uri="{BB962C8B-B14F-4D97-AF65-F5344CB8AC3E}">
        <p14:creationId xmlns:p14="http://schemas.microsoft.com/office/powerpoint/2010/main" val="4289914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993760-14A1-A97B-EF00-C3E06206BA9C}"/>
              </a:ext>
            </a:extLst>
          </p:cNvPr>
          <p:cNvSpPr>
            <a:spLocks noGrp="1"/>
          </p:cNvSpPr>
          <p:nvPr>
            <p:ph type="title"/>
          </p:nvPr>
        </p:nvSpPr>
        <p:spPr/>
        <p:txBody>
          <a:bodyPr/>
          <a:lstStyle/>
          <a:p>
            <a:r>
              <a:rPr lang="en-US">
                <a:cs typeface="Calibri"/>
              </a:rPr>
              <a:t>Next Steps</a:t>
            </a:r>
            <a:endParaRPr lang="en-US"/>
          </a:p>
        </p:txBody>
      </p:sp>
      <p:sp>
        <p:nvSpPr>
          <p:cNvPr id="5" name="Content Placeholder 5">
            <a:extLst>
              <a:ext uri="{FF2B5EF4-FFF2-40B4-BE49-F238E27FC236}">
                <a16:creationId xmlns:a16="http://schemas.microsoft.com/office/drawing/2014/main" id="{3D958950-FF04-80EE-AD47-C0CD1A039815}"/>
              </a:ext>
            </a:extLst>
          </p:cNvPr>
          <p:cNvSpPr txBox="1">
            <a:spLocks/>
          </p:cNvSpPr>
          <p:nvPr/>
        </p:nvSpPr>
        <p:spPr>
          <a:xfrm>
            <a:off x="527627" y="4450781"/>
            <a:ext cx="11339368" cy="1627464"/>
          </a:xfrm>
          <a:prstGeom prst="rect">
            <a:avLst/>
          </a:prstGeom>
        </p:spPr>
        <p:txBody>
          <a:bodyPr vert="horz" lIns="91440" tIns="45720" rIns="91440" bIns="45720" rtlCol="0" anchor="t">
            <a:normAutofit fontScale="85000" lnSpcReduction="20000"/>
          </a:bodyPr>
          <a:lstStyle>
            <a:lvl1pPr marL="0" indent="0" algn="l" defTabSz="914400" rtl="0" eaLnBrk="1" latinLnBrk="0" hangingPunct="1">
              <a:lnSpc>
                <a:spcPct val="100000"/>
              </a:lnSpc>
              <a:spcBef>
                <a:spcPts val="1800"/>
              </a:spcBef>
              <a:buClr>
                <a:srgbClr val="0F6A6B"/>
              </a:buClr>
              <a:buSzPct val="85000"/>
              <a:buFont typeface="Wingdings 3" panose="05040102010807070707" pitchFamily="18" charset="2"/>
              <a:buNone/>
              <a:defRPr sz="2800" kern="1200">
                <a:solidFill>
                  <a:schemeClr val="accent2"/>
                </a:solidFill>
                <a:latin typeface="+mj-lt"/>
                <a:ea typeface="+mn-ea"/>
                <a:cs typeface="+mn-cs"/>
              </a:defRPr>
            </a:lvl1pPr>
            <a:lvl2pPr marL="457200" indent="0" algn="l" defTabSz="914400" rtl="0" eaLnBrk="1" latinLnBrk="0" hangingPunct="1">
              <a:lnSpc>
                <a:spcPct val="95000"/>
              </a:lnSpc>
              <a:spcBef>
                <a:spcPts val="500"/>
              </a:spcBef>
              <a:buClr>
                <a:srgbClr val="114257"/>
              </a:buClr>
              <a:buFont typeface="Wingdings" panose="05000000000000000000" pitchFamily="2" charset="2"/>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Clr>
                <a:srgbClr val="49A1A2"/>
              </a:buClr>
              <a:buFont typeface="Calibri" panose="020F050202020403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Clr>
                <a:srgbClr val="0F6A6B"/>
              </a:buClr>
              <a:buFont typeface="Calibri" panose="020F050202020403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Clr>
                <a:srgbClr val="114257"/>
              </a:buClr>
              <a:buFont typeface="Calibri" panose="020F050202020403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2"/>
                </a:solidFill>
                <a:cs typeface="Calibri"/>
              </a:rPr>
              <a:t>Review certification documents, tools, and resources posted at </a:t>
            </a:r>
            <a:r>
              <a:rPr lang="en-US">
                <a:solidFill>
                  <a:schemeClr val="tx2"/>
                </a:solidFill>
                <a:cs typeface="Calibri"/>
                <a:hlinkClick r:id="rId3">
                  <a:extLst>
                    <a:ext uri="{A12FA001-AC4F-418D-AE19-62706E023703}">
                      <ahyp:hlinkClr xmlns:ahyp="http://schemas.microsoft.com/office/drawing/2018/hyperlinkcolor" val="tx"/>
                    </a:ext>
                  </a:extLst>
                </a:hlinkClick>
              </a:rPr>
              <a:t>https://www.iowawdb.gov/one-stop-certification</a:t>
            </a:r>
            <a:r>
              <a:rPr lang="en-US">
                <a:solidFill>
                  <a:schemeClr val="tx2"/>
                </a:solidFill>
                <a:cs typeface="Calibri"/>
              </a:rPr>
              <a:t> </a:t>
            </a:r>
            <a:endParaRPr lang="en-US">
              <a:solidFill>
                <a:schemeClr val="tx2"/>
              </a:solidFill>
              <a:ea typeface="Calibri"/>
              <a:cs typeface="Calibri"/>
            </a:endParaRPr>
          </a:p>
          <a:p>
            <a:r>
              <a:rPr lang="en-US">
                <a:solidFill>
                  <a:schemeClr val="tx2"/>
                </a:solidFill>
                <a:cs typeface="Calibri"/>
              </a:rPr>
              <a:t>Start action planning using the questions in the “One-Stop Certification Action Planning Considerations” resource</a:t>
            </a:r>
            <a:endParaRPr lang="en-US">
              <a:solidFill>
                <a:schemeClr val="tx2"/>
              </a:solidFill>
              <a:ea typeface="Calibri"/>
              <a:cs typeface="Calibri"/>
            </a:endParaRPr>
          </a:p>
          <a:p>
            <a:endParaRPr lang="en-US">
              <a:ea typeface="Calibri"/>
              <a:cs typeface="Calibri"/>
            </a:endParaRPr>
          </a:p>
        </p:txBody>
      </p:sp>
      <p:sp>
        <p:nvSpPr>
          <p:cNvPr id="2" name="Slide Number Placeholder 1">
            <a:extLst>
              <a:ext uri="{FF2B5EF4-FFF2-40B4-BE49-F238E27FC236}">
                <a16:creationId xmlns:a16="http://schemas.microsoft.com/office/drawing/2014/main" id="{512C125F-4819-1A7C-B02E-650FF3B4833F}"/>
              </a:ext>
            </a:extLst>
          </p:cNvPr>
          <p:cNvSpPr>
            <a:spLocks noGrp="1"/>
          </p:cNvSpPr>
          <p:nvPr>
            <p:ph type="sldNum" sz="quarter" idx="12"/>
          </p:nvPr>
        </p:nvSpPr>
        <p:spPr/>
        <p:txBody>
          <a:bodyPr/>
          <a:lstStyle/>
          <a:p>
            <a:fld id="{D307F087-50E8-4976-AA50-2FC07D62CDFA}" type="slidenum">
              <a:rPr lang="en-US" smtClean="0"/>
              <a:t>34</a:t>
            </a:fld>
            <a:endParaRPr lang="en-US"/>
          </a:p>
        </p:txBody>
      </p:sp>
    </p:spTree>
    <p:extLst>
      <p:ext uri="{BB962C8B-B14F-4D97-AF65-F5344CB8AC3E}">
        <p14:creationId xmlns:p14="http://schemas.microsoft.com/office/powerpoint/2010/main" val="1005425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38CC94-449E-61F5-4E3E-41B97161E346}"/>
              </a:ext>
            </a:extLst>
          </p:cNvPr>
          <p:cNvSpPr>
            <a:spLocks noGrp="1"/>
          </p:cNvSpPr>
          <p:nvPr>
            <p:ph type="title"/>
          </p:nvPr>
        </p:nvSpPr>
        <p:spPr>
          <a:xfrm>
            <a:off x="4254501" y="482600"/>
            <a:ext cx="6883400" cy="1231900"/>
          </a:xfrm>
        </p:spPr>
        <p:txBody>
          <a:bodyPr/>
          <a:lstStyle/>
          <a:p>
            <a:r>
              <a:rPr lang="en-US">
                <a:ea typeface="Calibri"/>
                <a:cs typeface="Calibri"/>
              </a:rPr>
              <a:t>Contact</a:t>
            </a:r>
          </a:p>
        </p:txBody>
      </p:sp>
      <p:sp>
        <p:nvSpPr>
          <p:cNvPr id="5" name="Content Placeholder 4">
            <a:extLst>
              <a:ext uri="{FF2B5EF4-FFF2-40B4-BE49-F238E27FC236}">
                <a16:creationId xmlns:a16="http://schemas.microsoft.com/office/drawing/2014/main" id="{4C6BF122-05CB-1A1A-C778-EDC0F4D772BE}"/>
              </a:ext>
            </a:extLst>
          </p:cNvPr>
          <p:cNvSpPr>
            <a:spLocks noGrp="1"/>
          </p:cNvSpPr>
          <p:nvPr>
            <p:ph idx="13"/>
          </p:nvPr>
        </p:nvSpPr>
        <p:spPr>
          <a:xfrm>
            <a:off x="4256144" y="2010228"/>
            <a:ext cx="7611921" cy="4216399"/>
          </a:xfrm>
        </p:spPr>
        <p:txBody>
          <a:bodyPr>
            <a:normAutofit/>
          </a:bodyPr>
          <a:lstStyle/>
          <a:p>
            <a:r>
              <a:rPr lang="en-US" u="sng"/>
              <a:t>WIOAgovernance@iwd.iowa.gov</a:t>
            </a:r>
            <a:endParaRPr lang="en-US"/>
          </a:p>
          <a:p>
            <a:r>
              <a:rPr lang="en-US"/>
              <a:t> </a:t>
            </a:r>
            <a:endParaRPr lang="en-US">
              <a:ea typeface="Calibri"/>
              <a:cs typeface="Calibri"/>
            </a:endParaRPr>
          </a:p>
        </p:txBody>
      </p:sp>
      <p:sp>
        <p:nvSpPr>
          <p:cNvPr id="2" name="Slide Number Placeholder 1">
            <a:extLst>
              <a:ext uri="{FF2B5EF4-FFF2-40B4-BE49-F238E27FC236}">
                <a16:creationId xmlns:a16="http://schemas.microsoft.com/office/drawing/2014/main" id="{C29EFEC7-2FD5-DE74-BE51-191EFB6F2A74}"/>
              </a:ext>
            </a:extLst>
          </p:cNvPr>
          <p:cNvSpPr>
            <a:spLocks noGrp="1"/>
          </p:cNvSpPr>
          <p:nvPr>
            <p:ph type="sldNum" sz="quarter" idx="12"/>
          </p:nvPr>
        </p:nvSpPr>
        <p:spPr/>
        <p:txBody>
          <a:bodyPr/>
          <a:lstStyle/>
          <a:p>
            <a:fld id="{D307F087-50E8-4976-AA50-2FC07D62CDFA}" type="slidenum">
              <a:rPr lang="en-US" smtClean="0"/>
              <a:t>35</a:t>
            </a:fld>
            <a:endParaRPr lang="en-US"/>
          </a:p>
        </p:txBody>
      </p:sp>
    </p:spTree>
    <p:extLst>
      <p:ext uri="{BB962C8B-B14F-4D97-AF65-F5344CB8AC3E}">
        <p14:creationId xmlns:p14="http://schemas.microsoft.com/office/powerpoint/2010/main" val="2624154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F6CA-EEAA-44C4-A4C3-2E0905878317}"/>
              </a:ext>
            </a:extLst>
          </p:cNvPr>
          <p:cNvSpPr>
            <a:spLocks noGrp="1"/>
          </p:cNvSpPr>
          <p:nvPr>
            <p:ph type="title"/>
          </p:nvPr>
        </p:nvSpPr>
        <p:spPr/>
        <p:txBody>
          <a:bodyPr/>
          <a:lstStyle/>
          <a:p>
            <a:r>
              <a:rPr lang="en-US"/>
              <a:t>Thank You!</a:t>
            </a:r>
          </a:p>
        </p:txBody>
      </p:sp>
      <p:sp>
        <p:nvSpPr>
          <p:cNvPr id="3" name="Slide Number Placeholder 2">
            <a:extLst>
              <a:ext uri="{FF2B5EF4-FFF2-40B4-BE49-F238E27FC236}">
                <a16:creationId xmlns:a16="http://schemas.microsoft.com/office/drawing/2014/main" id="{B89F5D26-3F13-4804-A42D-EBD3E00AC8EC}"/>
              </a:ext>
            </a:extLst>
          </p:cNvPr>
          <p:cNvSpPr>
            <a:spLocks noGrp="1"/>
          </p:cNvSpPr>
          <p:nvPr>
            <p:ph type="sldNum" sz="quarter" idx="12"/>
          </p:nvPr>
        </p:nvSpPr>
        <p:spPr/>
        <p:txBody>
          <a:bodyPr/>
          <a:lstStyle/>
          <a:p>
            <a:fld id="{D307F087-50E8-4976-AA50-2FC07D62CDFA}" type="slidenum">
              <a:rPr lang="en-US" smtClean="0"/>
              <a:pPr/>
              <a:t>36</a:t>
            </a:fld>
            <a:endParaRPr lang="en-US"/>
          </a:p>
        </p:txBody>
      </p:sp>
    </p:spTree>
    <p:extLst>
      <p:ext uri="{BB962C8B-B14F-4D97-AF65-F5344CB8AC3E}">
        <p14:creationId xmlns:p14="http://schemas.microsoft.com/office/powerpoint/2010/main" val="2604712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0F8F-217D-4E12-6E0B-B66A015C3594}"/>
              </a:ext>
            </a:extLst>
          </p:cNvPr>
          <p:cNvSpPr>
            <a:spLocks noGrp="1"/>
          </p:cNvSpPr>
          <p:nvPr>
            <p:ph type="title"/>
          </p:nvPr>
        </p:nvSpPr>
        <p:spPr/>
        <p:txBody>
          <a:bodyPr/>
          <a:lstStyle/>
          <a:p>
            <a:r>
              <a:rPr lang="en-US">
                <a:cs typeface="Calibri"/>
              </a:rPr>
              <a:t>Roadmap</a:t>
            </a:r>
            <a:endParaRPr lang="en-US"/>
          </a:p>
        </p:txBody>
      </p:sp>
      <p:sp>
        <p:nvSpPr>
          <p:cNvPr id="3" name="Content Placeholder 2">
            <a:extLst>
              <a:ext uri="{FF2B5EF4-FFF2-40B4-BE49-F238E27FC236}">
                <a16:creationId xmlns:a16="http://schemas.microsoft.com/office/drawing/2014/main" id="{4216F57E-C82F-3294-6F8B-7169642398D9}"/>
              </a:ext>
            </a:extLst>
          </p:cNvPr>
          <p:cNvSpPr>
            <a:spLocks noGrp="1"/>
          </p:cNvSpPr>
          <p:nvPr>
            <p:ph sz="half" idx="1"/>
          </p:nvPr>
        </p:nvSpPr>
        <p:spPr/>
        <p:txBody>
          <a:bodyPr vert="horz" lIns="91440" tIns="45720" rIns="91440" bIns="45720" rtlCol="0" anchor="t">
            <a:noAutofit/>
          </a:bodyPr>
          <a:lstStyle/>
          <a:p>
            <a:pPr marL="0" indent="0">
              <a:lnSpc>
                <a:spcPct val="120000"/>
              </a:lnSpc>
              <a:spcBef>
                <a:spcPts val="600"/>
              </a:spcBef>
              <a:spcAft>
                <a:spcPts val="600"/>
              </a:spcAft>
              <a:buNone/>
            </a:pPr>
            <a:r>
              <a:rPr lang="en-US" sz="1400" b="1" i="1">
                <a:ea typeface="+mn-lt"/>
                <a:cs typeface="+mn-lt"/>
              </a:rPr>
              <a:t>January – February 2025</a:t>
            </a:r>
            <a:endParaRPr lang="en-US" sz="1400">
              <a:solidFill>
                <a:srgbClr val="444444"/>
              </a:solidFill>
              <a:ea typeface="+mn-lt"/>
              <a:cs typeface="+mn-lt"/>
            </a:endParaRPr>
          </a:p>
          <a:p>
            <a:pPr>
              <a:lnSpc>
                <a:spcPct val="120000"/>
              </a:lnSpc>
              <a:spcBef>
                <a:spcPts val="600"/>
              </a:spcBef>
              <a:spcAft>
                <a:spcPts val="600"/>
              </a:spcAft>
              <a:buFont typeface="Wingdings"/>
              <a:buChar char="ü"/>
            </a:pPr>
            <a:r>
              <a:rPr lang="en-US" sz="1400">
                <a:ea typeface="+mn-lt"/>
                <a:cs typeface="+mn-lt"/>
              </a:rPr>
              <a:t>Certification Standards reviewed in consultation with Chief Elected Officials and Local Workforce Development Boards</a:t>
            </a:r>
            <a:endParaRPr lang="en-US" sz="1400">
              <a:solidFill>
                <a:srgbClr val="444444"/>
              </a:solidFill>
              <a:ea typeface="+mn-lt"/>
              <a:cs typeface="+mn-lt"/>
            </a:endParaRPr>
          </a:p>
          <a:p>
            <a:pPr>
              <a:lnSpc>
                <a:spcPct val="120000"/>
              </a:lnSpc>
              <a:spcBef>
                <a:spcPts val="600"/>
              </a:spcBef>
              <a:spcAft>
                <a:spcPts val="600"/>
              </a:spcAft>
              <a:buFont typeface="Wingdings"/>
              <a:buChar char="ü"/>
            </a:pPr>
            <a:r>
              <a:rPr lang="en-US" sz="1400">
                <a:ea typeface="+mn-lt"/>
                <a:cs typeface="+mn-lt"/>
              </a:rPr>
              <a:t>Draft Updated Certification Standards, process guidance and supporting tools</a:t>
            </a:r>
            <a:endParaRPr lang="en-US" sz="1400">
              <a:solidFill>
                <a:srgbClr val="444444"/>
              </a:solidFill>
              <a:ea typeface="+mn-lt"/>
              <a:cs typeface="+mn-lt"/>
            </a:endParaRPr>
          </a:p>
          <a:p>
            <a:pPr marL="0" indent="0">
              <a:lnSpc>
                <a:spcPct val="120000"/>
              </a:lnSpc>
              <a:spcBef>
                <a:spcPts val="600"/>
              </a:spcBef>
              <a:spcAft>
                <a:spcPts val="600"/>
              </a:spcAft>
              <a:buNone/>
            </a:pPr>
            <a:r>
              <a:rPr lang="en-US" sz="1400" b="1" i="1">
                <a:ea typeface="+mn-lt"/>
                <a:cs typeface="+mn-lt"/>
              </a:rPr>
              <a:t>March 2025 </a:t>
            </a:r>
            <a:endParaRPr lang="en-US" sz="1400">
              <a:solidFill>
                <a:srgbClr val="444444"/>
              </a:solidFill>
              <a:ea typeface="+mn-lt"/>
              <a:cs typeface="+mn-lt"/>
            </a:endParaRPr>
          </a:p>
          <a:p>
            <a:pPr>
              <a:lnSpc>
                <a:spcPct val="120000"/>
              </a:lnSpc>
              <a:spcBef>
                <a:spcPts val="600"/>
              </a:spcBef>
              <a:spcAft>
                <a:spcPts val="600"/>
              </a:spcAft>
              <a:buFont typeface="Wingdings"/>
              <a:buChar char="ü"/>
            </a:pPr>
            <a:r>
              <a:rPr lang="en-US" sz="1400">
                <a:ea typeface="+mn-lt"/>
                <a:cs typeface="+mn-lt"/>
              </a:rPr>
              <a:t>SWDB approval of the standards and process guidance </a:t>
            </a:r>
            <a:endParaRPr lang="en-US" sz="1400">
              <a:solidFill>
                <a:srgbClr val="444444"/>
              </a:solidFill>
              <a:ea typeface="+mn-lt"/>
              <a:cs typeface="+mn-lt"/>
            </a:endParaRPr>
          </a:p>
          <a:p>
            <a:pPr marL="0" indent="0">
              <a:lnSpc>
                <a:spcPct val="120000"/>
              </a:lnSpc>
              <a:spcBef>
                <a:spcPts val="600"/>
              </a:spcBef>
              <a:spcAft>
                <a:spcPts val="600"/>
              </a:spcAft>
              <a:buNone/>
            </a:pPr>
            <a:r>
              <a:rPr lang="en-US" sz="1400" b="1" i="1">
                <a:ea typeface="+mn-lt"/>
                <a:cs typeface="+mn-lt"/>
              </a:rPr>
              <a:t>April – June, 2025</a:t>
            </a:r>
            <a:endParaRPr lang="en-US" sz="1400">
              <a:solidFill>
                <a:srgbClr val="444444"/>
              </a:solidFill>
              <a:ea typeface="+mn-lt"/>
              <a:cs typeface="+mn-lt"/>
            </a:endParaRPr>
          </a:p>
          <a:p>
            <a:pPr>
              <a:lnSpc>
                <a:spcPct val="120000"/>
              </a:lnSpc>
              <a:spcBef>
                <a:spcPts val="600"/>
              </a:spcBef>
              <a:spcAft>
                <a:spcPts val="600"/>
              </a:spcAft>
              <a:buFont typeface="Wingdings"/>
              <a:buChar char="q"/>
            </a:pPr>
            <a:r>
              <a:rPr lang="en-US" sz="1400">
                <a:ea typeface="+mn-lt"/>
                <a:cs typeface="+mn-lt"/>
              </a:rPr>
              <a:t>WIOA Core Partner Working Group provides technical assistance to LWDBs and local one-stop center partners. </a:t>
            </a:r>
            <a:endParaRPr lang="en-US" sz="1400">
              <a:solidFill>
                <a:srgbClr val="444444"/>
              </a:solidFill>
              <a:ea typeface="+mn-lt"/>
              <a:cs typeface="+mn-lt"/>
            </a:endParaRPr>
          </a:p>
          <a:p>
            <a:pPr lvl="1">
              <a:lnSpc>
                <a:spcPct val="120000"/>
              </a:lnSpc>
              <a:spcBef>
                <a:spcPts val="0"/>
              </a:spcBef>
              <a:buFont typeface="Wingdings"/>
              <a:buChar char="q"/>
            </a:pPr>
            <a:r>
              <a:rPr lang="en-US" sz="1400">
                <a:ea typeface="+mn-lt"/>
                <a:cs typeface="+mn-lt"/>
              </a:rPr>
              <a:t>Webinars</a:t>
            </a:r>
            <a:endParaRPr lang="en-US" sz="1400">
              <a:solidFill>
                <a:srgbClr val="444444"/>
              </a:solidFill>
              <a:ea typeface="+mn-lt"/>
              <a:cs typeface="+mn-lt"/>
            </a:endParaRPr>
          </a:p>
          <a:p>
            <a:pPr lvl="1">
              <a:lnSpc>
                <a:spcPct val="120000"/>
              </a:lnSpc>
              <a:spcBef>
                <a:spcPts val="0"/>
              </a:spcBef>
              <a:spcAft>
                <a:spcPts val="600"/>
              </a:spcAft>
              <a:buFont typeface="Wingdings"/>
              <a:buChar char="ü"/>
            </a:pPr>
            <a:r>
              <a:rPr lang="en-US" sz="1400">
                <a:ea typeface="+mn-lt"/>
                <a:cs typeface="+mn-lt"/>
              </a:rPr>
              <a:t>Updated One-Stop Certification Guide</a:t>
            </a:r>
            <a:endParaRPr lang="en-US" sz="1400">
              <a:solidFill>
                <a:srgbClr val="444444"/>
              </a:solidFill>
              <a:ea typeface="+mn-lt"/>
              <a:cs typeface="+mn-lt"/>
            </a:endParaRPr>
          </a:p>
          <a:p>
            <a:pPr>
              <a:lnSpc>
                <a:spcPct val="110000"/>
              </a:lnSpc>
              <a:spcBef>
                <a:spcPts val="0"/>
              </a:spcBef>
              <a:buFont typeface="Wingdings"/>
              <a:buChar char="q"/>
            </a:pPr>
            <a:r>
              <a:rPr lang="en-US" sz="1400">
                <a:ea typeface="+mn-lt"/>
                <a:cs typeface="+mn-lt"/>
              </a:rPr>
              <a:t>LWDBs and one-stop center partners review local processes and complete certification activities as required. </a:t>
            </a:r>
            <a:endParaRPr lang="en-US" sz="1400">
              <a:solidFill>
                <a:srgbClr val="444444"/>
              </a:solidFill>
              <a:ea typeface="+mn-lt"/>
              <a:cs typeface="+mn-lt"/>
            </a:endParaRPr>
          </a:p>
          <a:p>
            <a:pPr marL="0" indent="0">
              <a:lnSpc>
                <a:spcPct val="120000"/>
              </a:lnSpc>
              <a:spcBef>
                <a:spcPts val="600"/>
              </a:spcBef>
              <a:spcAft>
                <a:spcPts val="600"/>
              </a:spcAft>
              <a:buNone/>
            </a:pPr>
            <a:endParaRPr lang="en-US" sz="1400" b="1" i="1">
              <a:solidFill>
                <a:srgbClr val="000000"/>
              </a:solidFill>
              <a:ea typeface="+mn-lt"/>
              <a:cs typeface="+mn-lt"/>
            </a:endParaRPr>
          </a:p>
          <a:p>
            <a:pPr marL="0" indent="0">
              <a:lnSpc>
                <a:spcPct val="120000"/>
              </a:lnSpc>
              <a:spcBef>
                <a:spcPts val="600"/>
              </a:spcBef>
              <a:spcAft>
                <a:spcPts val="600"/>
              </a:spcAft>
              <a:buNone/>
            </a:pPr>
            <a:endParaRPr lang="en-US" sz="1400">
              <a:solidFill>
                <a:srgbClr val="444444"/>
              </a:solidFill>
              <a:ea typeface="+mn-lt"/>
              <a:cs typeface="+mn-lt"/>
            </a:endParaRPr>
          </a:p>
          <a:p>
            <a:pPr marL="0" indent="0">
              <a:lnSpc>
                <a:spcPct val="120000"/>
              </a:lnSpc>
              <a:spcBef>
                <a:spcPts val="600"/>
              </a:spcBef>
              <a:spcAft>
                <a:spcPts val="600"/>
              </a:spcAft>
              <a:buNone/>
            </a:pPr>
            <a:endParaRPr lang="en-US" sz="1400" b="1" i="1">
              <a:solidFill>
                <a:srgbClr val="000000"/>
              </a:solidFill>
              <a:ea typeface="+mn-lt"/>
              <a:cs typeface="+mn-lt"/>
            </a:endParaRPr>
          </a:p>
          <a:p>
            <a:pPr marL="0" indent="0">
              <a:buNone/>
            </a:pPr>
            <a:endParaRPr lang="en-US" sz="1400" b="1" i="1">
              <a:ea typeface="+mn-lt"/>
              <a:cs typeface="+mn-lt"/>
            </a:endParaRPr>
          </a:p>
        </p:txBody>
      </p:sp>
      <p:sp>
        <p:nvSpPr>
          <p:cNvPr id="5" name="Content Placeholder 4">
            <a:extLst>
              <a:ext uri="{FF2B5EF4-FFF2-40B4-BE49-F238E27FC236}">
                <a16:creationId xmlns:a16="http://schemas.microsoft.com/office/drawing/2014/main" id="{35CBE249-6D4D-40C2-9A60-A2E746F7EF18}"/>
              </a:ext>
            </a:extLst>
          </p:cNvPr>
          <p:cNvSpPr>
            <a:spLocks noGrp="1"/>
          </p:cNvSpPr>
          <p:nvPr>
            <p:ph sz="half" idx="2"/>
          </p:nvPr>
        </p:nvSpPr>
        <p:spPr/>
        <p:txBody>
          <a:bodyPr vert="horz" lIns="91440" tIns="45720" rIns="91440" bIns="45720" rtlCol="0" anchor="t">
            <a:normAutofit/>
          </a:bodyPr>
          <a:lstStyle/>
          <a:p>
            <a:pPr marL="0" indent="0">
              <a:lnSpc>
                <a:spcPct val="120000"/>
              </a:lnSpc>
              <a:spcBef>
                <a:spcPts val="600"/>
              </a:spcBef>
              <a:spcAft>
                <a:spcPts val="600"/>
              </a:spcAft>
              <a:buNone/>
            </a:pPr>
            <a:r>
              <a:rPr lang="en-US" sz="1400" b="1" i="1">
                <a:ea typeface="Calibri"/>
                <a:cs typeface="Calibri"/>
              </a:rPr>
              <a:t>July – September 2025</a:t>
            </a:r>
            <a:endParaRPr lang="en-US" sz="1400">
              <a:ea typeface="Calibri"/>
              <a:cs typeface="Calibri"/>
            </a:endParaRPr>
          </a:p>
          <a:p>
            <a:pPr>
              <a:lnSpc>
                <a:spcPct val="120000"/>
              </a:lnSpc>
              <a:spcBef>
                <a:spcPts val="600"/>
              </a:spcBef>
              <a:spcAft>
                <a:spcPts val="600"/>
              </a:spcAft>
              <a:buFont typeface="Wingdings"/>
              <a:buChar char="q"/>
            </a:pPr>
            <a:r>
              <a:rPr lang="en-US" sz="1400">
                <a:ea typeface="Calibri"/>
                <a:cs typeface="Calibri"/>
              </a:rPr>
              <a:t>LWDBs and one-stop center partners conduct self-assessments to prepare for certification. </a:t>
            </a:r>
          </a:p>
          <a:p>
            <a:pPr marL="0" indent="0">
              <a:lnSpc>
                <a:spcPct val="120000"/>
              </a:lnSpc>
              <a:spcBef>
                <a:spcPts val="600"/>
              </a:spcBef>
              <a:spcAft>
                <a:spcPts val="600"/>
              </a:spcAft>
              <a:buNone/>
            </a:pPr>
            <a:r>
              <a:rPr lang="en-US" sz="1400" b="1" i="1">
                <a:ea typeface="Calibri"/>
                <a:cs typeface="Calibri"/>
              </a:rPr>
              <a:t>October 2025– September 2026</a:t>
            </a:r>
            <a:endParaRPr lang="en-US" sz="1400">
              <a:ea typeface="Calibri"/>
              <a:cs typeface="Calibri"/>
            </a:endParaRPr>
          </a:p>
          <a:p>
            <a:pPr>
              <a:lnSpc>
                <a:spcPct val="120000"/>
              </a:lnSpc>
              <a:spcBef>
                <a:spcPts val="600"/>
              </a:spcBef>
              <a:spcAft>
                <a:spcPts val="600"/>
              </a:spcAft>
              <a:buFont typeface="Wingdings"/>
              <a:buChar char="q"/>
            </a:pPr>
            <a:r>
              <a:rPr lang="en-US" sz="1400">
                <a:ea typeface="Calibri"/>
                <a:cs typeface="Calibri"/>
              </a:rPr>
              <a:t>LWDBs certify their comprehensive and affiliate centers (certification reassessment and renewal) </a:t>
            </a:r>
          </a:p>
          <a:p>
            <a:pPr marL="0" indent="0">
              <a:lnSpc>
                <a:spcPct val="120000"/>
              </a:lnSpc>
              <a:spcBef>
                <a:spcPts val="600"/>
              </a:spcBef>
              <a:spcAft>
                <a:spcPts val="600"/>
              </a:spcAft>
              <a:buNone/>
            </a:pPr>
            <a:r>
              <a:rPr lang="en-US" sz="1400" b="1" i="1">
                <a:ea typeface="Calibri"/>
                <a:cs typeface="Calibri"/>
              </a:rPr>
              <a:t>January - March 2026</a:t>
            </a:r>
            <a:endParaRPr lang="en-US" sz="1400">
              <a:ea typeface="Calibri"/>
              <a:cs typeface="Calibri"/>
            </a:endParaRPr>
          </a:p>
          <a:p>
            <a:pPr>
              <a:lnSpc>
                <a:spcPct val="120000"/>
              </a:lnSpc>
              <a:spcBef>
                <a:spcPts val="600"/>
              </a:spcBef>
              <a:spcAft>
                <a:spcPts val="600"/>
              </a:spcAft>
              <a:buFont typeface="Wingdings"/>
              <a:buChar char="q"/>
            </a:pPr>
            <a:r>
              <a:rPr lang="en-US" sz="1400">
                <a:ea typeface="Calibri"/>
                <a:cs typeface="Calibri"/>
              </a:rPr>
              <a:t>SWDB update criteria as part of the review and modification of the State Plan. </a:t>
            </a:r>
          </a:p>
          <a:p>
            <a:pPr>
              <a:lnSpc>
                <a:spcPct val="120000"/>
              </a:lnSpc>
              <a:spcBef>
                <a:spcPts val="600"/>
              </a:spcBef>
              <a:spcAft>
                <a:spcPts val="600"/>
              </a:spcAft>
              <a:buFont typeface="Wingdings"/>
              <a:buChar char="q"/>
            </a:pPr>
            <a:r>
              <a:rPr lang="en-US" sz="1400">
                <a:ea typeface="Calibri"/>
                <a:cs typeface="Calibri"/>
              </a:rPr>
              <a:t>Local WDBs review and update the criteria as part of the Local Plan update process.</a:t>
            </a:r>
          </a:p>
          <a:p>
            <a:pPr marL="0" indent="0">
              <a:lnSpc>
                <a:spcPct val="120000"/>
              </a:lnSpc>
              <a:spcBef>
                <a:spcPts val="600"/>
              </a:spcBef>
              <a:spcAft>
                <a:spcPts val="600"/>
              </a:spcAft>
              <a:buNone/>
            </a:pPr>
            <a:r>
              <a:rPr lang="en-US" sz="1400" b="1" i="1">
                <a:ea typeface="Calibri"/>
                <a:cs typeface="Calibri"/>
              </a:rPr>
              <a:t>March 2026</a:t>
            </a:r>
            <a:endParaRPr lang="en-US" sz="1400">
              <a:ea typeface="Calibri"/>
              <a:cs typeface="Calibri"/>
            </a:endParaRPr>
          </a:p>
          <a:p>
            <a:pPr>
              <a:lnSpc>
                <a:spcPct val="120000"/>
              </a:lnSpc>
              <a:spcBef>
                <a:spcPts val="600"/>
              </a:spcBef>
              <a:spcAft>
                <a:spcPts val="600"/>
              </a:spcAft>
              <a:buFont typeface="Wingdings"/>
              <a:buChar char="q"/>
            </a:pPr>
            <a:r>
              <a:rPr lang="en-US" sz="1400">
                <a:ea typeface="Calibri"/>
                <a:cs typeface="Calibri"/>
              </a:rPr>
              <a:t>State Plan submitted with updated criteria</a:t>
            </a:r>
          </a:p>
          <a:p>
            <a:pPr>
              <a:lnSpc>
                <a:spcPct val="120000"/>
              </a:lnSpc>
              <a:spcBef>
                <a:spcPts val="600"/>
              </a:spcBef>
              <a:spcAft>
                <a:spcPts val="600"/>
              </a:spcAft>
              <a:buFont typeface="Wingdings"/>
              <a:buChar char="q"/>
            </a:pPr>
            <a:r>
              <a:rPr lang="en-US" sz="1400">
                <a:ea typeface="Calibri"/>
                <a:cs typeface="Calibri"/>
              </a:rPr>
              <a:t>Local Plans submitted with updated criteria</a:t>
            </a:r>
          </a:p>
        </p:txBody>
      </p:sp>
      <p:sp>
        <p:nvSpPr>
          <p:cNvPr id="6" name="Slide Number Placeholder 5">
            <a:extLst>
              <a:ext uri="{FF2B5EF4-FFF2-40B4-BE49-F238E27FC236}">
                <a16:creationId xmlns:a16="http://schemas.microsoft.com/office/drawing/2014/main" id="{4BC1AA93-7D1C-458F-9093-D5DF30E6D606}"/>
              </a:ext>
            </a:extLst>
          </p:cNvPr>
          <p:cNvSpPr>
            <a:spLocks noGrp="1"/>
          </p:cNvSpPr>
          <p:nvPr>
            <p:ph type="sldNum" sz="quarter" idx="12"/>
          </p:nvPr>
        </p:nvSpPr>
        <p:spPr/>
        <p:txBody>
          <a:bodyPr/>
          <a:lstStyle/>
          <a:p>
            <a:fld id="{D307F087-50E8-4976-AA50-2FC07D62CDFA}" type="slidenum">
              <a:rPr lang="en-US" smtClean="0"/>
              <a:t>4</a:t>
            </a:fld>
            <a:endParaRPr lang="en-US"/>
          </a:p>
        </p:txBody>
      </p:sp>
    </p:spTree>
    <p:extLst>
      <p:ext uri="{BB962C8B-B14F-4D97-AF65-F5344CB8AC3E}">
        <p14:creationId xmlns:p14="http://schemas.microsoft.com/office/powerpoint/2010/main" val="195377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7771A4-2300-BF3B-872A-1515E901C733}"/>
              </a:ext>
            </a:extLst>
          </p:cNvPr>
          <p:cNvSpPr>
            <a:spLocks noGrp="1"/>
          </p:cNvSpPr>
          <p:nvPr>
            <p:ph type="title"/>
          </p:nvPr>
        </p:nvSpPr>
        <p:spPr/>
        <p:txBody>
          <a:bodyPr/>
          <a:lstStyle/>
          <a:p>
            <a:r>
              <a:rPr lang="en-US">
                <a:cs typeface="Calibri"/>
              </a:rPr>
              <a:t>One-Stop Certification Background</a:t>
            </a:r>
            <a:endParaRPr lang="en-US"/>
          </a:p>
        </p:txBody>
      </p:sp>
      <p:sp>
        <p:nvSpPr>
          <p:cNvPr id="2" name="Slide Number Placeholder 1">
            <a:extLst>
              <a:ext uri="{FF2B5EF4-FFF2-40B4-BE49-F238E27FC236}">
                <a16:creationId xmlns:a16="http://schemas.microsoft.com/office/drawing/2014/main" id="{D59DDACA-8B4E-CD56-7C91-D2FDEBDF7C18}"/>
              </a:ext>
            </a:extLst>
          </p:cNvPr>
          <p:cNvSpPr>
            <a:spLocks noGrp="1"/>
          </p:cNvSpPr>
          <p:nvPr>
            <p:ph type="sldNum" sz="quarter" idx="12"/>
          </p:nvPr>
        </p:nvSpPr>
        <p:spPr/>
        <p:txBody>
          <a:bodyPr/>
          <a:lstStyle/>
          <a:p>
            <a:fld id="{D307F087-50E8-4976-AA50-2FC07D62CDFA}" type="slidenum">
              <a:rPr lang="en-US" smtClean="0"/>
              <a:t>5</a:t>
            </a:fld>
            <a:endParaRPr lang="en-US"/>
          </a:p>
        </p:txBody>
      </p:sp>
    </p:spTree>
    <p:extLst>
      <p:ext uri="{BB962C8B-B14F-4D97-AF65-F5344CB8AC3E}">
        <p14:creationId xmlns:p14="http://schemas.microsoft.com/office/powerpoint/2010/main" val="3210438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65B56-E657-4244-9E41-B52D172E80C6}"/>
              </a:ext>
            </a:extLst>
          </p:cNvPr>
          <p:cNvSpPr>
            <a:spLocks noGrp="1"/>
          </p:cNvSpPr>
          <p:nvPr>
            <p:ph type="title"/>
          </p:nvPr>
        </p:nvSpPr>
        <p:spPr/>
        <p:txBody>
          <a:bodyPr/>
          <a:lstStyle/>
          <a:p>
            <a:r>
              <a:rPr lang="en-US"/>
              <a:t>One-Stop Center Certification Goals</a:t>
            </a:r>
          </a:p>
        </p:txBody>
      </p:sp>
      <p:sp>
        <p:nvSpPr>
          <p:cNvPr id="3" name="Content Placeholder 2">
            <a:extLst>
              <a:ext uri="{FF2B5EF4-FFF2-40B4-BE49-F238E27FC236}">
                <a16:creationId xmlns:a16="http://schemas.microsoft.com/office/drawing/2014/main" id="{CBE4E138-A0E2-4125-8C6F-8DFA64D691C9}"/>
              </a:ext>
            </a:extLst>
          </p:cNvPr>
          <p:cNvSpPr>
            <a:spLocks noGrp="1"/>
          </p:cNvSpPr>
          <p:nvPr>
            <p:ph idx="1"/>
          </p:nvPr>
        </p:nvSpPr>
        <p:spPr/>
        <p:txBody>
          <a:bodyPr>
            <a:normAutofit/>
          </a:bodyPr>
          <a:lstStyle/>
          <a:p>
            <a:r>
              <a:rPr lang="en-US"/>
              <a:t>Support quality, consistency, and continuous improvement in the system</a:t>
            </a:r>
          </a:p>
          <a:p>
            <a:r>
              <a:rPr lang="en-US"/>
              <a:t>Establish shared baseline expectations</a:t>
            </a:r>
          </a:p>
          <a:p>
            <a:r>
              <a:rPr lang="en-US"/>
              <a:t>Foster alignment and collaboration among workforce system partners and programs and in One-Stop operations and service delivery</a:t>
            </a:r>
          </a:p>
          <a:p>
            <a:r>
              <a:rPr lang="en-US"/>
              <a:t>Advance customer-driven service design and delivery</a:t>
            </a:r>
          </a:p>
          <a:p>
            <a:r>
              <a:rPr lang="en-US"/>
              <a:t>Identify and address technical assistance and training needs</a:t>
            </a:r>
          </a:p>
        </p:txBody>
      </p:sp>
    </p:spTree>
    <p:extLst>
      <p:ext uri="{BB962C8B-B14F-4D97-AF65-F5344CB8AC3E}">
        <p14:creationId xmlns:p14="http://schemas.microsoft.com/office/powerpoint/2010/main" val="378404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064B-76F3-4775-9EA9-9ACDCD72F5E1}"/>
              </a:ext>
            </a:extLst>
          </p:cNvPr>
          <p:cNvSpPr>
            <a:spLocks noGrp="1"/>
          </p:cNvSpPr>
          <p:nvPr>
            <p:ph type="title"/>
          </p:nvPr>
        </p:nvSpPr>
        <p:spPr/>
        <p:txBody>
          <a:bodyPr/>
          <a:lstStyle/>
          <a:p>
            <a:r>
              <a:rPr lang="en-US"/>
              <a:t>Certification Process Roles and Responsibilities</a:t>
            </a:r>
          </a:p>
        </p:txBody>
      </p:sp>
      <p:sp>
        <p:nvSpPr>
          <p:cNvPr id="5" name="Text Placeholder 4">
            <a:extLst>
              <a:ext uri="{FF2B5EF4-FFF2-40B4-BE49-F238E27FC236}">
                <a16:creationId xmlns:a16="http://schemas.microsoft.com/office/drawing/2014/main" id="{5A2A056B-333D-4C0D-8B16-225E5F132D63}"/>
              </a:ext>
            </a:extLst>
          </p:cNvPr>
          <p:cNvSpPr>
            <a:spLocks noGrp="1"/>
          </p:cNvSpPr>
          <p:nvPr>
            <p:ph type="body" idx="1"/>
          </p:nvPr>
        </p:nvSpPr>
        <p:spPr/>
        <p:txBody>
          <a:bodyPr/>
          <a:lstStyle/>
          <a:p>
            <a:r>
              <a:rPr lang="en-US"/>
              <a:t>State Workforce Development Board</a:t>
            </a:r>
          </a:p>
        </p:txBody>
      </p:sp>
      <p:sp>
        <p:nvSpPr>
          <p:cNvPr id="6" name="Content Placeholder 5">
            <a:extLst>
              <a:ext uri="{FF2B5EF4-FFF2-40B4-BE49-F238E27FC236}">
                <a16:creationId xmlns:a16="http://schemas.microsoft.com/office/drawing/2014/main" id="{C323C8AA-D9DD-41DF-AD98-96205871AAB8}"/>
              </a:ext>
            </a:extLst>
          </p:cNvPr>
          <p:cNvSpPr>
            <a:spLocks noGrp="1"/>
          </p:cNvSpPr>
          <p:nvPr>
            <p:ph sz="half" idx="2"/>
          </p:nvPr>
        </p:nvSpPr>
        <p:spPr/>
        <p:txBody>
          <a:bodyPr/>
          <a:lstStyle/>
          <a:p>
            <a:r>
              <a:rPr lang="en-US"/>
              <a:t>In consultation with chief elected officials and LWDBs, must establish objective criteria and procedures for local boards to use when certifying One-Stop Centers</a:t>
            </a:r>
          </a:p>
          <a:p>
            <a:r>
              <a:rPr lang="en-US"/>
              <a:t>Must review and update criteria every 2 years as part of State Plan review and modification process</a:t>
            </a:r>
          </a:p>
        </p:txBody>
      </p:sp>
      <p:sp>
        <p:nvSpPr>
          <p:cNvPr id="7" name="Text Placeholder 6">
            <a:extLst>
              <a:ext uri="{FF2B5EF4-FFF2-40B4-BE49-F238E27FC236}">
                <a16:creationId xmlns:a16="http://schemas.microsoft.com/office/drawing/2014/main" id="{0FAC880B-D227-41CB-8F2D-4BE2C641C5C5}"/>
              </a:ext>
            </a:extLst>
          </p:cNvPr>
          <p:cNvSpPr>
            <a:spLocks noGrp="1"/>
          </p:cNvSpPr>
          <p:nvPr>
            <p:ph type="body" sz="quarter" idx="3"/>
          </p:nvPr>
        </p:nvSpPr>
        <p:spPr/>
        <p:txBody>
          <a:bodyPr/>
          <a:lstStyle/>
          <a:p>
            <a:r>
              <a:rPr lang="en-US"/>
              <a:t>Local Workforce Development Board</a:t>
            </a:r>
          </a:p>
        </p:txBody>
      </p:sp>
      <p:sp>
        <p:nvSpPr>
          <p:cNvPr id="8" name="Content Placeholder 7">
            <a:extLst>
              <a:ext uri="{FF2B5EF4-FFF2-40B4-BE49-F238E27FC236}">
                <a16:creationId xmlns:a16="http://schemas.microsoft.com/office/drawing/2014/main" id="{B1161729-8052-40FA-B30D-61C39F3F2D69}"/>
              </a:ext>
            </a:extLst>
          </p:cNvPr>
          <p:cNvSpPr>
            <a:spLocks noGrp="1"/>
          </p:cNvSpPr>
          <p:nvPr>
            <p:ph sz="quarter" idx="4"/>
          </p:nvPr>
        </p:nvSpPr>
        <p:spPr/>
        <p:txBody>
          <a:bodyPr>
            <a:normAutofit fontScale="92500" lnSpcReduction="10000"/>
          </a:bodyPr>
          <a:lstStyle/>
          <a:p>
            <a:r>
              <a:rPr lang="en-US"/>
              <a:t>Must assess and certify comprehensive and affiliate Centers at least once every 3 years using the criteria and procedures developed by the SWDB</a:t>
            </a:r>
          </a:p>
          <a:p>
            <a:pPr lvl="1"/>
            <a:r>
              <a:rPr lang="en-US"/>
              <a:t>Effectiveness, physical and programmatic accessibility, and continuous improvement </a:t>
            </a:r>
          </a:p>
          <a:p>
            <a:r>
              <a:rPr lang="en-US"/>
              <a:t>May establish additional criteria or set higher standards for service coordination. (To be reviewed and updated every 2 years as part of Local Plan review and modification process.)</a:t>
            </a:r>
          </a:p>
        </p:txBody>
      </p:sp>
      <p:sp>
        <p:nvSpPr>
          <p:cNvPr id="9" name="Slide Number Placeholder 8">
            <a:extLst>
              <a:ext uri="{FF2B5EF4-FFF2-40B4-BE49-F238E27FC236}">
                <a16:creationId xmlns:a16="http://schemas.microsoft.com/office/drawing/2014/main" id="{D456BDEB-5126-4C81-BC0B-50A1CF3D0D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07F087-50E8-4976-AA50-2FC07D62CDFA}" type="slidenum">
              <a:rPr kumimoji="0" lang="en-US" sz="1400" b="1" i="0" u="none" strike="noStrike" kern="1200" cap="none" spc="5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5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7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2BC7E-73E8-454E-9E3C-21E9DA37B722}"/>
              </a:ext>
            </a:extLst>
          </p:cNvPr>
          <p:cNvSpPr>
            <a:spLocks noGrp="1"/>
          </p:cNvSpPr>
          <p:nvPr>
            <p:ph type="title"/>
          </p:nvPr>
        </p:nvSpPr>
        <p:spPr/>
        <p:txBody>
          <a:bodyPr/>
          <a:lstStyle/>
          <a:p>
            <a:r>
              <a:rPr lang="en-US"/>
              <a:t>Definitions and Types of Centers</a:t>
            </a:r>
          </a:p>
        </p:txBody>
      </p:sp>
      <p:graphicFrame>
        <p:nvGraphicFramePr>
          <p:cNvPr id="5" name="Content Placeholder 4" descr="SmartArt listing proposed one-stop center definitions for: Comprehensive Center, Affiliated Center, Satellite Center">
            <a:extLst>
              <a:ext uri="{FF2B5EF4-FFF2-40B4-BE49-F238E27FC236}">
                <a16:creationId xmlns:a16="http://schemas.microsoft.com/office/drawing/2014/main" id="{6E58D667-5CEE-4D6D-8FFC-52B78CCEBC33}"/>
              </a:ext>
            </a:extLst>
          </p:cNvPr>
          <p:cNvGraphicFramePr>
            <a:graphicFrameLocks noGrp="1"/>
          </p:cNvGraphicFramePr>
          <p:nvPr>
            <p:ph idx="1"/>
          </p:nvPr>
        </p:nvGraphicFramePr>
        <p:xfrm>
          <a:off x="292100" y="1028700"/>
          <a:ext cx="1160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5891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03E7-D0CC-4C46-9CEA-CA2572D33C25}"/>
              </a:ext>
            </a:extLst>
          </p:cNvPr>
          <p:cNvSpPr>
            <a:spLocks noGrp="1"/>
          </p:cNvSpPr>
          <p:nvPr>
            <p:ph type="title"/>
          </p:nvPr>
        </p:nvSpPr>
        <p:spPr>
          <a:xfrm>
            <a:off x="292100" y="221023"/>
            <a:ext cx="4700814" cy="5760239"/>
          </a:xfrm>
          <a:solidFill>
            <a:schemeClr val="accent1"/>
          </a:solidFill>
        </p:spPr>
        <p:txBody>
          <a:bodyPr>
            <a:normAutofit/>
          </a:bodyPr>
          <a:lstStyle/>
          <a:p>
            <a:r>
              <a:rPr lang="en-US" sz="5400">
                <a:solidFill>
                  <a:schemeClr val="bg1"/>
                </a:solidFill>
              </a:rPr>
              <a:t>New &amp; Relocating Centers</a:t>
            </a:r>
          </a:p>
        </p:txBody>
      </p:sp>
      <p:sp>
        <p:nvSpPr>
          <p:cNvPr id="3" name="Content Placeholder 2">
            <a:extLst>
              <a:ext uri="{FF2B5EF4-FFF2-40B4-BE49-F238E27FC236}">
                <a16:creationId xmlns:a16="http://schemas.microsoft.com/office/drawing/2014/main" id="{9B43E257-4D00-4418-9AF1-58F916C4642B}"/>
              </a:ext>
            </a:extLst>
          </p:cNvPr>
          <p:cNvSpPr>
            <a:spLocks noGrp="1"/>
          </p:cNvSpPr>
          <p:nvPr>
            <p:ph idx="1"/>
          </p:nvPr>
        </p:nvSpPr>
        <p:spPr>
          <a:xfrm>
            <a:off x="5210628" y="1886857"/>
            <a:ext cx="6689271" cy="4094406"/>
          </a:xfrm>
        </p:spPr>
        <p:txBody>
          <a:bodyPr/>
          <a:lstStyle/>
          <a:p>
            <a:pPr marL="0" indent="0">
              <a:buNone/>
            </a:pPr>
            <a:r>
              <a:rPr lang="en-US" b="0" i="0">
                <a:solidFill>
                  <a:srgbClr val="000000"/>
                </a:solidFill>
                <a:effectLst/>
                <a:latin typeface="Calibri" panose="020F0502020204030204" pitchFamily="34" charset="0"/>
              </a:rPr>
              <a:t>LWDBs must ensure that centers that are new or have re-located complete the center certification process, including evaluation and submission of documents to IWD, within 90 days of opening to the public for services. </a:t>
            </a:r>
            <a:endParaRPr lang="en-US"/>
          </a:p>
        </p:txBody>
      </p:sp>
    </p:spTree>
    <p:extLst>
      <p:ext uri="{BB962C8B-B14F-4D97-AF65-F5344CB8AC3E}">
        <p14:creationId xmlns:p14="http://schemas.microsoft.com/office/powerpoint/2010/main" val="84172511"/>
      </p:ext>
    </p:extLst>
  </p:cSld>
  <p:clrMapOvr>
    <a:masterClrMapping/>
  </p:clrMapOvr>
</p:sld>
</file>

<file path=ppt/theme/theme1.xml><?xml version="1.0" encoding="utf-8"?>
<a:theme xmlns:a="http://schemas.openxmlformats.org/drawingml/2006/main" name="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IWD - IOWA 2019">
      <a:dk1>
        <a:sysClr val="windowText" lastClr="000000"/>
      </a:dk1>
      <a:lt1>
        <a:sysClr val="window" lastClr="FFFFFF"/>
      </a:lt1>
      <a:dk2>
        <a:srgbClr val="00162E"/>
      </a:dk2>
      <a:lt2>
        <a:srgbClr val="F5F5F5"/>
      </a:lt2>
      <a:accent1>
        <a:srgbClr val="114257"/>
      </a:accent1>
      <a:accent2>
        <a:srgbClr val="0F6A6B"/>
      </a:accent2>
      <a:accent3>
        <a:srgbClr val="49A1A2"/>
      </a:accent3>
      <a:accent4>
        <a:srgbClr val="3E7951"/>
      </a:accent4>
      <a:accent5>
        <a:srgbClr val="5F6866"/>
      </a:accent5>
      <a:accent6>
        <a:srgbClr val="9DB4BC"/>
      </a:accent6>
      <a:hlink>
        <a:srgbClr val="367879"/>
      </a:hlink>
      <a:folHlink>
        <a:srgbClr val="465E66"/>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c5padY04Qo/p5POX4Byj7dtW0ds=" isBookmarkSet="no" Order="_x0032_" artifact="_x0031_" pdftag="_x005B_Artifact_x005D_" formula="no" inline="no" validate="no"/>
  <Shape xmlns="" ID="qcjhpeI6vzsy69Qy/7ut52u98Xc=" pdftag="Figure" isBookmarkSet="no" artifact="_x0031_" validate="no" Order="_x0031_"/>
  <Shape xmlns="" ID="HFPHH1uk7yFYBf8crUpqqjvPz9k=" pdftag="_x005B_Artifact_x005D_" isBookmarkSet="no"/>
  <Shape xmlns="" ID="y9mvF7PO5JAxdT3qUGMQvCf4dn4=" pdftag="" artifact="_x0031_" validate="no" Order="_x0034_"/>
  <Shape xmlns="" ID="HdFT3hQsnUe1p4fN34ZE4sgYj8o=" pdftag="" Order="_x0032_"/>
  <Shape xmlns="" ID="zEN3IO8+AA5Pdljep56AFpNm5pI=" pdftag="" artifact="_x0031_" validate="no" Order="_x0033_"/>
  <Shape xmlns="" ID="aY8u0io9m4wtWKaDtWLXXBxDOeY=" pdftag="" artifact="_x0031_" validate="no" Order="_x0031_"/>
  <Shape xmlns="" ID="yMKN5FQGMuupes5Zx+NGJQSdJc8=" pdftag="" artifact="_x0031_" validate="no" Order="_x0036_"/>
  <Shape xmlns="" ID="oS75AXO+oGr9mmYocY8m9TAIXNI=" pdftag="" Order="_x0034_"/>
  <Shape xmlns="" ID="+EJs2XWHZIMHZPbJGNVMM5dl1EE=" pdftag="" artifact="_x0031_" validate="no" Order="_x0035_"/>
  <Shape xmlns="" ID="+lMuN0D3FHzbWfqvaU1FaeOdDAU=" pdftag="" Order="_x0032_"/>
  <Shape xmlns="" ID="PLJOOUd0s3oN2nyZJ5c1N5IvAYk=" pdftag="" artifact="_x0031_" validate="no" Order="_x0033_"/>
  <Shape xmlns="" ID="TG1dlihJ9f8b4ayKhJiSsGckNaM=" pdftag="" artifact="_x0031_" validate="no" Order="_x0031_"/>
  <Shape xmlns="" ID="1CREDL4O7a1JdMDNDdKAk9VfWFA=" pdftag="" artifact="_x0031_" validate="no" Order="_x0038_"/>
  <Shape xmlns="" ID="LiGHqdyle7ofuBSamHmGAX+PgRw=" pdftag="" Order="_x0037_"/>
  <Shape xmlns="" ID="tAoQ+ge73Kl570o4mJ7s+SaW4ec=" pdftag="" artifact="_x0031_" validate="no" Order="_x0034_"/>
  <Shape xmlns="" ID="sFozpDV4nKYpyzboApmVNlsJlGw=" pdftag="" Order="_x0035_"/>
  <Shape xmlns="" ID="XouBzrGYzLThZhhj+eEvbfUFTPk=" pdftag="" artifact="_x0031_" validate="no" Order="_x0033_"/>
  <Shape xmlns="" ID="9SBoNEorAzc6ED/4AacvUmuwV6E=" pdftag="" Order="_x0035_"/>
  <Shape xmlns="" ID="PK+konKqFDaplHEayYKVmCseEb4=" pdftag="" artifact="_x0031_" validate="no" Order="_x0032_"/>
  <Shape xmlns="" ID="QAtT11nljrDpN05176i1Lzb8rJk=" pdftag="" artifact="_x0031_" validate="no" Order="_x0031_"/>
  <Shape xmlns="" ID="Ye5h5zLNo7Viw/H6ba1lHG1uqP4=" pdftag="" artifact="_x0031_" validate="no" Order="_x0033_"/>
  <Shape xmlns="" ID="o313nXevVqXd/tJOfpQRYDqXWOc=" pdftag="" Order="_x0032_" artifact="_x0031_" validate="no"/>
  <Shape xmlns="" ID="tg3o8EdJRGQm4AaefCNnwlOwzxk=" pdftag="" Order="_x0031_" artifact="_x0031_" validate="no"/>
  <Shape xmlns="" ID="qxaMLqStIJmNWBfiWk3foflqwQk=" pdftag="" Order="_x0034_"/>
  <Shape xmlns="" ID="sGh7MyKQTwa1gcSgHl7YnPeyxSk=" pdftag="" artifact="_x0031_" validate="no" Order="_x0033_"/>
  <Shape xmlns="" ID="cPih7z3D4rVTlikZ0vwf2rhcP6U=" pdftag="" Order="_x0032_" artifact="_x0031_" validate="no"/>
  <Shape xmlns="" ID="T1sDr2A/csA1fC2zZmbl2feJdjw=" pdftag="" Order="_x0031_" artifact="_x0031_" validate="no"/>
  <Shape xmlns="" ID="jDR/gBqutrEJblhGtiDmafAMq2M=" pdftag="" artifact="_x0031_" validate="no" Order="_x0033_"/>
  <Shape xmlns="" ID="ZS+TM7Pod51M/Ccaso9lYzlXd3Y=" pdftag="" Order="_x0032_" artifact="_x0031_" validate="no"/>
  <Shape xmlns="" ID="H8KugLz4HSxot1aCx9Z0TB0vo5I=" pdftag="" Order="_x0031_" artifact="_x0031_" validate="no"/>
  <Shape xmlns="" ID="6wBHMzQ3WkhhtFxo+7JXWfLe6Uw=" pdftag="" artifact="_x0031_" validate="no" Order="_x0033_"/>
  <Shape xmlns="" ID="3df7hnXgKdlYU+/lvtTtLSRyEz4=" pdftag="" Order="_x0032_"/>
  <Shape xmlns="" ID="azgaQxBrNxa4fXy9z0Ph8gIz768=" pdftag="" Order="_x0031_" artifact="_x0031_" validate="no"/>
  <Shape xmlns="" ID="SoAl1DmgmkCZRnxG3rur6RRWeBM=" pdftag="" artifact="_x0031_" validate="no" Order="_x0033_"/>
  <Shape xmlns="" ID="dPPXfWqUt2oz31FJIc7ZIAuj4/o=" pdftag="" Order="_x0032_"/>
  <Shape xmlns="" ID="tO5u+nqiJXKyqt3ONgKC+mtG+Es=" pdftag="" Order="_x0031_"/>
  <Shape xmlns="" ID="tpOQ5HCm7WfJPMqZ3uHgSBIIJoA=" pdftag="" Order="_x0031_" artifact="_x0031_" validate="no"/>
  <Shape xmlns="" ID="nT3M+WHR4l7sULfd/liKjxUiCkU=" pdftag="" Order="_x0032_" artifact="_x0031_" validate="no"/>
  <Shape xmlns="" ID="zZvbWBWt8Sja38LXkGELDa25T9s=" pdftag="" Order="_x0033_" artifact="_x0031_" validate="no"/>
  <Shape xmlns="" ID="YL/jN0k3ABgwZ8BQ9iaA5jOffXo=" pdftag="" Order="_x0035_"/>
  <Shape xmlns="" ID="4IszVhb+cRnWIhtSDEJyFlRQVHo=" pdftag="" artifact="_x0031_" validate="no" Order="_x0034_"/>
  <Shape xmlns="" ID="ZzKjo/2wuApD8fxD+mK/PX2qX2Q=" pdftag="" artifact="_x0031_" validate="no" Order="_x0036_"/>
  <Shape xmlns="" ID="c/Ps2u4YxooKZAVO1g/cpMrfSJE=" pdftag="" Order="_x0035_" artifact="_x0031_" validate="no"/>
  <Shape xmlns="" ID="BysHM3TJV37JOEPoUzO0sIUPUHs=" pdftag="" Order="_x0033_" artifact="_x0031_" validate="no"/>
  <Shape xmlns="" ID="HNc7OLelXXMp83cp6FafO6vdtBA=" pdftag="" Order="_x0034_" artifact="_x0031_" validate="no"/>
  <Shape xmlns="" ID="79LIAsIhlJSDPLjOIa5igyNoo+w=" pdftag="" Order="_x0032_" artifact="_x0031_" validate="no"/>
  <Shape xmlns="" ID="UJ73CuF5ygMPcacJpvU6DVhjlzs=" pdftag="" Order="_x0037_"/>
  <Shape xmlns="" ID="1TIPDqPRLUkEq3wt3vygu51ibY4=" pdftag="" Order="_x0031_" artifact="_x0031_" validate="no"/>
  <Shape xmlns="" ID="u37Vb18A/uMDl+VRHPAUWN2TiPM=" pdftag="" Order="_x0031_" artifact="_x0031_" validate="no"/>
  <Shape xmlns="" ID="/RHavkZB9NOJOW0mWkliksilFNY=" pdftag="" Order="_x0033_"/>
  <Shape xmlns="" ID="6yiZl/D8seR4JjtQuswN4VrlVHs=" pdftag="" artifact="_x0031_" validate="no" Order="_x0032_"/>
  <Shape xmlns="" ID="PBn9IfOI334xksOVXDpR+v54HB4=" pdftag="" Order="_x0032_"/>
  <Shape xmlns="" ID="aK31pvQSNFl7K3WuyijY+4XQm0g=" pdftag="" artifact="_x0031_" validate="no" Order="_x0031_"/>
  <Shape xmlns="" ID="au6cUImcKKHWsrT0bp6qeLievw0=" pdftag="" Order="_x0031_" artifact="_x0031_" validate="no"/>
  <Shape xmlns="" ID="vCLcXLeWU6HX2oee4drhPdGSz/M=" pdftag="" Order="_x0032_" artifact="_x0031_" validate="no"/>
  <Shape xmlns="" ID="J95r5wsXyocevwRIMODW1fFBsCY=" pdftag="" Order="_x0033_" artifact="_x0031_" validate="no"/>
  <Shape xmlns="" ID="iVt6vG/zTa4RVf+fbrKhPRD6V8E=" pdftag="" Order="_x0035_"/>
  <Shape xmlns="" ID="oQWvOS7yrVT94ctSzSXDK5l7+QE=" pdftag="" artifact="_x0031_" validate="no" Order="_x0034_"/>
  <Shape xmlns="" ID="0/NotbUDEhttOsZm1LcMj03mvLg=" pdftag="" Order="_x0031_" artifact="_x0031_" validate="no"/>
  <Shape xmlns="" ID="XPuvmSSZEaWVzOdsGq/19K2yhLs=" pdftag="" Order="_x0032_" artifact="_x0031_" validate="no"/>
  <Shape xmlns="" ID="p6bN+jTFZexCgbZPN8HnmfW6734=" pdftag="" Order="_x0033_" artifact="_x0031_" validate="no"/>
  <Shape xmlns="" ID="emeG9yQZXnndX0nel3shj9FGA1o=" pdftag="" Order="_x0035_"/>
  <Shape xmlns="" ID="Awk+GUQaSvA0sulBLSO76JMDxDg=" pdftag="" artifact="_x0031_" validate="no" Order="_x0034_"/>
  <Shape xmlns="" ID="XYSd1aou7LBQCbePh1K20y+osJU=" pdftag="" artifact="_x0031_" validate="no" Order="_x0032_"/>
  <Shape xmlns="" ID="uryj5W/r03sVh7zyDwweF5VtZAI=" pdftag="" Order="_x0031_"/>
  <Shape xmlns="" ID="g7cfATa1q/zW7voHH7PzDCOVJ2k=" pdftag="" Order="_x0033_"/>
  <Shape xmlns="" ID="eyErg3MzPAlfjNd++YNeDt3824g=" pdftag="" Order="_x0033_"/>
  <Shape xmlns="" ID="s04rRhfmWQaTg7+fGhFkrYEIdbY=" pdftag="" Order="_x0032_"/>
  <Shape xmlns="" ID="8Z9IhT4lCXJrabNe03wA+c+ARIw=" pdftag="" Order="_x0031_"/>
  <Shape xmlns="" ID="Lxl6bgdfNKIukFwq+i1W+1R7eS8=" pdftag="" Order="_x0034_"/>
  <Shape xmlns="" ID="IvmbdP4mkwH25ixlqkXACBA2bOA=" pdftag="" Order="_x0031_"/>
  <Shape xmlns="" ID="QNLYDXVx1L+gkqZ9BbK9ROk8nUU=" pdftag="" Order="_x0032_"/>
  <SubText xmlns="" ID="c5padY04Qo/p5POX4Byj7dtW0ds=" ActualText=""/>
  <Shape xmlns="" ID="h0tAZmY5m2wkW4oPW3VD7YxUWL8=" isBookmarkSet="no" Order="_x0031_" formula="no" inline="no" artifact="_x0031_" pdftag="_x005B_Artifact_x005D_" validate="no"/>
  <Shape xmlns="" ID="DbZaIXBtACpfHf/igmY3HcNd4tY=" pdftag="Figure" isBookmarkSet="no" artifact="_x0031_" validate="no" Order="_x0031_"/>
  <Shape xmlns="" ID="xCLYYxbRayu1sK87DHwK4LKuxro=" pdftag="" artifact="_x0031_" validate="no" Order="_x0031_"/>
  <Shape xmlns="" ID="QZfVvshyfi1HRhZBkffzTr9uJpo=" pdftag="" artifact="_x0031_" validate="no" Order="_x0033_"/>
  <Shape xmlns="" ID="qGgSnq8NMYBHwtIZTzvqWD6hTwk=" pdftag="" artifact="_x0031_" validate="no" Order="_x0031_"/>
  <Shape xmlns="" ID="hI8VhNUH/pezRQM3nThdbemCo08=" pdftag="" artifact="_x0031_" validate="no" Order="_x0033_"/>
  <Shape xmlns="" ID="yonhJJoqBmjqRbFBKxAQJxqgqK4=" pdftag="" artifact="_x0031_" validate="no" Order="_x0035_"/>
  <Shape xmlns="" ID="QGSxxdfmppr6xeGAroT6Fl9q4xY=" pdftag="" artifact="_x0031_" validate="no" Order="_x0031_"/>
  <Shape xmlns="" ID="EnLnWHgX5zHhPjEZYJzwtFQzluI=" pdftag="" artifact="_x0031_" validate="no" Order="_x0032_"/>
  <Shape xmlns="" ID="ceUTwHUfVh1ENOUkMZlJxujWFqs=" pdftag="" artifact="_x0031_" validate="no" Order="_x0033_"/>
  <Shape xmlns="" ID="exiP+PKuB86I2bBys1PPB3hoL2s=" pdftag="" artifact="_x0031_" validate="no" Order="_x0034_"/>
  <Shape xmlns="" ID="Ep+hdHvFFehw+79RF4QjCwFhoGw=" pdftag="" artifact="_x0031_" validate="no" Order="_x0031_"/>
  <Shape xmlns="" ID="8utQfbxTnTy2X3NRz4lv3GgWquQ=" pdftag="" artifact="_x0031_" validate="no" Order="_x0032_"/>
  <Shape xmlns="" ID="dtwhnybpMO+wPNifyZsgTfB+EwU=" pdftag="" artifact="_x0031_" validate="no" Order="_x0031_"/>
  <Shape xmlns="" ID="MPNOOxaOgcWxW2uFYdtV4mCvMYs=" pdftag="" artifact="_x0031_" validate="no" Order="_x0032_"/>
  <Shape xmlns="" ID="dkgFS1qQew6LzXLUuFyDSfipifQ=" pdftag="" artifact="_x0031_" validate="no" Order="_x0031_"/>
  <Shape xmlns="" ID="3/LCxQ4mwCRIyqVJRxbPTyRvhJI=" pdftag="" artifact="_x0031_" validate="no" Order="_x0032_"/>
  <Shape xmlns="" ID="yEjLnQDPqLyomcUH5uIQdA3EHnM=" pdftag="" artifact="_x0031_" validate="no" Order="_x0031_"/>
  <Shape xmlns="" ID="vsuDd+3hTP0TPx6H1TxpdmRjgZ4=" pdftag="" artifact="_x0031_" validate="no" Order="_x0031_"/>
  <Shape xmlns="" ID="L4o359N6tt1v7GnrSDyNmxVM8P8=" pdftag="" artifact="_x0031_" validate="no" Order="_x0032_"/>
  <Shape xmlns="" ID="SMUauTwePoto4zUBZXRq7220+Tw=" pdftag="" artifact="_x0031_" validate="no" Order="_x0033_"/>
  <Shape xmlns="" ID="7VUFpVeAi1s6pC7qVEejsSt2/Cs=" pdftag="" artifact="_x0031_" validate="no" Order="_x0031_"/>
  <Shape xmlns="" ID="465Y/I0dJQAh53MRX1r67R5mgbc=" pdftag="" artifact="_x0031_" validate="no" Order="_x0032_"/>
  <Shape xmlns="" ID="iKLnCWpgWKI/CvIzCfRyFpUkDi8=" pdftag="" artifact="_x0031_" validate="no" Order="_x0034_"/>
  <Shape xmlns="" ID="Cvv1VT7FHlg3pEn2S9mI3x4bC3g=" pdftag="" artifact="_x0031_" validate="no" Order="_x0033_"/>
  <Shape xmlns="" ID="U0aElbRjorJ+DDCI05FAOSO+ncI=" pdftag="" artifact="_x0031_" validate="no" Order="_x0035_"/>
  <Shape xmlns="" ID="srsYumJLTpvzB9MpV4MIcvxht8M=" pdftag="" artifact="_x0031_" validate="no" Order="_x0031_"/>
  <Shape xmlns="" ID="8jzmbKW8Va5oxpGD9dPhU1qq3Y8=" pdftag="" artifact="_x0031_" validate="no" Order="_x0031_"/>
  <Shape xmlns="" ID="De4dZ5UDiTVKVM0qyoBdnsTBqtA=" pdftag="" artifact="_x0031_" validate="no" Order="_x0032_"/>
  <Shape xmlns="" ID="T2BSFmsELzcVpCEcdlsPRxrOrzY=" pdftag="" artifact="_x0031_" validate="no" Order="_x0033_"/>
  <Shape xmlns="" ID="EWDstv6+bEGT+A0gu8DkiYE19dE=" pdftag="" artifact="_x0031_" validate="no" Order="_x0031_"/>
  <Shape xmlns="" ID="7NEabCNiu5QwNcxKLM15Vh/rQBc=" pdftag="" artifact="_x0031_" validate="no" Order="_x0032_"/>
  <Shape xmlns="" ID="AJeRa/vxRWMIAhV2IWKpR8RnYcE=" pdftag="" artifact="_x0031_" validate="no" Order="_x0033_"/>
  <SubText xmlns="" ID="h0tAZmY5m2wkW4oPW3VD7YxUWL8=" ActualText=""/>
  <Shape xmlns="" ID="x/Ma+/X3CdFwlgzI8uc+IA2a5mE=" pdftag="" artifact="_x0031_" validate="no" formula="no" inline="no" Order="_x0031_"/>
  <Shape xmlns="" ID="+fY+FsICFzQJtCqj5XpxkFTCntk=" pdftag="" artifact="_x0031_" validate="no" Order="_x0032_"/>
  <Shape xmlns="" ID="c9R9QJCWQ/nQBKe2PdecNXLPUAY=" pdftag="" Order="_x0033_"/>
  <Shape xmlns="" ID="i5ws9SSIwXmqzSYwwZMOnzeVlow=" pdftag="" artifact="_x0031_" validate="no" Order="_x0034_"/>
  <Shape xmlns="" ID="hkzXP551kX94e+zK9CBN/lddVF4=" pdftag="" artifact="_x0031_" validate="no" Order="_x0036_"/>
  <Shape xmlns="" ID="uwHNv/hK676BKnblOCN1/3Pr1lM=" pdftag="" Order="_x0037_"/>
</PAW>
</file>

<file path=customXml/item2.xml><?xml version="1.0" encoding="utf-8"?>
<p:properties xmlns:p="http://schemas.microsoft.com/office/2006/metadata/properties" xmlns:xsi="http://www.w3.org/2001/XMLSchema-instance" xmlns:pc="http://schemas.microsoft.com/office/infopath/2007/PartnerControls">
  <documentManagement>
    <SharedWithUsers xmlns="b69b4620-7397-40b0-9907-9a360d05d8f3">
      <UserInfo>
        <DisplayName>Sullivan, Gretchen</DisplayName>
        <AccountId>37</AccountId>
        <AccountType/>
      </UserInfo>
      <UserInfo>
        <DisplayName>Iowa Realignment Members</DisplayName>
        <AccountId>833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4C6C7838C418F4090264CCC5317FE34" ma:contentTypeVersion="6" ma:contentTypeDescription="Create a new document." ma:contentTypeScope="" ma:versionID="d93b1bb5d1a8545614ea97772e7c79a9">
  <xsd:schema xmlns:xsd="http://www.w3.org/2001/XMLSchema" xmlns:xs="http://www.w3.org/2001/XMLSchema" xmlns:p="http://schemas.microsoft.com/office/2006/metadata/properties" xmlns:ns2="89041155-99a5-4899-882e-ca37c88ace83" xmlns:ns3="b69b4620-7397-40b0-9907-9a360d05d8f3" targetNamespace="http://schemas.microsoft.com/office/2006/metadata/properties" ma:root="true" ma:fieldsID="e9297b107aeb6b5279501f9c8379a67c" ns2:_="" ns3:_="">
    <xsd:import namespace="89041155-99a5-4899-882e-ca37c88ace83"/>
    <xsd:import namespace="b69b4620-7397-40b0-9907-9a360d05d8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041155-99a5-4899-882e-ca37c88ace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69b4620-7397-40b0-9907-9a360d05d8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DE9E3C-D54D-447D-BADB-EC31FEAA8F63}">
  <ds:schemaRefs>
    <ds:schemaRef ds:uri=""/>
    <ds:schemaRef ds:uri="http://www.net-centric.com/PAWPP"/>
  </ds:schemaRefs>
</ds:datastoreItem>
</file>

<file path=customXml/itemProps2.xml><?xml version="1.0" encoding="utf-8"?>
<ds:datastoreItem xmlns:ds="http://schemas.openxmlformats.org/officeDocument/2006/customXml" ds:itemID="{210B9C8B-864C-4ADB-A34E-73C58142ED8A}">
  <ds:schemaRefs>
    <ds:schemaRef ds:uri="http://www.w3.org/XML/1998/namespace"/>
    <ds:schemaRef ds:uri="http://schemas.microsoft.com/office/infopath/2007/PartnerControls"/>
    <ds:schemaRef ds:uri="http://purl.org/dc/dcmitype/"/>
    <ds:schemaRef ds:uri="b69b4620-7397-40b0-9907-9a360d05d8f3"/>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89041155-99a5-4899-882e-ca37c88ace83"/>
  </ds:schemaRefs>
</ds:datastoreItem>
</file>

<file path=customXml/itemProps3.xml><?xml version="1.0" encoding="utf-8"?>
<ds:datastoreItem xmlns:ds="http://schemas.openxmlformats.org/officeDocument/2006/customXml" ds:itemID="{16B9F3DC-AA66-4690-8684-2CA3181D9D3B}">
  <ds:schemaRefs>
    <ds:schemaRef ds:uri="http://schemas.microsoft.com/sharepoint/v3/contenttype/forms"/>
  </ds:schemaRefs>
</ds:datastoreItem>
</file>

<file path=customXml/itemProps4.xml><?xml version="1.0" encoding="utf-8"?>
<ds:datastoreItem xmlns:ds="http://schemas.openxmlformats.org/officeDocument/2006/customXml" ds:itemID="{4053C305-181F-4EBA-810A-C5CBF109FC8E}">
  <ds:schemaRefs>
    <ds:schemaRef ds:uri="89041155-99a5-4899-882e-ca37c88ace83"/>
    <ds:schemaRef ds:uri="b69b4620-7397-40b0-9907-9a360d05d8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30</TotalTime>
  <Words>2455</Words>
  <Application>Microsoft Office PowerPoint</Application>
  <PresentationFormat>Widescreen</PresentationFormat>
  <Paragraphs>337</Paragraphs>
  <Slides>36</Slides>
  <Notes>36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36</vt:i4>
      </vt:variant>
    </vt:vector>
  </HeadingPairs>
  <TitlesOfParts>
    <vt:vector size="44" baseType="lpstr">
      <vt:lpstr>Wingdings,Sans-Serif</vt:lpstr>
      <vt:lpstr>Wingdings</vt:lpstr>
      <vt:lpstr>Arial</vt:lpstr>
      <vt:lpstr>Calibri</vt:lpstr>
      <vt:lpstr>Wingdings 3</vt:lpstr>
      <vt:lpstr>Office Theme</vt:lpstr>
      <vt:lpstr>1_Office Theme</vt:lpstr>
      <vt:lpstr>2_Office Theme</vt:lpstr>
      <vt:lpstr>One-Stop Center Certification: Standards, Process Guidance, and Supporting Tools Discussion</vt:lpstr>
      <vt:lpstr>Iowa WIOA Core Partner Working Group</vt:lpstr>
      <vt:lpstr>Objectives</vt:lpstr>
      <vt:lpstr>Roadmap</vt:lpstr>
      <vt:lpstr>One-Stop Certification Background</vt:lpstr>
      <vt:lpstr>One-Stop Center Certification Goals</vt:lpstr>
      <vt:lpstr>Certification Process Roles and Responsibilities</vt:lpstr>
      <vt:lpstr>Definitions and Types of Centers</vt:lpstr>
      <vt:lpstr>New &amp; Relocating Centers</vt:lpstr>
      <vt:lpstr>Certification System Development Team Composition</vt:lpstr>
      <vt:lpstr>Physical and Programmatic Accessibility Certification Standards</vt:lpstr>
      <vt:lpstr>Effectiveness Certification Standards</vt:lpstr>
      <vt:lpstr>Continuous Improvement Certification Standards</vt:lpstr>
      <vt:lpstr>One-Stop Certification Process Guidance &amp; Supporting Tools</vt:lpstr>
      <vt:lpstr>One-Stop Certification Action Plan Questions</vt:lpstr>
      <vt:lpstr>Parts of One-Stop Certification Process</vt:lpstr>
      <vt:lpstr>Self-Assessment Teams</vt:lpstr>
      <vt:lpstr>Self-Assessment Tool</vt:lpstr>
      <vt:lpstr>Parts of One-Stop Certification Process - Evaluation</vt:lpstr>
      <vt:lpstr>Evaluation Teams</vt:lpstr>
      <vt:lpstr>Evaluation Tool</vt:lpstr>
      <vt:lpstr>What is the Scoring Approach?</vt:lpstr>
      <vt:lpstr>Scoring Requirements by Category</vt:lpstr>
      <vt:lpstr>Evaluator Summary Form</vt:lpstr>
      <vt:lpstr>Evaluation Team Summary Form</vt:lpstr>
      <vt:lpstr>Certification Types: Full Certification</vt:lpstr>
      <vt:lpstr>Certification Types: Provisional Certification</vt:lpstr>
      <vt:lpstr>Certification Types: Not Certified/ Decertified</vt:lpstr>
      <vt:lpstr>Considerations: Contingencies</vt:lpstr>
      <vt:lpstr>What is the timeline for the Certification Process?</vt:lpstr>
      <vt:lpstr>Considerations: Timeline for Completion</vt:lpstr>
      <vt:lpstr>One-Stop Certification Indicator Resource List</vt:lpstr>
      <vt:lpstr>Questions – Please Place in Q&amp;A</vt:lpstr>
      <vt:lpstr>Next Steps</vt:lpstr>
      <vt:lpstr>Contact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Ostendorf, Sandra</cp:lastModifiedBy>
  <cp:revision>7</cp:revision>
  <dcterms:created xsi:type="dcterms:W3CDTF">2019-06-27T13:48:43Z</dcterms:created>
  <dcterms:modified xsi:type="dcterms:W3CDTF">2025-06-17T19:44:53Z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0x010100A4C6C7838C418F4090264CCC5317FE34</vt:lpwstr>
  </property>
</Properties>
</file>