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20" r:id="rId4"/>
  </p:sldMasterIdLst>
  <p:notesMasterIdLst>
    <p:notesMasterId r:id="rId50"/>
  </p:notesMasterIdLst>
  <p:handoutMasterIdLst>
    <p:handoutMasterId r:id="rId51"/>
  </p:handoutMasterIdLst>
  <p:sldIdLst>
    <p:sldId id="260" r:id="rId5"/>
    <p:sldId id="472" r:id="rId6"/>
    <p:sldId id="475" r:id="rId7"/>
    <p:sldId id="498" r:id="rId8"/>
    <p:sldId id="513" r:id="rId9"/>
    <p:sldId id="514" r:id="rId10"/>
    <p:sldId id="476" r:id="rId11"/>
    <p:sldId id="478" r:id="rId12"/>
    <p:sldId id="484" r:id="rId13"/>
    <p:sldId id="485" r:id="rId14"/>
    <p:sldId id="529" r:id="rId15"/>
    <p:sldId id="483" r:id="rId16"/>
    <p:sldId id="487" r:id="rId17"/>
    <p:sldId id="488" r:id="rId18"/>
    <p:sldId id="489" r:id="rId19"/>
    <p:sldId id="530" r:id="rId20"/>
    <p:sldId id="508" r:id="rId21"/>
    <p:sldId id="340" r:id="rId22"/>
    <p:sldId id="490" r:id="rId23"/>
    <p:sldId id="491" r:id="rId24"/>
    <p:sldId id="492" r:id="rId25"/>
    <p:sldId id="493" r:id="rId26"/>
    <p:sldId id="502" r:id="rId27"/>
    <p:sldId id="503" r:id="rId28"/>
    <p:sldId id="504" r:id="rId29"/>
    <p:sldId id="505" r:id="rId30"/>
    <p:sldId id="506" r:id="rId31"/>
    <p:sldId id="507" r:id="rId32"/>
    <p:sldId id="518" r:id="rId33"/>
    <p:sldId id="526" r:id="rId34"/>
    <p:sldId id="525" r:id="rId35"/>
    <p:sldId id="524" r:id="rId36"/>
    <p:sldId id="523" r:id="rId37"/>
    <p:sldId id="522" r:id="rId38"/>
    <p:sldId id="521" r:id="rId39"/>
    <p:sldId id="519" r:id="rId40"/>
    <p:sldId id="520" r:id="rId41"/>
    <p:sldId id="527" r:id="rId42"/>
    <p:sldId id="509" r:id="rId43"/>
    <p:sldId id="496" r:id="rId44"/>
    <p:sldId id="515" r:id="rId45"/>
    <p:sldId id="516" r:id="rId46"/>
    <p:sldId id="517" r:id="rId47"/>
    <p:sldId id="510" r:id="rId48"/>
    <p:sldId id="495" r:id="rId4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EA512"/>
    <a:srgbClr val="996633"/>
    <a:srgbClr val="669999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6" autoAdjust="0"/>
    <p:restoredTop sz="94571" autoAdjust="0"/>
  </p:normalViewPr>
  <p:slideViewPr>
    <p:cSldViewPr snapToGrid="0" snapToObjects="1">
      <p:cViewPr>
        <p:scale>
          <a:sx n="80" d="100"/>
          <a:sy n="80" d="100"/>
        </p:scale>
        <p:origin x="-134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0CD9A-C8D1-4110-961A-B3AF56A8682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16B68-2329-4FB0-B993-7F8F5D6FFC3B}">
      <dgm:prSet phldrT="[Text]"/>
      <dgm:spPr/>
      <dgm:t>
        <a:bodyPr/>
        <a:lstStyle/>
        <a:p>
          <a:r>
            <a:rPr lang="en-US" dirty="0" smtClean="0"/>
            <a:t>1) Business Driven</a:t>
          </a:r>
          <a:endParaRPr lang="en-US" dirty="0"/>
        </a:p>
      </dgm:t>
    </dgm:pt>
    <dgm:pt modelId="{100378D1-F700-48A8-8AA4-EB9CF768D0BA}" type="parTrans" cxnId="{A70E7781-91BD-4C5F-8494-543D528E2E4C}">
      <dgm:prSet/>
      <dgm:spPr/>
      <dgm:t>
        <a:bodyPr/>
        <a:lstStyle/>
        <a:p>
          <a:endParaRPr lang="en-US"/>
        </a:p>
      </dgm:t>
    </dgm:pt>
    <dgm:pt modelId="{DA165400-BBBC-4097-8323-96F3A124F840}" type="sibTrans" cxnId="{A70E7781-91BD-4C5F-8494-543D528E2E4C}">
      <dgm:prSet/>
      <dgm:spPr/>
      <dgm:t>
        <a:bodyPr/>
        <a:lstStyle/>
        <a:p>
          <a:endParaRPr lang="en-US"/>
        </a:p>
      </dgm:t>
    </dgm:pt>
    <dgm:pt modelId="{DCAD9502-4885-4477-8996-B158772D97DB}">
      <dgm:prSet phldrT="[Text]" custT="1"/>
      <dgm:spPr/>
      <dgm:t>
        <a:bodyPr/>
        <a:lstStyle/>
        <a:p>
          <a:r>
            <a:rPr lang="en-US" sz="1600" u="sng" dirty="0" smtClean="0"/>
            <a:t>Businesses inform</a:t>
          </a:r>
          <a:r>
            <a:rPr lang="en-US" sz="1600" dirty="0" smtClean="0"/>
            <a:t>:</a:t>
          </a:r>
          <a:endParaRPr lang="en-US" sz="1600" dirty="0"/>
        </a:p>
      </dgm:t>
    </dgm:pt>
    <dgm:pt modelId="{052BFEAF-08C4-4E1A-8371-4A5073FFD788}" type="parTrans" cxnId="{41799E15-73E2-4A1F-9584-020ECC983387}">
      <dgm:prSet/>
      <dgm:spPr/>
      <dgm:t>
        <a:bodyPr/>
        <a:lstStyle/>
        <a:p>
          <a:endParaRPr lang="en-US"/>
        </a:p>
      </dgm:t>
    </dgm:pt>
    <dgm:pt modelId="{7C54C301-73AF-4C3B-9003-1D0294EDD566}" type="sibTrans" cxnId="{41799E15-73E2-4A1F-9584-020ECC983387}">
      <dgm:prSet/>
      <dgm:spPr/>
      <dgm:t>
        <a:bodyPr/>
        <a:lstStyle/>
        <a:p>
          <a:endParaRPr lang="en-US"/>
        </a:p>
      </dgm:t>
    </dgm:pt>
    <dgm:pt modelId="{9DF66963-AAD9-4141-A9BC-467D459E155D}">
      <dgm:prSet phldrT="[Text]"/>
      <dgm:spPr/>
      <dgm:t>
        <a:bodyPr/>
        <a:lstStyle/>
        <a:p>
          <a:r>
            <a:rPr lang="en-US" dirty="0" smtClean="0"/>
            <a:t>2) Outreach and Recruitment </a:t>
          </a:r>
          <a:endParaRPr lang="en-US" dirty="0"/>
        </a:p>
      </dgm:t>
    </dgm:pt>
    <dgm:pt modelId="{ACC44EF3-081F-4B56-9D1F-279EEFD89A8D}" type="parTrans" cxnId="{FF44AE89-EA13-401B-9605-110DF383B613}">
      <dgm:prSet/>
      <dgm:spPr/>
      <dgm:t>
        <a:bodyPr/>
        <a:lstStyle/>
        <a:p>
          <a:endParaRPr lang="en-US"/>
        </a:p>
      </dgm:t>
    </dgm:pt>
    <dgm:pt modelId="{5B43E90B-CFEA-4497-B024-C33300E4B446}" type="sibTrans" cxnId="{FF44AE89-EA13-401B-9605-110DF383B613}">
      <dgm:prSet/>
      <dgm:spPr/>
      <dgm:t>
        <a:bodyPr/>
        <a:lstStyle/>
        <a:p>
          <a:endParaRPr lang="en-US"/>
        </a:p>
      </dgm:t>
    </dgm:pt>
    <dgm:pt modelId="{9996C8DA-C420-454D-94B6-7998A3AD835C}">
      <dgm:prSet phldrT="[Text]" custT="1"/>
      <dgm:spPr/>
      <dgm:t>
        <a:bodyPr/>
        <a:lstStyle/>
        <a:p>
          <a:pPr marL="117475" indent="-117475">
            <a:lnSpc>
              <a:spcPct val="100000"/>
            </a:lnSpc>
            <a:spcAft>
              <a:spcPts val="0"/>
            </a:spcAft>
          </a:pPr>
          <a:r>
            <a:rPr lang="en-US" sz="1400" u="sng" dirty="0" smtClean="0"/>
            <a:t>Businesses</a:t>
          </a:r>
          <a:r>
            <a:rPr lang="en-US" sz="1400" dirty="0" smtClean="0"/>
            <a:t>- inform candidates not selected for employment of training opportunities</a:t>
          </a:r>
          <a:endParaRPr lang="en-US" sz="1400" dirty="0"/>
        </a:p>
      </dgm:t>
    </dgm:pt>
    <dgm:pt modelId="{A21EBDF5-0496-482A-A14D-042D1CFECBAD}" type="parTrans" cxnId="{E462528E-5C40-4588-839F-1436050CB2C0}">
      <dgm:prSet/>
      <dgm:spPr/>
      <dgm:t>
        <a:bodyPr/>
        <a:lstStyle/>
        <a:p>
          <a:endParaRPr lang="en-US"/>
        </a:p>
      </dgm:t>
    </dgm:pt>
    <dgm:pt modelId="{8CD3EC70-DC04-41FC-9BF3-914362387711}" type="sibTrans" cxnId="{E462528E-5C40-4588-839F-1436050CB2C0}">
      <dgm:prSet/>
      <dgm:spPr/>
      <dgm:t>
        <a:bodyPr/>
        <a:lstStyle/>
        <a:p>
          <a:endParaRPr lang="en-US"/>
        </a:p>
      </dgm:t>
    </dgm:pt>
    <dgm:pt modelId="{9AA4EE10-4031-470F-916E-ADECCB1752C5}">
      <dgm:prSet phldrT="[Text]"/>
      <dgm:spPr/>
      <dgm:t>
        <a:bodyPr/>
        <a:lstStyle/>
        <a:p>
          <a:r>
            <a:rPr lang="en-US" dirty="0" smtClean="0"/>
            <a:t>3) Business Engagement in Training </a:t>
          </a:r>
          <a:r>
            <a:rPr lang="en-US" u="sng" dirty="0" smtClean="0"/>
            <a:t>and </a:t>
          </a:r>
          <a:r>
            <a:rPr lang="en-US" u="none" dirty="0" smtClean="0"/>
            <a:t>CBO partnership to address student needs</a:t>
          </a:r>
          <a:endParaRPr lang="en-US" u="sng" dirty="0"/>
        </a:p>
      </dgm:t>
    </dgm:pt>
    <dgm:pt modelId="{C9598F48-F0C7-4A37-BFBB-8C83ED2DF1EC}" type="parTrans" cxnId="{7DEFCC31-A936-47F8-AC66-366D972E24D3}">
      <dgm:prSet/>
      <dgm:spPr/>
      <dgm:t>
        <a:bodyPr/>
        <a:lstStyle/>
        <a:p>
          <a:endParaRPr lang="en-US"/>
        </a:p>
      </dgm:t>
    </dgm:pt>
    <dgm:pt modelId="{27E1B660-1FF3-461B-B454-2B3F7EB6BFDC}" type="sibTrans" cxnId="{7DEFCC31-A936-47F8-AC66-366D972E24D3}">
      <dgm:prSet/>
      <dgm:spPr/>
      <dgm:t>
        <a:bodyPr/>
        <a:lstStyle/>
        <a:p>
          <a:endParaRPr lang="en-US"/>
        </a:p>
      </dgm:t>
    </dgm:pt>
    <dgm:pt modelId="{3A0A975A-FF76-4CC8-B3E6-7FB149956350}">
      <dgm:prSet phldrT="[Text]"/>
      <dgm:spPr/>
      <dgm:t>
        <a:bodyPr/>
        <a:lstStyle/>
        <a:p>
          <a:r>
            <a:rPr lang="en-US" dirty="0" smtClean="0"/>
            <a:t>4) Employment Preparation and Attainment</a:t>
          </a:r>
          <a:endParaRPr lang="en-US" dirty="0"/>
        </a:p>
      </dgm:t>
    </dgm:pt>
    <dgm:pt modelId="{2DAC87E6-5171-4448-8272-62A3D0783C17}" type="parTrans" cxnId="{C188A792-E4B0-4EAA-BE4D-6BDE1CAF5D79}">
      <dgm:prSet/>
      <dgm:spPr/>
      <dgm:t>
        <a:bodyPr/>
        <a:lstStyle/>
        <a:p>
          <a:endParaRPr lang="en-US"/>
        </a:p>
      </dgm:t>
    </dgm:pt>
    <dgm:pt modelId="{EE817698-1CC4-4A32-B262-DEEA62AD29D9}" type="sibTrans" cxnId="{C188A792-E4B0-4EAA-BE4D-6BDE1CAF5D79}">
      <dgm:prSet/>
      <dgm:spPr/>
      <dgm:t>
        <a:bodyPr/>
        <a:lstStyle/>
        <a:p>
          <a:endParaRPr lang="en-US"/>
        </a:p>
      </dgm:t>
    </dgm:pt>
    <dgm:pt modelId="{C0D8D34A-C70B-48AA-B23B-73693EAA4298}">
      <dgm:prSet phldrT="[Text]" custT="1"/>
      <dgm:spPr/>
      <dgm:t>
        <a:bodyPr/>
        <a:lstStyle/>
        <a:p>
          <a:r>
            <a:rPr lang="en-US" sz="1400" dirty="0" smtClean="0"/>
            <a:t>Career Services</a:t>
          </a:r>
          <a:endParaRPr lang="en-US" sz="1400" dirty="0"/>
        </a:p>
      </dgm:t>
    </dgm:pt>
    <dgm:pt modelId="{CDA0B340-76C3-4C1D-95E3-5048C822E81C}" type="parTrans" cxnId="{101830BB-A819-410F-B868-6F97118333B5}">
      <dgm:prSet/>
      <dgm:spPr/>
      <dgm:t>
        <a:bodyPr/>
        <a:lstStyle/>
        <a:p>
          <a:endParaRPr lang="en-US"/>
        </a:p>
      </dgm:t>
    </dgm:pt>
    <dgm:pt modelId="{52DC4471-2E88-4752-BD4E-B72DF5A86D7E}" type="sibTrans" cxnId="{101830BB-A819-410F-B868-6F97118333B5}">
      <dgm:prSet/>
      <dgm:spPr/>
      <dgm:t>
        <a:bodyPr/>
        <a:lstStyle/>
        <a:p>
          <a:endParaRPr lang="en-US"/>
        </a:p>
      </dgm:t>
    </dgm:pt>
    <dgm:pt modelId="{F52F6188-988B-43C2-B1DB-79FFADD9392B}">
      <dgm:prSet phldrT="[Text]" custScaleX="133735" custLinFactNeighborX="21083" custLinFactNeighborY="-1580"/>
      <dgm:spPr/>
      <dgm:t>
        <a:bodyPr/>
        <a:lstStyle/>
        <a:p>
          <a:endParaRPr lang="en-US"/>
        </a:p>
      </dgm:t>
    </dgm:pt>
    <dgm:pt modelId="{04A5C88B-5EA0-4F08-BD2D-3DBD4CAF761F}" type="parTrans" cxnId="{F4F52D0F-5211-48EB-9F76-1F3CD84966FF}">
      <dgm:prSet/>
      <dgm:spPr/>
      <dgm:t>
        <a:bodyPr/>
        <a:lstStyle/>
        <a:p>
          <a:endParaRPr lang="en-US"/>
        </a:p>
      </dgm:t>
    </dgm:pt>
    <dgm:pt modelId="{48E650A1-8264-4C84-89DC-CCC84FF3A966}" type="sibTrans" cxnId="{F4F52D0F-5211-48EB-9F76-1F3CD84966FF}">
      <dgm:prSet/>
      <dgm:spPr/>
      <dgm:t>
        <a:bodyPr/>
        <a:lstStyle/>
        <a:p>
          <a:endParaRPr lang="en-US"/>
        </a:p>
      </dgm:t>
    </dgm:pt>
    <dgm:pt modelId="{DD2E5A6C-DA3D-4FA4-8BC6-F307F0DDD842}">
      <dgm:prSet phldrT="[Text]" custScaleX="133735" custLinFactNeighborX="21083" custLinFactNeighborY="-1580"/>
      <dgm:spPr/>
      <dgm:t>
        <a:bodyPr/>
        <a:lstStyle/>
        <a:p>
          <a:endParaRPr lang="en-US"/>
        </a:p>
      </dgm:t>
    </dgm:pt>
    <dgm:pt modelId="{646E694C-452B-4415-83E3-7BDEF4E88901}" type="parTrans" cxnId="{6E1D815A-29DE-4B69-BEB8-591FC143DFF0}">
      <dgm:prSet/>
      <dgm:spPr/>
      <dgm:t>
        <a:bodyPr/>
        <a:lstStyle/>
        <a:p>
          <a:endParaRPr lang="en-US"/>
        </a:p>
      </dgm:t>
    </dgm:pt>
    <dgm:pt modelId="{66664206-9044-48AD-841B-F4C056108224}" type="sibTrans" cxnId="{6E1D815A-29DE-4B69-BEB8-591FC143DFF0}">
      <dgm:prSet/>
      <dgm:spPr/>
      <dgm:t>
        <a:bodyPr/>
        <a:lstStyle/>
        <a:p>
          <a:endParaRPr lang="en-US"/>
        </a:p>
      </dgm:t>
    </dgm:pt>
    <dgm:pt modelId="{46064384-F079-4CF7-B560-133F49FFC6D9}">
      <dgm:prSet phldrT="[Text]" custScaleX="133735" custLinFactNeighborX="21083" custLinFactNeighborY="-1580"/>
      <dgm:spPr/>
      <dgm:t>
        <a:bodyPr/>
        <a:lstStyle/>
        <a:p>
          <a:endParaRPr lang="en-US"/>
        </a:p>
      </dgm:t>
    </dgm:pt>
    <dgm:pt modelId="{5CD9A979-A094-4FCC-A3D7-A0C69E54B02C}" type="parTrans" cxnId="{0D8CDC08-88D9-4A16-AF34-0DBAB372ABC7}">
      <dgm:prSet/>
      <dgm:spPr/>
      <dgm:t>
        <a:bodyPr/>
        <a:lstStyle/>
        <a:p>
          <a:endParaRPr lang="en-US"/>
        </a:p>
      </dgm:t>
    </dgm:pt>
    <dgm:pt modelId="{8169F6A6-E67E-4693-96DA-7258D94F4371}" type="sibTrans" cxnId="{0D8CDC08-88D9-4A16-AF34-0DBAB372ABC7}">
      <dgm:prSet/>
      <dgm:spPr/>
      <dgm:t>
        <a:bodyPr/>
        <a:lstStyle/>
        <a:p>
          <a:endParaRPr lang="en-US"/>
        </a:p>
      </dgm:t>
    </dgm:pt>
    <dgm:pt modelId="{4E2CB02C-D52E-4F0C-8235-F4111C1EC05C}">
      <dgm:prSet phldrT="[Text]" custScaleX="133735" custLinFactNeighborX="21083" custLinFactNeighborY="-1580"/>
      <dgm:spPr/>
      <dgm:t>
        <a:bodyPr/>
        <a:lstStyle/>
        <a:p>
          <a:endParaRPr lang="en-US"/>
        </a:p>
      </dgm:t>
    </dgm:pt>
    <dgm:pt modelId="{4DAB4F0C-76C2-48EE-9785-2A9D78DF191F}" type="parTrans" cxnId="{E893D592-96B4-42CB-A685-F0C25A6C9380}">
      <dgm:prSet/>
      <dgm:spPr/>
      <dgm:t>
        <a:bodyPr/>
        <a:lstStyle/>
        <a:p>
          <a:endParaRPr lang="en-US"/>
        </a:p>
      </dgm:t>
    </dgm:pt>
    <dgm:pt modelId="{CF2D2F87-DC81-44AB-9611-82AA18808CF3}" type="sibTrans" cxnId="{E893D592-96B4-42CB-A685-F0C25A6C9380}">
      <dgm:prSet/>
      <dgm:spPr/>
      <dgm:t>
        <a:bodyPr/>
        <a:lstStyle/>
        <a:p>
          <a:endParaRPr lang="en-US"/>
        </a:p>
      </dgm:t>
    </dgm:pt>
    <dgm:pt modelId="{AECFC5D6-DDE9-4013-85A3-9D241DFA5E90}">
      <dgm:prSet phldrT="[Text]" custT="1"/>
      <dgm:spPr/>
      <dgm:t>
        <a:bodyPr/>
        <a:lstStyle/>
        <a:p>
          <a:pPr algn="l"/>
          <a:r>
            <a:rPr lang="en-US" sz="1400" u="sng" dirty="0" smtClean="0"/>
            <a:t>Business Engagement</a:t>
          </a:r>
          <a:endParaRPr lang="en-US" sz="1600" dirty="0">
            <a:solidFill>
              <a:schemeClr val="tx1"/>
            </a:solidFill>
          </a:endParaRPr>
        </a:p>
      </dgm:t>
    </dgm:pt>
    <dgm:pt modelId="{1E0DBA54-A264-4E60-8362-990B1F88F073}" type="sibTrans" cxnId="{AF056381-8DE1-4811-9EC5-5ADC91B596BD}">
      <dgm:prSet/>
      <dgm:spPr/>
      <dgm:t>
        <a:bodyPr/>
        <a:lstStyle/>
        <a:p>
          <a:endParaRPr lang="en-US"/>
        </a:p>
      </dgm:t>
    </dgm:pt>
    <dgm:pt modelId="{4DD298B5-EC30-438B-8240-6B1431CFCFF6}" type="parTrans" cxnId="{AF056381-8DE1-4811-9EC5-5ADC91B596BD}">
      <dgm:prSet/>
      <dgm:spPr/>
      <dgm:t>
        <a:bodyPr/>
        <a:lstStyle/>
        <a:p>
          <a:endParaRPr lang="en-US"/>
        </a:p>
      </dgm:t>
    </dgm:pt>
    <dgm:pt modelId="{F449D860-56F9-4F62-9870-B334BAC1C79C}">
      <dgm:prSet phldrT="[Text]" custT="1"/>
      <dgm:spPr/>
      <dgm:t>
        <a:bodyPr/>
        <a:lstStyle/>
        <a:p>
          <a:r>
            <a:rPr lang="en-US" sz="1400" dirty="0" smtClean="0"/>
            <a:t>Mock Interviews</a:t>
          </a:r>
          <a:endParaRPr lang="en-US" sz="1400" dirty="0"/>
        </a:p>
      </dgm:t>
    </dgm:pt>
    <dgm:pt modelId="{7EE1CD3D-5702-4CF8-B9AD-5308E8420426}" type="parTrans" cxnId="{72D9DCA2-3497-4190-B86C-547B66FF6DDB}">
      <dgm:prSet/>
      <dgm:spPr/>
      <dgm:t>
        <a:bodyPr/>
        <a:lstStyle/>
        <a:p>
          <a:endParaRPr lang="en-US"/>
        </a:p>
      </dgm:t>
    </dgm:pt>
    <dgm:pt modelId="{0DAC8EEC-F29E-44B0-9670-E06757123077}" type="sibTrans" cxnId="{72D9DCA2-3497-4190-B86C-547B66FF6DDB}">
      <dgm:prSet/>
      <dgm:spPr/>
      <dgm:t>
        <a:bodyPr/>
        <a:lstStyle/>
        <a:p>
          <a:endParaRPr lang="en-US"/>
        </a:p>
      </dgm:t>
    </dgm:pt>
    <dgm:pt modelId="{28473977-16CA-400B-A8EE-5B7E8A8E9113}">
      <dgm:prSet phldrT="[Text]" custT="1"/>
      <dgm:spPr/>
      <dgm:t>
        <a:bodyPr/>
        <a:lstStyle/>
        <a:p>
          <a:r>
            <a:rPr lang="en-US" sz="1400" dirty="0" smtClean="0"/>
            <a:t>Job Fairs</a:t>
          </a:r>
          <a:endParaRPr lang="en-US" sz="1400" dirty="0"/>
        </a:p>
      </dgm:t>
    </dgm:pt>
    <dgm:pt modelId="{B69FC89B-7F48-438B-B9E0-B3C15F467253}" type="parTrans" cxnId="{D91C0183-70D5-414E-8DCF-E24B901B1341}">
      <dgm:prSet/>
      <dgm:spPr/>
      <dgm:t>
        <a:bodyPr/>
        <a:lstStyle/>
        <a:p>
          <a:endParaRPr lang="en-US"/>
        </a:p>
      </dgm:t>
    </dgm:pt>
    <dgm:pt modelId="{87654630-A501-4A1D-81E2-75D673240711}" type="sibTrans" cxnId="{D91C0183-70D5-414E-8DCF-E24B901B1341}">
      <dgm:prSet/>
      <dgm:spPr/>
      <dgm:t>
        <a:bodyPr/>
        <a:lstStyle/>
        <a:p>
          <a:endParaRPr lang="en-US"/>
        </a:p>
      </dgm:t>
    </dgm:pt>
    <dgm:pt modelId="{66C97C57-FC47-425B-8B2B-912481A003B6}">
      <dgm:prSet phldrT="[Text]" custT="1"/>
      <dgm:spPr/>
      <dgm:t>
        <a:bodyPr/>
        <a:lstStyle/>
        <a:p>
          <a:r>
            <a:rPr lang="en-US" sz="1600" dirty="0" smtClean="0"/>
            <a:t>Training pathways</a:t>
          </a:r>
          <a:endParaRPr lang="en-US" sz="1600" dirty="0"/>
        </a:p>
      </dgm:t>
    </dgm:pt>
    <dgm:pt modelId="{EF72EE77-2389-4723-9105-28759AB32104}" type="parTrans" cxnId="{5E4B5321-3867-4AE5-AC0D-B56EDF6AAE5C}">
      <dgm:prSet/>
      <dgm:spPr/>
      <dgm:t>
        <a:bodyPr/>
        <a:lstStyle/>
        <a:p>
          <a:endParaRPr lang="en-US"/>
        </a:p>
      </dgm:t>
    </dgm:pt>
    <dgm:pt modelId="{2CAD4C86-0BB2-4F67-B9E8-C010D393CEA2}" type="sibTrans" cxnId="{5E4B5321-3867-4AE5-AC0D-B56EDF6AAE5C}">
      <dgm:prSet/>
      <dgm:spPr/>
      <dgm:t>
        <a:bodyPr/>
        <a:lstStyle/>
        <a:p>
          <a:endParaRPr lang="en-US"/>
        </a:p>
      </dgm:t>
    </dgm:pt>
    <dgm:pt modelId="{7B80E15C-9EC0-4BB1-BEDC-CD460FCE52D2}">
      <dgm:prSet phldrT="[Text]" custT="1"/>
      <dgm:spPr/>
      <dgm:t>
        <a:bodyPr/>
        <a:lstStyle/>
        <a:p>
          <a:r>
            <a:rPr lang="en-US" sz="1600" dirty="0" smtClean="0"/>
            <a:t>Occupation demand/forecast</a:t>
          </a:r>
          <a:endParaRPr lang="en-US" sz="1600" dirty="0"/>
        </a:p>
      </dgm:t>
    </dgm:pt>
    <dgm:pt modelId="{6FE0988D-CF2D-4798-90BD-277A01C889E4}" type="parTrans" cxnId="{0E17B6A7-A652-4979-AB0D-502CE165BE46}">
      <dgm:prSet/>
      <dgm:spPr/>
      <dgm:t>
        <a:bodyPr/>
        <a:lstStyle/>
        <a:p>
          <a:endParaRPr lang="en-US"/>
        </a:p>
      </dgm:t>
    </dgm:pt>
    <dgm:pt modelId="{88FCAE84-132B-43B1-8CCC-F207D26BF2A5}" type="sibTrans" cxnId="{0E17B6A7-A652-4979-AB0D-502CE165BE46}">
      <dgm:prSet/>
      <dgm:spPr/>
      <dgm:t>
        <a:bodyPr/>
        <a:lstStyle/>
        <a:p>
          <a:endParaRPr lang="en-US"/>
        </a:p>
      </dgm:t>
    </dgm:pt>
    <dgm:pt modelId="{D1AD8F01-7B08-435F-831C-2139E24B6C82}">
      <dgm:prSet phldrT="[Text]" custT="1"/>
      <dgm:spPr/>
      <dgm:t>
        <a:bodyPr/>
        <a:lstStyle/>
        <a:p>
          <a:r>
            <a:rPr lang="en-US" sz="1600" dirty="0" smtClean="0"/>
            <a:t>Skill needs</a:t>
          </a:r>
          <a:endParaRPr lang="en-US" sz="1600" dirty="0"/>
        </a:p>
      </dgm:t>
    </dgm:pt>
    <dgm:pt modelId="{153E5DB0-FE95-476C-A8DC-9D8CF5FA7A87}" type="parTrans" cxnId="{C413DCC9-3B79-4B4A-944C-3C5B3A9CA30B}">
      <dgm:prSet/>
      <dgm:spPr/>
      <dgm:t>
        <a:bodyPr/>
        <a:lstStyle/>
        <a:p>
          <a:endParaRPr lang="en-US"/>
        </a:p>
      </dgm:t>
    </dgm:pt>
    <dgm:pt modelId="{7D89CC11-B7CF-44F4-BD1F-1896819EB385}" type="sibTrans" cxnId="{C413DCC9-3B79-4B4A-944C-3C5B3A9CA30B}">
      <dgm:prSet/>
      <dgm:spPr/>
      <dgm:t>
        <a:bodyPr/>
        <a:lstStyle/>
        <a:p>
          <a:endParaRPr lang="en-US"/>
        </a:p>
      </dgm:t>
    </dgm:pt>
    <dgm:pt modelId="{708E8A66-74D8-4555-A9A1-0A5338A6D53F}">
      <dgm:prSet phldrT="[Text]" custT="1"/>
      <dgm:spPr/>
      <dgm:t>
        <a:bodyPr/>
        <a:lstStyle/>
        <a:p>
          <a:pPr marL="117475" indent="-117475">
            <a:lnSpc>
              <a:spcPct val="100000"/>
            </a:lnSpc>
            <a:spcAft>
              <a:spcPts val="0"/>
            </a:spcAft>
          </a:pPr>
          <a:r>
            <a:rPr lang="en-US" sz="1400" u="sng" dirty="0" smtClean="0"/>
            <a:t>Community Based Organizations (CBO’s)</a:t>
          </a:r>
          <a:r>
            <a:rPr lang="en-US" sz="1400" dirty="0" smtClean="0"/>
            <a:t>- refer individuals who are stable and ready to pursue training</a:t>
          </a:r>
          <a:endParaRPr lang="en-US" sz="1400" dirty="0"/>
        </a:p>
      </dgm:t>
    </dgm:pt>
    <dgm:pt modelId="{EBE120AF-6747-447C-800B-7422D4AFAFB2}" type="parTrans" cxnId="{62FD6B5E-B626-4D39-A856-0899549C7A16}">
      <dgm:prSet/>
      <dgm:spPr/>
      <dgm:t>
        <a:bodyPr/>
        <a:lstStyle/>
        <a:p>
          <a:endParaRPr lang="en-US"/>
        </a:p>
      </dgm:t>
    </dgm:pt>
    <dgm:pt modelId="{E3DD24C0-BCEF-4680-84C1-C8137D3CA3C1}" type="sibTrans" cxnId="{62FD6B5E-B626-4D39-A856-0899549C7A16}">
      <dgm:prSet/>
      <dgm:spPr/>
      <dgm:t>
        <a:bodyPr/>
        <a:lstStyle/>
        <a:p>
          <a:endParaRPr lang="en-US"/>
        </a:p>
      </dgm:t>
    </dgm:pt>
    <dgm:pt modelId="{BEEDBB1D-3581-4D7A-AE5A-CF635B3DAF7D}">
      <dgm:prSet phldrT="[Text]" custT="1"/>
      <dgm:spPr/>
      <dgm:t>
        <a:bodyPr/>
        <a:lstStyle/>
        <a:p>
          <a:pPr marL="117475" indent="-117475">
            <a:lnSpc>
              <a:spcPct val="100000"/>
            </a:lnSpc>
            <a:spcAft>
              <a:spcPts val="0"/>
            </a:spcAft>
          </a:pPr>
          <a:endParaRPr lang="en-US" sz="1400" dirty="0"/>
        </a:p>
      </dgm:t>
    </dgm:pt>
    <dgm:pt modelId="{45C49489-9EB7-4B81-BD40-163DCA39CF9B}" type="parTrans" cxnId="{5FC10C7B-A496-4DF7-B75E-38E60597F0A4}">
      <dgm:prSet/>
      <dgm:spPr/>
      <dgm:t>
        <a:bodyPr/>
        <a:lstStyle/>
        <a:p>
          <a:endParaRPr lang="en-US"/>
        </a:p>
      </dgm:t>
    </dgm:pt>
    <dgm:pt modelId="{8E5D74E8-C12D-4C21-84FE-FD299999F2A0}" type="sibTrans" cxnId="{5FC10C7B-A496-4DF7-B75E-38E60597F0A4}">
      <dgm:prSet/>
      <dgm:spPr/>
      <dgm:t>
        <a:bodyPr/>
        <a:lstStyle/>
        <a:p>
          <a:endParaRPr lang="en-US"/>
        </a:p>
      </dgm:t>
    </dgm:pt>
    <dgm:pt modelId="{F9F7DF82-975D-4F4F-B530-0C3F981759A0}">
      <dgm:prSet phldrT="[Text]" custT="1"/>
      <dgm:spPr/>
      <dgm:t>
        <a:bodyPr/>
        <a:lstStyle/>
        <a:p>
          <a:endParaRPr lang="en-US" sz="3600" dirty="0"/>
        </a:p>
      </dgm:t>
    </dgm:pt>
    <dgm:pt modelId="{8A298837-F47E-4BEE-BA5B-5B700EF42392}" type="parTrans" cxnId="{E2571F71-F9C6-45FA-8342-1141132325F8}">
      <dgm:prSet/>
      <dgm:spPr/>
      <dgm:t>
        <a:bodyPr/>
        <a:lstStyle/>
        <a:p>
          <a:endParaRPr lang="en-US"/>
        </a:p>
      </dgm:t>
    </dgm:pt>
    <dgm:pt modelId="{3AB3662A-6123-4DE9-9E97-8DA1C1698CBC}" type="sibTrans" cxnId="{E2571F71-F9C6-45FA-8342-1141132325F8}">
      <dgm:prSet/>
      <dgm:spPr/>
      <dgm:t>
        <a:bodyPr/>
        <a:lstStyle/>
        <a:p>
          <a:endParaRPr lang="en-US"/>
        </a:p>
      </dgm:t>
    </dgm:pt>
    <dgm:pt modelId="{6B5A9AB0-8E85-47CA-874D-A10011D59496}">
      <dgm:prSet phldrT="[Text]" custT="1"/>
      <dgm:spPr/>
      <dgm:t>
        <a:bodyPr/>
        <a:lstStyle/>
        <a:p>
          <a:pPr algn="l"/>
          <a:r>
            <a:rPr lang="en-US" sz="1600" u="sng" dirty="0" smtClean="0"/>
            <a:t>CBO’s</a:t>
          </a:r>
          <a:endParaRPr lang="en-US" sz="1600" dirty="0">
            <a:solidFill>
              <a:schemeClr val="tx1"/>
            </a:solidFill>
          </a:endParaRPr>
        </a:p>
      </dgm:t>
    </dgm:pt>
    <dgm:pt modelId="{9A7859B3-BCF9-4BE7-A6C6-4AB9F1CE73B6}" type="parTrans" cxnId="{B66E9CAA-62C9-4F5C-B40C-C952A67390DF}">
      <dgm:prSet/>
      <dgm:spPr/>
      <dgm:t>
        <a:bodyPr/>
        <a:lstStyle/>
        <a:p>
          <a:endParaRPr lang="en-US"/>
        </a:p>
      </dgm:t>
    </dgm:pt>
    <dgm:pt modelId="{CEFE1437-9B88-4B3E-AD0A-CA87D8EB3563}" type="sibTrans" cxnId="{B66E9CAA-62C9-4F5C-B40C-C952A67390DF}">
      <dgm:prSet/>
      <dgm:spPr/>
      <dgm:t>
        <a:bodyPr/>
        <a:lstStyle/>
        <a:p>
          <a:endParaRPr lang="en-US"/>
        </a:p>
      </dgm:t>
    </dgm:pt>
    <dgm:pt modelId="{C64390CF-037D-440A-AF4F-888C9F3CE542}">
      <dgm:prSet custT="1"/>
      <dgm:spPr/>
      <dgm:t>
        <a:bodyPr/>
        <a:lstStyle/>
        <a:p>
          <a:r>
            <a:rPr lang="en-US" sz="1400" dirty="0" smtClean="0"/>
            <a:t>Job Shadows</a:t>
          </a:r>
        </a:p>
      </dgm:t>
    </dgm:pt>
    <dgm:pt modelId="{5503193E-6DD4-492B-9368-EEDC32E8223F}" type="parTrans" cxnId="{9676D8DC-B208-40B6-B532-E3EDDDB578E4}">
      <dgm:prSet/>
      <dgm:spPr/>
      <dgm:t>
        <a:bodyPr/>
        <a:lstStyle/>
        <a:p>
          <a:endParaRPr lang="en-US"/>
        </a:p>
      </dgm:t>
    </dgm:pt>
    <dgm:pt modelId="{2767C19A-C167-44EA-986A-A1EB50C85DB2}" type="sibTrans" cxnId="{9676D8DC-B208-40B6-B532-E3EDDDB578E4}">
      <dgm:prSet/>
      <dgm:spPr/>
      <dgm:t>
        <a:bodyPr/>
        <a:lstStyle/>
        <a:p>
          <a:endParaRPr lang="en-US"/>
        </a:p>
      </dgm:t>
    </dgm:pt>
    <dgm:pt modelId="{240F3B26-6253-4485-98E1-20EBCEF10A18}">
      <dgm:prSet custT="1"/>
      <dgm:spPr/>
      <dgm:t>
        <a:bodyPr/>
        <a:lstStyle/>
        <a:p>
          <a:r>
            <a:rPr lang="en-US" sz="1400" dirty="0" smtClean="0"/>
            <a:t>Internships</a:t>
          </a:r>
          <a:endParaRPr lang="en-US" sz="1400" dirty="0"/>
        </a:p>
      </dgm:t>
    </dgm:pt>
    <dgm:pt modelId="{39C788B5-0107-43A0-8384-FA770F9C5641}" type="parTrans" cxnId="{BD03A9EB-1B5B-4E26-AFB2-A0904F56FDA0}">
      <dgm:prSet/>
      <dgm:spPr/>
      <dgm:t>
        <a:bodyPr/>
        <a:lstStyle/>
        <a:p>
          <a:endParaRPr lang="en-US"/>
        </a:p>
      </dgm:t>
    </dgm:pt>
    <dgm:pt modelId="{15C3C2DD-57FD-44E4-856B-86664D39AABE}" type="sibTrans" cxnId="{BD03A9EB-1B5B-4E26-AFB2-A0904F56FDA0}">
      <dgm:prSet/>
      <dgm:spPr/>
      <dgm:t>
        <a:bodyPr/>
        <a:lstStyle/>
        <a:p>
          <a:endParaRPr lang="en-US"/>
        </a:p>
      </dgm:t>
    </dgm:pt>
    <dgm:pt modelId="{C8BC0043-377C-4453-A466-BD883B806C3E}">
      <dgm:prSet phldrT="[Text]" custT="1"/>
      <dgm:spPr/>
      <dgm:t>
        <a:bodyPr/>
        <a:lstStyle/>
        <a:p>
          <a:pPr algn="l"/>
          <a:r>
            <a:rPr lang="en-US" sz="1400" i="0" dirty="0" smtClean="0"/>
            <a:t>Business tours</a:t>
          </a:r>
          <a:endParaRPr lang="en-US" sz="1600" dirty="0">
            <a:solidFill>
              <a:schemeClr val="tx1"/>
            </a:solidFill>
          </a:endParaRPr>
        </a:p>
      </dgm:t>
    </dgm:pt>
    <dgm:pt modelId="{1FCE5CA7-9FF8-4969-835B-8B6D53EF3EFC}" type="parTrans" cxnId="{990778CF-FBB9-411B-9131-6B9C857EB98B}">
      <dgm:prSet/>
      <dgm:spPr/>
      <dgm:t>
        <a:bodyPr/>
        <a:lstStyle/>
        <a:p>
          <a:endParaRPr lang="en-US"/>
        </a:p>
      </dgm:t>
    </dgm:pt>
    <dgm:pt modelId="{66CA3635-ABF9-4AC0-95AF-7698898DBE65}" type="sibTrans" cxnId="{990778CF-FBB9-411B-9131-6B9C857EB98B}">
      <dgm:prSet/>
      <dgm:spPr/>
      <dgm:t>
        <a:bodyPr/>
        <a:lstStyle/>
        <a:p>
          <a:endParaRPr lang="en-US"/>
        </a:p>
      </dgm:t>
    </dgm:pt>
    <dgm:pt modelId="{95245028-0E98-4CD5-A7C5-EA6BE0B2C2D0}">
      <dgm:prSet phldrT="[Text]" custT="1"/>
      <dgm:spPr/>
      <dgm:t>
        <a:bodyPr/>
        <a:lstStyle/>
        <a:p>
          <a:pPr algn="l"/>
          <a:r>
            <a:rPr lang="en-US" sz="1400" dirty="0" smtClean="0">
              <a:solidFill>
                <a:schemeClr val="tx1"/>
              </a:solidFill>
            </a:rPr>
            <a:t>Address social service needs of students</a:t>
          </a:r>
          <a:endParaRPr lang="en-US" sz="1400" dirty="0">
            <a:solidFill>
              <a:schemeClr val="tx1"/>
            </a:solidFill>
          </a:endParaRPr>
        </a:p>
      </dgm:t>
    </dgm:pt>
    <dgm:pt modelId="{0B504847-CB50-475C-A751-078C92AE87FC}" type="parTrans" cxnId="{EB8EE4FB-F61E-493A-9AAF-CE86B69D5964}">
      <dgm:prSet/>
      <dgm:spPr/>
      <dgm:t>
        <a:bodyPr/>
        <a:lstStyle/>
        <a:p>
          <a:endParaRPr lang="en-US"/>
        </a:p>
      </dgm:t>
    </dgm:pt>
    <dgm:pt modelId="{CA13D26C-96AF-4ECE-AC14-61590586F891}" type="sibTrans" cxnId="{EB8EE4FB-F61E-493A-9AAF-CE86B69D5964}">
      <dgm:prSet/>
      <dgm:spPr/>
      <dgm:t>
        <a:bodyPr/>
        <a:lstStyle/>
        <a:p>
          <a:endParaRPr lang="en-US"/>
        </a:p>
      </dgm:t>
    </dgm:pt>
    <dgm:pt modelId="{FEA25B62-3FFF-4992-B665-5F5EF2AC7405}" type="pres">
      <dgm:prSet presAssocID="{EC20CD9A-C8D1-4110-961A-B3AF56A8682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1BF5BF-312B-40D4-B3BB-7CD0F3A962F7}" type="pres">
      <dgm:prSet presAssocID="{EC20CD9A-C8D1-4110-961A-B3AF56A86823}" presName="children" presStyleCnt="0"/>
      <dgm:spPr/>
    </dgm:pt>
    <dgm:pt modelId="{70D2A9E4-AE93-4498-B396-1CF84DA38791}" type="pres">
      <dgm:prSet presAssocID="{EC20CD9A-C8D1-4110-961A-B3AF56A86823}" presName="child1group" presStyleCnt="0"/>
      <dgm:spPr/>
    </dgm:pt>
    <dgm:pt modelId="{41FB1481-8159-4623-B5CC-08686CD80A38}" type="pres">
      <dgm:prSet presAssocID="{EC20CD9A-C8D1-4110-961A-B3AF56A86823}" presName="child1" presStyleLbl="bgAcc1" presStyleIdx="0" presStyleCnt="4" custScaleX="146354" custLinFactNeighborX="-15247" custLinFactNeighborY="622"/>
      <dgm:spPr/>
      <dgm:t>
        <a:bodyPr/>
        <a:lstStyle/>
        <a:p>
          <a:endParaRPr lang="en-US"/>
        </a:p>
      </dgm:t>
    </dgm:pt>
    <dgm:pt modelId="{6735EA07-D825-46E1-AF56-B4316845C6FF}" type="pres">
      <dgm:prSet presAssocID="{EC20CD9A-C8D1-4110-961A-B3AF56A8682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93D4D-DE41-4870-B9A6-A1DD14A774FA}" type="pres">
      <dgm:prSet presAssocID="{EC20CD9A-C8D1-4110-961A-B3AF56A86823}" presName="child2group" presStyleCnt="0"/>
      <dgm:spPr/>
    </dgm:pt>
    <dgm:pt modelId="{900F16FA-42D4-43D0-9974-DA5D5105FECE}" type="pres">
      <dgm:prSet presAssocID="{EC20CD9A-C8D1-4110-961A-B3AF56A86823}" presName="child2" presStyleLbl="bgAcc1" presStyleIdx="1" presStyleCnt="4" custScaleX="152410" custScaleY="128925" custLinFactNeighborX="58510" custLinFactNeighborY="8098"/>
      <dgm:spPr/>
      <dgm:t>
        <a:bodyPr/>
        <a:lstStyle/>
        <a:p>
          <a:endParaRPr lang="en-US"/>
        </a:p>
      </dgm:t>
    </dgm:pt>
    <dgm:pt modelId="{5CDC13CA-614E-4D06-B923-9BE34F5C9ED8}" type="pres">
      <dgm:prSet presAssocID="{EC20CD9A-C8D1-4110-961A-B3AF56A8682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565F2-B593-42A5-847A-EEC6D423A40B}" type="pres">
      <dgm:prSet presAssocID="{EC20CD9A-C8D1-4110-961A-B3AF56A86823}" presName="child3group" presStyleCnt="0"/>
      <dgm:spPr/>
    </dgm:pt>
    <dgm:pt modelId="{24D0DF61-93E8-46C3-9DD0-676A2BCCDE40}" type="pres">
      <dgm:prSet presAssocID="{EC20CD9A-C8D1-4110-961A-B3AF56A86823}" presName="child3" presStyleLbl="bgAcc1" presStyleIdx="2" presStyleCnt="4" custScaleX="140862" custScaleY="142000" custLinFactX="7897" custLinFactNeighborX="100000" custLinFactNeighborY="-27298"/>
      <dgm:spPr/>
      <dgm:t>
        <a:bodyPr/>
        <a:lstStyle/>
        <a:p>
          <a:endParaRPr lang="en-US"/>
        </a:p>
      </dgm:t>
    </dgm:pt>
    <dgm:pt modelId="{57A1247D-C40C-40A0-A8D4-3F9034390B82}" type="pres">
      <dgm:prSet presAssocID="{EC20CD9A-C8D1-4110-961A-B3AF56A8682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16E2B-0A96-4474-A8B0-266DF813DDE0}" type="pres">
      <dgm:prSet presAssocID="{EC20CD9A-C8D1-4110-961A-B3AF56A86823}" presName="child4group" presStyleCnt="0"/>
      <dgm:spPr/>
    </dgm:pt>
    <dgm:pt modelId="{E5963E2E-51CF-4AF6-BCBC-B3FE03411E14}" type="pres">
      <dgm:prSet presAssocID="{EC20CD9A-C8D1-4110-961A-B3AF56A86823}" presName="child4" presStyleLbl="bgAcc1" presStyleIdx="3" presStyleCnt="4" custScaleX="131207" custScaleY="111271" custLinFactNeighborX="-16052" custLinFactNeighborY="-2876"/>
      <dgm:spPr/>
      <dgm:t>
        <a:bodyPr/>
        <a:lstStyle/>
        <a:p>
          <a:endParaRPr lang="en-US"/>
        </a:p>
      </dgm:t>
    </dgm:pt>
    <dgm:pt modelId="{61629C30-CF9A-4B4C-978C-D548A0D2D0B5}" type="pres">
      <dgm:prSet presAssocID="{EC20CD9A-C8D1-4110-961A-B3AF56A8682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F37A0-CE72-4F93-8753-3B57B7F79132}" type="pres">
      <dgm:prSet presAssocID="{EC20CD9A-C8D1-4110-961A-B3AF56A86823}" presName="childPlaceholder" presStyleCnt="0"/>
      <dgm:spPr/>
    </dgm:pt>
    <dgm:pt modelId="{5BC3AE0D-8D89-46C8-9A69-0C1F08671720}" type="pres">
      <dgm:prSet presAssocID="{EC20CD9A-C8D1-4110-961A-B3AF56A86823}" presName="circle" presStyleCnt="0"/>
      <dgm:spPr/>
    </dgm:pt>
    <dgm:pt modelId="{045733DD-6E4C-43D7-B39D-A64A8FBBE4CC}" type="pres">
      <dgm:prSet presAssocID="{EC20CD9A-C8D1-4110-961A-B3AF56A8682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37850-C970-4A71-91DC-A3477D3C8ED2}" type="pres">
      <dgm:prSet presAssocID="{EC20CD9A-C8D1-4110-961A-B3AF56A8682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4A4F5-C7B9-4BC2-AA27-D70CC4996F01}" type="pres">
      <dgm:prSet presAssocID="{EC20CD9A-C8D1-4110-961A-B3AF56A86823}" presName="quadrant3" presStyleLbl="node1" presStyleIdx="2" presStyleCnt="4" custLinFactNeighborX="9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30F17-B24E-4B37-9DAE-DAB30024942E}" type="pres">
      <dgm:prSet presAssocID="{EC20CD9A-C8D1-4110-961A-B3AF56A8682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E020F-A7C6-4DDA-B8BF-D9169BC6D76A}" type="pres">
      <dgm:prSet presAssocID="{EC20CD9A-C8D1-4110-961A-B3AF56A86823}" presName="quadrantPlaceholder" presStyleCnt="0"/>
      <dgm:spPr/>
    </dgm:pt>
    <dgm:pt modelId="{42DA6C18-AC1F-4AD9-B2F9-B8AB4775555F}" type="pres">
      <dgm:prSet presAssocID="{EC20CD9A-C8D1-4110-961A-B3AF56A86823}" presName="center1" presStyleLbl="fgShp" presStyleIdx="0" presStyleCnt="2"/>
      <dgm:spPr/>
    </dgm:pt>
    <dgm:pt modelId="{0200A685-6BC8-4CF3-A412-E3DEEDA353FE}" type="pres">
      <dgm:prSet presAssocID="{EC20CD9A-C8D1-4110-961A-B3AF56A86823}" presName="center2" presStyleLbl="fgShp" presStyleIdx="1" presStyleCnt="2"/>
      <dgm:spPr/>
    </dgm:pt>
  </dgm:ptLst>
  <dgm:cxnLst>
    <dgm:cxn modelId="{5F5A6391-E7B0-4AD5-8D57-0AE4F0BD7251}" type="presOf" srcId="{66C97C57-FC47-425B-8B2B-912481A003B6}" destId="{41FB1481-8159-4623-B5CC-08686CD80A38}" srcOrd="0" destOrd="3" presId="urn:microsoft.com/office/officeart/2005/8/layout/cycle4"/>
    <dgm:cxn modelId="{D73399C0-C5AD-4E4A-AC5C-61E226C9E128}" type="presOf" srcId="{708E8A66-74D8-4555-A9A1-0A5338A6D53F}" destId="{5CDC13CA-614E-4D06-B923-9BE34F5C9ED8}" srcOrd="1" destOrd="2" presId="urn:microsoft.com/office/officeart/2005/8/layout/cycle4"/>
    <dgm:cxn modelId="{D9636A0A-7605-4603-804A-E42FFD055736}" type="presOf" srcId="{C0D8D34A-C70B-48AA-B23B-73693EAA4298}" destId="{E5963E2E-51CF-4AF6-BCBC-B3FE03411E14}" srcOrd="0" destOrd="0" presId="urn:microsoft.com/office/officeart/2005/8/layout/cycle4"/>
    <dgm:cxn modelId="{C413DCC9-3B79-4B4A-944C-3C5B3A9CA30B}" srcId="{DCAD9502-4885-4477-8996-B158772D97DB}" destId="{D1AD8F01-7B08-435F-831C-2139E24B6C82}" srcOrd="1" destOrd="0" parTransId="{153E5DB0-FE95-476C-A8DC-9D8CF5FA7A87}" sibTransId="{7D89CC11-B7CF-44F4-BD1F-1896819EB385}"/>
    <dgm:cxn modelId="{D502BB77-E638-4980-9598-B29C24B3352D}" type="presOf" srcId="{C64390CF-037D-440A-AF4F-888C9F3CE542}" destId="{24D0DF61-93E8-46C3-9DD0-676A2BCCDE40}" srcOrd="0" destOrd="2" presId="urn:microsoft.com/office/officeart/2005/8/layout/cycle4"/>
    <dgm:cxn modelId="{58A4E9B9-2222-4157-99BD-9E58C730E72E}" type="presOf" srcId="{F449D860-56F9-4F62-9870-B334BAC1C79C}" destId="{61629C30-CF9A-4B4C-978C-D548A0D2D0B5}" srcOrd="1" destOrd="1" presId="urn:microsoft.com/office/officeart/2005/8/layout/cycle4"/>
    <dgm:cxn modelId="{7DEFCC31-A936-47F8-AC66-366D972E24D3}" srcId="{EC20CD9A-C8D1-4110-961A-B3AF56A86823}" destId="{9AA4EE10-4031-470F-916E-ADECCB1752C5}" srcOrd="2" destOrd="0" parTransId="{C9598F48-F0C7-4A37-BFBB-8C83ED2DF1EC}" sibTransId="{27E1B660-1FF3-461B-B454-2B3F7EB6BFDC}"/>
    <dgm:cxn modelId="{B66E9CAA-62C9-4F5C-B40C-C952A67390DF}" srcId="{9AA4EE10-4031-470F-916E-ADECCB1752C5}" destId="{6B5A9AB0-8E85-47CA-874D-A10011D59496}" srcOrd="1" destOrd="0" parTransId="{9A7859B3-BCF9-4BE7-A6C6-4AB9F1CE73B6}" sibTransId="{CEFE1437-9B88-4B3E-AD0A-CA87D8EB3563}"/>
    <dgm:cxn modelId="{CB7AE609-69D0-4F39-9BDD-031104A89718}" type="presOf" srcId="{708E8A66-74D8-4555-A9A1-0A5338A6D53F}" destId="{900F16FA-42D4-43D0-9974-DA5D5105FECE}" srcOrd="0" destOrd="2" presId="urn:microsoft.com/office/officeart/2005/8/layout/cycle4"/>
    <dgm:cxn modelId="{62FD6B5E-B626-4D39-A856-0899549C7A16}" srcId="{9DF66963-AAD9-4141-A9BC-467D459E155D}" destId="{708E8A66-74D8-4555-A9A1-0A5338A6D53F}" srcOrd="2" destOrd="0" parTransId="{EBE120AF-6747-447C-800B-7422D4AFAFB2}" sibTransId="{E3DD24C0-BCEF-4680-84C1-C8137D3CA3C1}"/>
    <dgm:cxn modelId="{C38A4EF5-1635-41FF-8644-BC3C02C4EFF8}" type="presOf" srcId="{C0D8D34A-C70B-48AA-B23B-73693EAA4298}" destId="{61629C30-CF9A-4B4C-978C-D548A0D2D0B5}" srcOrd="1" destOrd="0" presId="urn:microsoft.com/office/officeart/2005/8/layout/cycle4"/>
    <dgm:cxn modelId="{BEEA309E-1FE9-4C85-AB22-AF41225367F5}" type="presOf" srcId="{240F3B26-6253-4485-98E1-20EBCEF10A18}" destId="{57A1247D-C40C-40A0-A8D4-3F9034390B82}" srcOrd="1" destOrd="3" presId="urn:microsoft.com/office/officeart/2005/8/layout/cycle4"/>
    <dgm:cxn modelId="{40882F23-9D1E-494F-8EE8-B967B96174DC}" type="presOf" srcId="{95245028-0E98-4CD5-A7C5-EA6BE0B2C2D0}" destId="{24D0DF61-93E8-46C3-9DD0-676A2BCCDE40}" srcOrd="0" destOrd="5" presId="urn:microsoft.com/office/officeart/2005/8/layout/cycle4"/>
    <dgm:cxn modelId="{F4F52D0F-5211-48EB-9F76-1F3CD84966FF}" srcId="{EC20CD9A-C8D1-4110-961A-B3AF56A86823}" destId="{F52F6188-988B-43C2-B1DB-79FFADD9392B}" srcOrd="4" destOrd="0" parTransId="{04A5C88B-5EA0-4F08-BD2D-3DBD4CAF761F}" sibTransId="{48E650A1-8264-4C84-89DC-CCC84FF3A966}"/>
    <dgm:cxn modelId="{72D9DCA2-3497-4190-B86C-547B66FF6DDB}" srcId="{3A0A975A-FF76-4CC8-B3E6-7FB149956350}" destId="{F449D860-56F9-4F62-9870-B334BAC1C79C}" srcOrd="1" destOrd="0" parTransId="{7EE1CD3D-5702-4CF8-B9AD-5308E8420426}" sibTransId="{0DAC8EEC-F29E-44B0-9670-E06757123077}"/>
    <dgm:cxn modelId="{2291091D-752E-494F-9BA3-E7B857EA6B95}" type="presOf" srcId="{D1AD8F01-7B08-435F-831C-2139E24B6C82}" destId="{41FB1481-8159-4623-B5CC-08686CD80A38}" srcOrd="0" destOrd="2" presId="urn:microsoft.com/office/officeart/2005/8/layout/cycle4"/>
    <dgm:cxn modelId="{86177648-2B49-4415-BA45-33BE506AD8DD}" type="presOf" srcId="{F9F7DF82-975D-4F4F-B530-0C3F981759A0}" destId="{24D0DF61-93E8-46C3-9DD0-676A2BCCDE40}" srcOrd="0" destOrd="6" presId="urn:microsoft.com/office/officeart/2005/8/layout/cycle4"/>
    <dgm:cxn modelId="{EEF8C9D7-56F8-4F56-A318-CE964C07F21E}" type="presOf" srcId="{C8BC0043-377C-4453-A466-BD883B806C3E}" destId="{24D0DF61-93E8-46C3-9DD0-676A2BCCDE40}" srcOrd="0" destOrd="1" presId="urn:microsoft.com/office/officeart/2005/8/layout/cycle4"/>
    <dgm:cxn modelId="{A1294AE4-BB51-498A-9609-D2322DE7A8B9}" type="presOf" srcId="{DCAD9502-4885-4477-8996-B158772D97DB}" destId="{6735EA07-D825-46E1-AF56-B4316845C6FF}" srcOrd="1" destOrd="0" presId="urn:microsoft.com/office/officeart/2005/8/layout/cycle4"/>
    <dgm:cxn modelId="{990778CF-FBB9-411B-9131-6B9C857EB98B}" srcId="{AECFC5D6-DDE9-4013-85A3-9D241DFA5E90}" destId="{C8BC0043-377C-4453-A466-BD883B806C3E}" srcOrd="0" destOrd="0" parTransId="{1FCE5CA7-9FF8-4969-835B-8B6D53EF3EFC}" sibTransId="{66CA3635-ABF9-4AC0-95AF-7698898DBE65}"/>
    <dgm:cxn modelId="{DA8B26F1-1DBB-4649-BA1E-F469A768F0F2}" type="presOf" srcId="{BF116B68-2329-4FB0-B993-7F8F5D6FFC3B}" destId="{045733DD-6E4C-43D7-B39D-A64A8FBBE4CC}" srcOrd="0" destOrd="0" presId="urn:microsoft.com/office/officeart/2005/8/layout/cycle4"/>
    <dgm:cxn modelId="{C188A792-E4B0-4EAA-BE4D-6BDE1CAF5D79}" srcId="{EC20CD9A-C8D1-4110-961A-B3AF56A86823}" destId="{3A0A975A-FF76-4CC8-B3E6-7FB149956350}" srcOrd="3" destOrd="0" parTransId="{2DAC87E6-5171-4448-8272-62A3D0783C17}" sibTransId="{EE817698-1CC4-4A32-B262-DEEA62AD29D9}"/>
    <dgm:cxn modelId="{A70E7781-91BD-4C5F-8494-543D528E2E4C}" srcId="{EC20CD9A-C8D1-4110-961A-B3AF56A86823}" destId="{BF116B68-2329-4FB0-B993-7F8F5D6FFC3B}" srcOrd="0" destOrd="0" parTransId="{100378D1-F700-48A8-8AA4-EB9CF768D0BA}" sibTransId="{DA165400-BBBC-4097-8323-96F3A124F840}"/>
    <dgm:cxn modelId="{6B0CF027-6080-4D8C-A0FA-51E210FBA1C8}" type="presOf" srcId="{EC20CD9A-C8D1-4110-961A-B3AF56A86823}" destId="{FEA25B62-3FFF-4992-B665-5F5EF2AC7405}" srcOrd="0" destOrd="0" presId="urn:microsoft.com/office/officeart/2005/8/layout/cycle4"/>
    <dgm:cxn modelId="{720CC08F-BDC7-420C-92A7-E7171F79098B}" type="presOf" srcId="{C8BC0043-377C-4453-A466-BD883B806C3E}" destId="{57A1247D-C40C-40A0-A8D4-3F9034390B82}" srcOrd="1" destOrd="1" presId="urn:microsoft.com/office/officeart/2005/8/layout/cycle4"/>
    <dgm:cxn modelId="{D0FE45FD-5060-4645-AC49-EED324B84378}" type="presOf" srcId="{95245028-0E98-4CD5-A7C5-EA6BE0B2C2D0}" destId="{57A1247D-C40C-40A0-A8D4-3F9034390B82}" srcOrd="1" destOrd="5" presId="urn:microsoft.com/office/officeart/2005/8/layout/cycle4"/>
    <dgm:cxn modelId="{814D8E17-1355-48D9-B64D-10C66736ED27}" type="presOf" srcId="{BEEDBB1D-3581-4D7A-AE5A-CF635B3DAF7D}" destId="{5CDC13CA-614E-4D06-B923-9BE34F5C9ED8}" srcOrd="1" destOrd="1" presId="urn:microsoft.com/office/officeart/2005/8/layout/cycle4"/>
    <dgm:cxn modelId="{C04127A8-C00A-4DEA-80F6-68731CE30291}" type="presOf" srcId="{BEEDBB1D-3581-4D7A-AE5A-CF635B3DAF7D}" destId="{900F16FA-42D4-43D0-9974-DA5D5105FECE}" srcOrd="0" destOrd="1" presId="urn:microsoft.com/office/officeart/2005/8/layout/cycle4"/>
    <dgm:cxn modelId="{E2571F71-F9C6-45FA-8342-1141132325F8}" srcId="{9AA4EE10-4031-470F-916E-ADECCB1752C5}" destId="{F9F7DF82-975D-4F4F-B530-0C3F981759A0}" srcOrd="2" destOrd="0" parTransId="{8A298837-F47E-4BEE-BA5B-5B700EF42392}" sibTransId="{3AB3662A-6123-4DE9-9E97-8DA1C1698CBC}"/>
    <dgm:cxn modelId="{D91C0183-70D5-414E-8DCF-E24B901B1341}" srcId="{3A0A975A-FF76-4CC8-B3E6-7FB149956350}" destId="{28473977-16CA-400B-A8EE-5B7E8A8E9113}" srcOrd="2" destOrd="0" parTransId="{B69FC89B-7F48-438B-B9E0-B3C15F467253}" sibTransId="{87654630-A501-4A1D-81E2-75D673240711}"/>
    <dgm:cxn modelId="{AF056381-8DE1-4811-9EC5-5ADC91B596BD}" srcId="{9AA4EE10-4031-470F-916E-ADECCB1752C5}" destId="{AECFC5D6-DDE9-4013-85A3-9D241DFA5E90}" srcOrd="0" destOrd="0" parTransId="{4DD298B5-EC30-438B-8240-6B1431CFCFF6}" sibTransId="{1E0DBA54-A264-4E60-8362-990B1F88F073}"/>
    <dgm:cxn modelId="{9B1EE307-7A3C-4BF7-A3BF-C77B8BFD49F5}" type="presOf" srcId="{F9F7DF82-975D-4F4F-B530-0C3F981759A0}" destId="{57A1247D-C40C-40A0-A8D4-3F9034390B82}" srcOrd="1" destOrd="6" presId="urn:microsoft.com/office/officeart/2005/8/layout/cycle4"/>
    <dgm:cxn modelId="{EB8EE4FB-F61E-493A-9AAF-CE86B69D5964}" srcId="{6B5A9AB0-8E85-47CA-874D-A10011D59496}" destId="{95245028-0E98-4CD5-A7C5-EA6BE0B2C2D0}" srcOrd="0" destOrd="0" parTransId="{0B504847-CB50-475C-A751-078C92AE87FC}" sibTransId="{CA13D26C-96AF-4ECE-AC14-61590586F891}"/>
    <dgm:cxn modelId="{FF44AE89-EA13-401B-9605-110DF383B613}" srcId="{EC20CD9A-C8D1-4110-961A-B3AF56A86823}" destId="{9DF66963-AAD9-4141-A9BC-467D459E155D}" srcOrd="1" destOrd="0" parTransId="{ACC44EF3-081F-4B56-9D1F-279EEFD89A8D}" sibTransId="{5B43E90B-CFEA-4497-B024-C33300E4B446}"/>
    <dgm:cxn modelId="{A2C9B36C-287F-40DF-8150-45E627CF8E0D}" type="presOf" srcId="{DCAD9502-4885-4477-8996-B158772D97DB}" destId="{41FB1481-8159-4623-B5CC-08686CD80A38}" srcOrd="0" destOrd="0" presId="urn:microsoft.com/office/officeart/2005/8/layout/cycle4"/>
    <dgm:cxn modelId="{1D6978A9-351D-4881-B397-BFBDEB590DF6}" type="presOf" srcId="{6B5A9AB0-8E85-47CA-874D-A10011D59496}" destId="{57A1247D-C40C-40A0-A8D4-3F9034390B82}" srcOrd="1" destOrd="4" presId="urn:microsoft.com/office/officeart/2005/8/layout/cycle4"/>
    <dgm:cxn modelId="{818C31F9-567A-44BF-A387-A9C0002E5AEE}" type="presOf" srcId="{66C97C57-FC47-425B-8B2B-912481A003B6}" destId="{6735EA07-D825-46E1-AF56-B4316845C6FF}" srcOrd="1" destOrd="3" presId="urn:microsoft.com/office/officeart/2005/8/layout/cycle4"/>
    <dgm:cxn modelId="{E1627F45-E991-4C88-B52D-8EA00F727974}" type="presOf" srcId="{AECFC5D6-DDE9-4013-85A3-9D241DFA5E90}" destId="{24D0DF61-93E8-46C3-9DD0-676A2BCCDE40}" srcOrd="0" destOrd="0" presId="urn:microsoft.com/office/officeart/2005/8/layout/cycle4"/>
    <dgm:cxn modelId="{CEEEAD93-0EB7-4FF8-B92E-A7A465D47A3E}" type="presOf" srcId="{F449D860-56F9-4F62-9870-B334BAC1C79C}" destId="{E5963E2E-51CF-4AF6-BCBC-B3FE03411E14}" srcOrd="0" destOrd="1" presId="urn:microsoft.com/office/officeart/2005/8/layout/cycle4"/>
    <dgm:cxn modelId="{0D7CD2AF-B99F-4B73-9471-DE7BF9E6C575}" type="presOf" srcId="{AECFC5D6-DDE9-4013-85A3-9D241DFA5E90}" destId="{57A1247D-C40C-40A0-A8D4-3F9034390B82}" srcOrd="1" destOrd="0" presId="urn:microsoft.com/office/officeart/2005/8/layout/cycle4"/>
    <dgm:cxn modelId="{6FFC333B-F9CC-42A6-B5C5-ABBEF006C54F}" type="presOf" srcId="{28473977-16CA-400B-A8EE-5B7E8A8E9113}" destId="{61629C30-CF9A-4B4C-978C-D548A0D2D0B5}" srcOrd="1" destOrd="2" presId="urn:microsoft.com/office/officeart/2005/8/layout/cycle4"/>
    <dgm:cxn modelId="{BD03A9EB-1B5B-4E26-AFB2-A0904F56FDA0}" srcId="{AECFC5D6-DDE9-4013-85A3-9D241DFA5E90}" destId="{240F3B26-6253-4485-98E1-20EBCEF10A18}" srcOrd="2" destOrd="0" parTransId="{39C788B5-0107-43A0-8384-FA770F9C5641}" sibTransId="{15C3C2DD-57FD-44E4-856B-86664D39AABE}"/>
    <dgm:cxn modelId="{5FD45F8F-F5E1-4622-8F27-F3BA1FB81A10}" type="presOf" srcId="{9996C8DA-C420-454D-94B6-7998A3AD835C}" destId="{5CDC13CA-614E-4D06-B923-9BE34F5C9ED8}" srcOrd="1" destOrd="0" presId="urn:microsoft.com/office/officeart/2005/8/layout/cycle4"/>
    <dgm:cxn modelId="{5FC10C7B-A496-4DF7-B75E-38E60597F0A4}" srcId="{9DF66963-AAD9-4141-A9BC-467D459E155D}" destId="{BEEDBB1D-3581-4D7A-AE5A-CF635B3DAF7D}" srcOrd="1" destOrd="0" parTransId="{45C49489-9EB7-4B81-BD40-163DCA39CF9B}" sibTransId="{8E5D74E8-C12D-4C21-84FE-FD299999F2A0}"/>
    <dgm:cxn modelId="{BD1883CE-4E3A-432D-BB69-BB83AE053F79}" type="presOf" srcId="{9996C8DA-C420-454D-94B6-7998A3AD835C}" destId="{900F16FA-42D4-43D0-9974-DA5D5105FECE}" srcOrd="0" destOrd="0" presId="urn:microsoft.com/office/officeart/2005/8/layout/cycle4"/>
    <dgm:cxn modelId="{41799E15-73E2-4A1F-9584-020ECC983387}" srcId="{BF116B68-2329-4FB0-B993-7F8F5D6FFC3B}" destId="{DCAD9502-4885-4477-8996-B158772D97DB}" srcOrd="0" destOrd="0" parTransId="{052BFEAF-08C4-4E1A-8371-4A5073FFD788}" sibTransId="{7C54C301-73AF-4C3B-9003-1D0294EDD566}"/>
    <dgm:cxn modelId="{F4A955CF-E668-4B16-843E-19064580C323}" type="presOf" srcId="{9DF66963-AAD9-4141-A9BC-467D459E155D}" destId="{04737850-C970-4A71-91DC-A3477D3C8ED2}" srcOrd="0" destOrd="0" presId="urn:microsoft.com/office/officeart/2005/8/layout/cycle4"/>
    <dgm:cxn modelId="{6E1D815A-29DE-4B69-BEB8-591FC143DFF0}" srcId="{EC20CD9A-C8D1-4110-961A-B3AF56A86823}" destId="{DD2E5A6C-DA3D-4FA4-8BC6-F307F0DDD842}" srcOrd="5" destOrd="0" parTransId="{646E694C-452B-4415-83E3-7BDEF4E88901}" sibTransId="{66664206-9044-48AD-841B-F4C056108224}"/>
    <dgm:cxn modelId="{8FC0CD83-DFB6-4B0D-AF35-53C32D5C4178}" type="presOf" srcId="{28473977-16CA-400B-A8EE-5B7E8A8E9113}" destId="{E5963E2E-51CF-4AF6-BCBC-B3FE03411E14}" srcOrd="0" destOrd="2" presId="urn:microsoft.com/office/officeart/2005/8/layout/cycle4"/>
    <dgm:cxn modelId="{E893D592-96B4-42CB-A685-F0C25A6C9380}" srcId="{EC20CD9A-C8D1-4110-961A-B3AF56A86823}" destId="{4E2CB02C-D52E-4F0C-8235-F4111C1EC05C}" srcOrd="7" destOrd="0" parTransId="{4DAB4F0C-76C2-48EE-9785-2A9D78DF191F}" sibTransId="{CF2D2F87-DC81-44AB-9611-82AA18808CF3}"/>
    <dgm:cxn modelId="{0D8CDC08-88D9-4A16-AF34-0DBAB372ABC7}" srcId="{EC20CD9A-C8D1-4110-961A-B3AF56A86823}" destId="{46064384-F079-4CF7-B560-133F49FFC6D9}" srcOrd="6" destOrd="0" parTransId="{5CD9A979-A094-4FCC-A3D7-A0C69E54B02C}" sibTransId="{8169F6A6-E67E-4693-96DA-7258D94F4371}"/>
    <dgm:cxn modelId="{101830BB-A819-410F-B868-6F97118333B5}" srcId="{3A0A975A-FF76-4CC8-B3E6-7FB149956350}" destId="{C0D8D34A-C70B-48AA-B23B-73693EAA4298}" srcOrd="0" destOrd="0" parTransId="{CDA0B340-76C3-4C1D-95E3-5048C822E81C}" sibTransId="{52DC4471-2E88-4752-BD4E-B72DF5A86D7E}"/>
    <dgm:cxn modelId="{E0B9A936-1FDE-42EB-9D3A-7756C8DF3A51}" type="presOf" srcId="{7B80E15C-9EC0-4BB1-BEDC-CD460FCE52D2}" destId="{41FB1481-8159-4623-B5CC-08686CD80A38}" srcOrd="0" destOrd="1" presId="urn:microsoft.com/office/officeart/2005/8/layout/cycle4"/>
    <dgm:cxn modelId="{666C0C4E-8B00-4D1A-B271-0678923AC92C}" type="presOf" srcId="{3A0A975A-FF76-4CC8-B3E6-7FB149956350}" destId="{DB830F17-B24E-4B37-9DAE-DAB30024942E}" srcOrd="0" destOrd="0" presId="urn:microsoft.com/office/officeart/2005/8/layout/cycle4"/>
    <dgm:cxn modelId="{9676D8DC-B208-40B6-B532-E3EDDDB578E4}" srcId="{AECFC5D6-DDE9-4013-85A3-9D241DFA5E90}" destId="{C64390CF-037D-440A-AF4F-888C9F3CE542}" srcOrd="1" destOrd="0" parTransId="{5503193E-6DD4-492B-9368-EEDC32E8223F}" sibTransId="{2767C19A-C167-44EA-986A-A1EB50C85DB2}"/>
    <dgm:cxn modelId="{47D22008-7687-47D1-8E40-83C04CBC2890}" type="presOf" srcId="{6B5A9AB0-8E85-47CA-874D-A10011D59496}" destId="{24D0DF61-93E8-46C3-9DD0-676A2BCCDE40}" srcOrd="0" destOrd="4" presId="urn:microsoft.com/office/officeart/2005/8/layout/cycle4"/>
    <dgm:cxn modelId="{E462528E-5C40-4588-839F-1436050CB2C0}" srcId="{9DF66963-AAD9-4141-A9BC-467D459E155D}" destId="{9996C8DA-C420-454D-94B6-7998A3AD835C}" srcOrd="0" destOrd="0" parTransId="{A21EBDF5-0496-482A-A14D-042D1CFECBAD}" sibTransId="{8CD3EC70-DC04-41FC-9BF3-914362387711}"/>
    <dgm:cxn modelId="{60A6824D-8A3C-4A7F-B482-D7EB1EEF9774}" type="presOf" srcId="{240F3B26-6253-4485-98E1-20EBCEF10A18}" destId="{24D0DF61-93E8-46C3-9DD0-676A2BCCDE40}" srcOrd="0" destOrd="3" presId="urn:microsoft.com/office/officeart/2005/8/layout/cycle4"/>
    <dgm:cxn modelId="{05E50AB0-B6D5-4C69-89A5-871C162880AD}" type="presOf" srcId="{C64390CF-037D-440A-AF4F-888C9F3CE542}" destId="{57A1247D-C40C-40A0-A8D4-3F9034390B82}" srcOrd="1" destOrd="2" presId="urn:microsoft.com/office/officeart/2005/8/layout/cycle4"/>
    <dgm:cxn modelId="{AD6B45B6-0DA1-413A-A4D1-065192DF909C}" type="presOf" srcId="{9AA4EE10-4031-470F-916E-ADECCB1752C5}" destId="{C1A4A4F5-C7B9-4BC2-AA27-D70CC4996F01}" srcOrd="0" destOrd="0" presId="urn:microsoft.com/office/officeart/2005/8/layout/cycle4"/>
    <dgm:cxn modelId="{B3961FF1-56DA-48A5-AFBE-4F9D00FF122A}" type="presOf" srcId="{7B80E15C-9EC0-4BB1-BEDC-CD460FCE52D2}" destId="{6735EA07-D825-46E1-AF56-B4316845C6FF}" srcOrd="1" destOrd="1" presId="urn:microsoft.com/office/officeart/2005/8/layout/cycle4"/>
    <dgm:cxn modelId="{0E17B6A7-A652-4979-AB0D-502CE165BE46}" srcId="{DCAD9502-4885-4477-8996-B158772D97DB}" destId="{7B80E15C-9EC0-4BB1-BEDC-CD460FCE52D2}" srcOrd="0" destOrd="0" parTransId="{6FE0988D-CF2D-4798-90BD-277A01C889E4}" sibTransId="{88FCAE84-132B-43B1-8CCC-F207D26BF2A5}"/>
    <dgm:cxn modelId="{BC1CC90E-C488-4B22-ADBA-8A0F22E996F7}" type="presOf" srcId="{D1AD8F01-7B08-435F-831C-2139E24B6C82}" destId="{6735EA07-D825-46E1-AF56-B4316845C6FF}" srcOrd="1" destOrd="2" presId="urn:microsoft.com/office/officeart/2005/8/layout/cycle4"/>
    <dgm:cxn modelId="{5E4B5321-3867-4AE5-AC0D-B56EDF6AAE5C}" srcId="{DCAD9502-4885-4477-8996-B158772D97DB}" destId="{66C97C57-FC47-425B-8B2B-912481A003B6}" srcOrd="2" destOrd="0" parTransId="{EF72EE77-2389-4723-9105-28759AB32104}" sibTransId="{2CAD4C86-0BB2-4F67-B9E8-C010D393CEA2}"/>
    <dgm:cxn modelId="{6D5235A9-9106-4037-B0BA-9B2797DDA8BD}" type="presParOf" srcId="{FEA25B62-3FFF-4992-B665-5F5EF2AC7405}" destId="{9C1BF5BF-312B-40D4-B3BB-7CD0F3A962F7}" srcOrd="0" destOrd="0" presId="urn:microsoft.com/office/officeart/2005/8/layout/cycle4"/>
    <dgm:cxn modelId="{0687D4D3-7D93-4E76-857E-0A1EF8E38FE0}" type="presParOf" srcId="{9C1BF5BF-312B-40D4-B3BB-7CD0F3A962F7}" destId="{70D2A9E4-AE93-4498-B396-1CF84DA38791}" srcOrd="0" destOrd="0" presId="urn:microsoft.com/office/officeart/2005/8/layout/cycle4"/>
    <dgm:cxn modelId="{F15C42EE-C624-4211-A593-F49AE1A33064}" type="presParOf" srcId="{70D2A9E4-AE93-4498-B396-1CF84DA38791}" destId="{41FB1481-8159-4623-B5CC-08686CD80A38}" srcOrd="0" destOrd="0" presId="urn:microsoft.com/office/officeart/2005/8/layout/cycle4"/>
    <dgm:cxn modelId="{9AF3B2EF-589A-42E0-8660-A73D5E9F6EA9}" type="presParOf" srcId="{70D2A9E4-AE93-4498-B396-1CF84DA38791}" destId="{6735EA07-D825-46E1-AF56-B4316845C6FF}" srcOrd="1" destOrd="0" presId="urn:microsoft.com/office/officeart/2005/8/layout/cycle4"/>
    <dgm:cxn modelId="{C59069DE-A112-4692-9D34-E31D5FC274A3}" type="presParOf" srcId="{9C1BF5BF-312B-40D4-B3BB-7CD0F3A962F7}" destId="{5EE93D4D-DE41-4870-B9A6-A1DD14A774FA}" srcOrd="1" destOrd="0" presId="urn:microsoft.com/office/officeart/2005/8/layout/cycle4"/>
    <dgm:cxn modelId="{5B8D4F26-AB0B-4397-AE12-ED92D948C7FF}" type="presParOf" srcId="{5EE93D4D-DE41-4870-B9A6-A1DD14A774FA}" destId="{900F16FA-42D4-43D0-9974-DA5D5105FECE}" srcOrd="0" destOrd="0" presId="urn:microsoft.com/office/officeart/2005/8/layout/cycle4"/>
    <dgm:cxn modelId="{F40D5FD8-7B3C-404D-AE53-5D96C7F3B04F}" type="presParOf" srcId="{5EE93D4D-DE41-4870-B9A6-A1DD14A774FA}" destId="{5CDC13CA-614E-4D06-B923-9BE34F5C9ED8}" srcOrd="1" destOrd="0" presId="urn:microsoft.com/office/officeart/2005/8/layout/cycle4"/>
    <dgm:cxn modelId="{7B3AF076-9F8F-495A-9FA0-8EA2AE895687}" type="presParOf" srcId="{9C1BF5BF-312B-40D4-B3BB-7CD0F3A962F7}" destId="{8DA565F2-B593-42A5-847A-EEC6D423A40B}" srcOrd="2" destOrd="0" presId="urn:microsoft.com/office/officeart/2005/8/layout/cycle4"/>
    <dgm:cxn modelId="{E38D2312-35CD-4546-ADBE-465E9F903C95}" type="presParOf" srcId="{8DA565F2-B593-42A5-847A-EEC6D423A40B}" destId="{24D0DF61-93E8-46C3-9DD0-676A2BCCDE40}" srcOrd="0" destOrd="0" presId="urn:microsoft.com/office/officeart/2005/8/layout/cycle4"/>
    <dgm:cxn modelId="{82EE053B-8D62-4F6C-9B2B-8D4438A67AA1}" type="presParOf" srcId="{8DA565F2-B593-42A5-847A-EEC6D423A40B}" destId="{57A1247D-C40C-40A0-A8D4-3F9034390B82}" srcOrd="1" destOrd="0" presId="urn:microsoft.com/office/officeart/2005/8/layout/cycle4"/>
    <dgm:cxn modelId="{1F306606-F498-43D2-B816-CA6DAC6FF2B1}" type="presParOf" srcId="{9C1BF5BF-312B-40D4-B3BB-7CD0F3A962F7}" destId="{AE316E2B-0A96-4474-A8B0-266DF813DDE0}" srcOrd="3" destOrd="0" presId="urn:microsoft.com/office/officeart/2005/8/layout/cycle4"/>
    <dgm:cxn modelId="{91673E81-D8D5-46B7-9395-75083FDEF7EE}" type="presParOf" srcId="{AE316E2B-0A96-4474-A8B0-266DF813DDE0}" destId="{E5963E2E-51CF-4AF6-BCBC-B3FE03411E14}" srcOrd="0" destOrd="0" presId="urn:microsoft.com/office/officeart/2005/8/layout/cycle4"/>
    <dgm:cxn modelId="{CA2233B3-800D-4D75-9C37-28A69CA6FB75}" type="presParOf" srcId="{AE316E2B-0A96-4474-A8B0-266DF813DDE0}" destId="{61629C30-CF9A-4B4C-978C-D548A0D2D0B5}" srcOrd="1" destOrd="0" presId="urn:microsoft.com/office/officeart/2005/8/layout/cycle4"/>
    <dgm:cxn modelId="{D3F6F8BD-9E15-4EBC-86D4-3FBD8AFCA74F}" type="presParOf" srcId="{9C1BF5BF-312B-40D4-B3BB-7CD0F3A962F7}" destId="{9D3F37A0-CE72-4F93-8753-3B57B7F79132}" srcOrd="4" destOrd="0" presId="urn:microsoft.com/office/officeart/2005/8/layout/cycle4"/>
    <dgm:cxn modelId="{01DC098B-2F77-404A-9931-894EF2B5714A}" type="presParOf" srcId="{FEA25B62-3FFF-4992-B665-5F5EF2AC7405}" destId="{5BC3AE0D-8D89-46C8-9A69-0C1F08671720}" srcOrd="1" destOrd="0" presId="urn:microsoft.com/office/officeart/2005/8/layout/cycle4"/>
    <dgm:cxn modelId="{FB2DC263-625B-4B97-B125-950F0602648F}" type="presParOf" srcId="{5BC3AE0D-8D89-46C8-9A69-0C1F08671720}" destId="{045733DD-6E4C-43D7-B39D-A64A8FBBE4CC}" srcOrd="0" destOrd="0" presId="urn:microsoft.com/office/officeart/2005/8/layout/cycle4"/>
    <dgm:cxn modelId="{CF1F0E1C-67D5-4FB7-BF6C-BD536F47A225}" type="presParOf" srcId="{5BC3AE0D-8D89-46C8-9A69-0C1F08671720}" destId="{04737850-C970-4A71-91DC-A3477D3C8ED2}" srcOrd="1" destOrd="0" presId="urn:microsoft.com/office/officeart/2005/8/layout/cycle4"/>
    <dgm:cxn modelId="{B2E1BAD5-E406-446A-9AD0-436BDF60126B}" type="presParOf" srcId="{5BC3AE0D-8D89-46C8-9A69-0C1F08671720}" destId="{C1A4A4F5-C7B9-4BC2-AA27-D70CC4996F01}" srcOrd="2" destOrd="0" presId="urn:microsoft.com/office/officeart/2005/8/layout/cycle4"/>
    <dgm:cxn modelId="{423AFF6D-A818-4F4C-A1A2-B7B13B68FCB0}" type="presParOf" srcId="{5BC3AE0D-8D89-46C8-9A69-0C1F08671720}" destId="{DB830F17-B24E-4B37-9DAE-DAB30024942E}" srcOrd="3" destOrd="0" presId="urn:microsoft.com/office/officeart/2005/8/layout/cycle4"/>
    <dgm:cxn modelId="{4AB65E08-597B-41D4-B7CD-2C47C0A2A178}" type="presParOf" srcId="{5BC3AE0D-8D89-46C8-9A69-0C1F08671720}" destId="{651E020F-A7C6-4DDA-B8BF-D9169BC6D76A}" srcOrd="4" destOrd="0" presId="urn:microsoft.com/office/officeart/2005/8/layout/cycle4"/>
    <dgm:cxn modelId="{3FE70D3D-4E8F-4ADD-AA28-F3E128C8402E}" type="presParOf" srcId="{FEA25B62-3FFF-4992-B665-5F5EF2AC7405}" destId="{42DA6C18-AC1F-4AD9-B2F9-B8AB4775555F}" srcOrd="2" destOrd="0" presId="urn:microsoft.com/office/officeart/2005/8/layout/cycle4"/>
    <dgm:cxn modelId="{25691558-D6EF-4C04-8552-EB6487ABEBE8}" type="presParOf" srcId="{FEA25B62-3FFF-4992-B665-5F5EF2AC7405}" destId="{0200A685-6BC8-4CF3-A412-E3DEEDA353F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CBA8D-8676-4CAE-8B42-7781EA4B9FDD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05BC51-BD3C-4030-ACB5-F3499ED4E73B}">
      <dgm:prSet phldrT="[Text]" custT="1"/>
      <dgm:spPr/>
      <dgm:t>
        <a:bodyPr/>
        <a:lstStyle/>
        <a:p>
          <a:r>
            <a:rPr lang="en-US" sz="1400" baseline="0" dirty="0" smtClean="0">
              <a:solidFill>
                <a:schemeClr val="bg2"/>
              </a:solidFill>
            </a:rPr>
            <a:t>Basic Education</a:t>
          </a:r>
          <a:endParaRPr lang="en-US" sz="1400" baseline="0" dirty="0">
            <a:solidFill>
              <a:schemeClr val="bg2"/>
            </a:solidFill>
          </a:endParaRPr>
        </a:p>
      </dgm:t>
    </dgm:pt>
    <dgm:pt modelId="{B73D9309-E5BA-4A5C-82BA-754954950BD2}" type="parTrans" cxnId="{9F987E60-D9B5-4B01-A0CF-8E70728B173C}">
      <dgm:prSet/>
      <dgm:spPr/>
      <dgm:t>
        <a:bodyPr/>
        <a:lstStyle/>
        <a:p>
          <a:endParaRPr lang="en-US"/>
        </a:p>
      </dgm:t>
    </dgm:pt>
    <dgm:pt modelId="{76EC7C0E-02F7-4586-9FBC-4C6D7AC26A6D}" type="sibTrans" cxnId="{9F987E60-D9B5-4B01-A0CF-8E70728B173C}">
      <dgm:prSet/>
      <dgm:spPr/>
      <dgm:t>
        <a:bodyPr/>
        <a:lstStyle/>
        <a:p>
          <a:endParaRPr lang="en-US"/>
        </a:p>
      </dgm:t>
    </dgm:pt>
    <dgm:pt modelId="{5DD742AB-25E5-4D83-80A0-A5584745473D}">
      <dgm:prSet phldrT="[Text]"/>
      <dgm:spPr/>
      <dgm:t>
        <a:bodyPr/>
        <a:lstStyle/>
        <a:p>
          <a:r>
            <a:rPr lang="en-US" baseline="0" dirty="0" smtClean="0">
              <a:solidFill>
                <a:schemeClr val="bg2"/>
              </a:solidFill>
            </a:rPr>
            <a:t>KPACE Connections</a:t>
          </a:r>
        </a:p>
        <a:p>
          <a:r>
            <a:rPr lang="en-US" baseline="0" dirty="0" smtClean="0">
              <a:solidFill>
                <a:schemeClr val="bg2"/>
              </a:solidFill>
            </a:rPr>
            <a:t>Introduction to Manufacturing (Non-Credit)</a:t>
          </a:r>
        </a:p>
        <a:p>
          <a:r>
            <a:rPr lang="en-US" baseline="0" dirty="0" smtClean="0">
              <a:solidFill>
                <a:schemeClr val="bg2"/>
              </a:solidFill>
            </a:rPr>
            <a:t> </a:t>
          </a:r>
          <a:endParaRPr lang="en-US" baseline="0" dirty="0">
            <a:solidFill>
              <a:schemeClr val="bg2"/>
            </a:solidFill>
          </a:endParaRPr>
        </a:p>
      </dgm:t>
    </dgm:pt>
    <dgm:pt modelId="{87BCCBA0-CAB0-448C-9684-9B72063A9C41}" type="parTrans" cxnId="{6A6D9B4E-34E5-4686-868E-2B2F26DD2344}">
      <dgm:prSet/>
      <dgm:spPr/>
      <dgm:t>
        <a:bodyPr/>
        <a:lstStyle/>
        <a:p>
          <a:endParaRPr lang="en-US"/>
        </a:p>
      </dgm:t>
    </dgm:pt>
    <dgm:pt modelId="{0135ADDC-FA6B-4529-9D65-9D547A127047}" type="sibTrans" cxnId="{6A6D9B4E-34E5-4686-868E-2B2F26DD2344}">
      <dgm:prSet/>
      <dgm:spPr/>
      <dgm:t>
        <a:bodyPr/>
        <a:lstStyle/>
        <a:p>
          <a:endParaRPr lang="en-US"/>
        </a:p>
      </dgm:t>
    </dgm:pt>
    <dgm:pt modelId="{4717E22C-2ED0-46CC-B368-1EA602A9E451}">
      <dgm:prSet phldrT="[Text]" custT="1"/>
      <dgm:spPr/>
      <dgm:t>
        <a:bodyPr/>
        <a:lstStyle/>
        <a:p>
          <a:pPr algn="l"/>
          <a:r>
            <a:rPr lang="en-US" sz="1200" dirty="0" smtClean="0"/>
            <a:t>Non-Credit Articulated Certificate</a:t>
          </a:r>
        </a:p>
        <a:p>
          <a:pPr algn="r"/>
          <a:endParaRPr lang="en-US" sz="1300" dirty="0"/>
        </a:p>
      </dgm:t>
    </dgm:pt>
    <dgm:pt modelId="{EC4B0197-51BE-4437-B5D0-43AA8BFF8041}" type="parTrans" cxnId="{0D02938F-4C2D-4625-8D4A-774541CF1978}">
      <dgm:prSet/>
      <dgm:spPr/>
      <dgm:t>
        <a:bodyPr/>
        <a:lstStyle/>
        <a:p>
          <a:endParaRPr lang="en-US"/>
        </a:p>
      </dgm:t>
    </dgm:pt>
    <dgm:pt modelId="{EFC02281-2B77-40EA-9138-7E12E843F1E7}" type="sibTrans" cxnId="{0D02938F-4C2D-4625-8D4A-774541CF1978}">
      <dgm:prSet/>
      <dgm:spPr/>
      <dgm:t>
        <a:bodyPr/>
        <a:lstStyle/>
        <a:p>
          <a:endParaRPr lang="en-US"/>
        </a:p>
      </dgm:t>
    </dgm:pt>
    <dgm:pt modelId="{F6FEA3EE-8144-4C52-A228-677D43099867}">
      <dgm:prSet phldrT="[Text]"/>
      <dgm:spPr/>
      <dgm:t>
        <a:bodyPr/>
        <a:lstStyle/>
        <a:p>
          <a:r>
            <a:rPr lang="en-US" dirty="0" smtClean="0"/>
            <a:t>Welding with AWS Certification</a:t>
          </a:r>
          <a:endParaRPr lang="en-US" dirty="0"/>
        </a:p>
      </dgm:t>
    </dgm:pt>
    <dgm:pt modelId="{D6709CF7-3255-4E95-AF28-2D39D4E2D762}" type="parTrans" cxnId="{21CCCA48-72A4-4243-9B77-4114F4D96C93}">
      <dgm:prSet/>
      <dgm:spPr/>
      <dgm:t>
        <a:bodyPr/>
        <a:lstStyle/>
        <a:p>
          <a:endParaRPr lang="en-US"/>
        </a:p>
      </dgm:t>
    </dgm:pt>
    <dgm:pt modelId="{FDD6C4C6-4B8A-4AF8-97BA-4073CC5E8036}" type="sibTrans" cxnId="{21CCCA48-72A4-4243-9B77-4114F4D96C93}">
      <dgm:prSet/>
      <dgm:spPr/>
      <dgm:t>
        <a:bodyPr/>
        <a:lstStyle/>
        <a:p>
          <a:endParaRPr lang="en-US"/>
        </a:p>
      </dgm:t>
    </dgm:pt>
    <dgm:pt modelId="{EC0EC887-CC50-4498-8D66-AF6B0ACF55AC}">
      <dgm:prSet phldrT="[Text]" custT="1"/>
      <dgm:spPr/>
      <dgm:t>
        <a:bodyPr/>
        <a:lstStyle/>
        <a:p>
          <a:r>
            <a:rPr lang="en-US" sz="1800" dirty="0" smtClean="0"/>
            <a:t>Credit Programs</a:t>
          </a:r>
          <a:endParaRPr lang="en-US" sz="1800" dirty="0"/>
        </a:p>
      </dgm:t>
    </dgm:pt>
    <dgm:pt modelId="{3FFF83E2-5AB5-413D-B506-1E18A3119BFD}" type="parTrans" cxnId="{6D37B07B-69D2-422A-A167-2CE3C4EAE02F}">
      <dgm:prSet/>
      <dgm:spPr/>
      <dgm:t>
        <a:bodyPr/>
        <a:lstStyle/>
        <a:p>
          <a:endParaRPr lang="en-US"/>
        </a:p>
      </dgm:t>
    </dgm:pt>
    <dgm:pt modelId="{C44B3F9A-1FE0-4E42-B0F0-9FAE1F499854}" type="sibTrans" cxnId="{6D37B07B-69D2-422A-A167-2CE3C4EAE02F}">
      <dgm:prSet/>
      <dgm:spPr/>
      <dgm:t>
        <a:bodyPr/>
        <a:lstStyle/>
        <a:p>
          <a:endParaRPr lang="en-US"/>
        </a:p>
      </dgm:t>
    </dgm:pt>
    <dgm:pt modelId="{785B6D21-6F06-4825-8E66-92A27C1DCB2B}">
      <dgm:prSet phldrT="[Text]"/>
      <dgm:spPr/>
      <dgm:t>
        <a:bodyPr/>
        <a:lstStyle/>
        <a:p>
          <a:r>
            <a:rPr lang="en-US" dirty="0" smtClean="0"/>
            <a:t>Welding </a:t>
          </a:r>
        </a:p>
        <a:p>
          <a:r>
            <a:rPr lang="en-US" dirty="0" smtClean="0"/>
            <a:t>Industrial maintenance</a:t>
          </a:r>
        </a:p>
        <a:p>
          <a:endParaRPr lang="en-US" dirty="0"/>
        </a:p>
      </dgm:t>
    </dgm:pt>
    <dgm:pt modelId="{3042BBF5-B25C-4101-B560-05D8FAF5E1D4}" type="parTrans" cxnId="{30ECE94C-9CF2-4758-8250-C01B6B25F5A4}">
      <dgm:prSet/>
      <dgm:spPr/>
      <dgm:t>
        <a:bodyPr/>
        <a:lstStyle/>
        <a:p>
          <a:endParaRPr lang="en-US"/>
        </a:p>
      </dgm:t>
    </dgm:pt>
    <dgm:pt modelId="{52F4128C-6E68-43A4-84B1-CB356946139B}" type="sibTrans" cxnId="{30ECE94C-9CF2-4758-8250-C01B6B25F5A4}">
      <dgm:prSet/>
      <dgm:spPr/>
      <dgm:t>
        <a:bodyPr/>
        <a:lstStyle/>
        <a:p>
          <a:endParaRPr lang="en-US"/>
        </a:p>
      </dgm:t>
    </dgm:pt>
    <dgm:pt modelId="{857946AB-9B58-4436-8028-FA9CFF77BA49}">
      <dgm:prSet/>
      <dgm:spPr/>
      <dgm:t>
        <a:bodyPr/>
        <a:lstStyle/>
        <a:p>
          <a:r>
            <a:rPr lang="en-US" dirty="0" smtClean="0"/>
            <a:t>Industry Sector Board Requested</a:t>
          </a:r>
          <a:endParaRPr lang="en-US" dirty="0"/>
        </a:p>
      </dgm:t>
    </dgm:pt>
    <dgm:pt modelId="{96942C1D-0D2A-44AE-870C-CC40CFEA1B34}" type="parTrans" cxnId="{737DE63D-80B8-4A23-8081-FD7BD937BCF5}">
      <dgm:prSet/>
      <dgm:spPr/>
      <dgm:t>
        <a:bodyPr/>
        <a:lstStyle/>
        <a:p>
          <a:endParaRPr lang="en-US"/>
        </a:p>
      </dgm:t>
    </dgm:pt>
    <dgm:pt modelId="{8034858F-6D94-417B-A557-595486D77561}" type="sibTrans" cxnId="{737DE63D-80B8-4A23-8081-FD7BD937BCF5}">
      <dgm:prSet/>
      <dgm:spPr/>
      <dgm:t>
        <a:bodyPr/>
        <a:lstStyle/>
        <a:p>
          <a:endParaRPr lang="en-US"/>
        </a:p>
      </dgm:t>
    </dgm:pt>
    <dgm:pt modelId="{CFC275FA-A013-40D3-91E1-6822D00E91F6}" type="pres">
      <dgm:prSet presAssocID="{1B9CBA8D-8676-4CAE-8B42-7781EA4B9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D98F0-5733-4C2F-93FB-62E7E4F00287}" type="pres">
      <dgm:prSet presAssocID="{7505BC51-BD3C-4030-ACB5-F3499ED4E73B}" presName="compositeNode" presStyleCnt="0">
        <dgm:presLayoutVars>
          <dgm:bulletEnabled val="1"/>
        </dgm:presLayoutVars>
      </dgm:prSet>
      <dgm:spPr/>
    </dgm:pt>
    <dgm:pt modelId="{5E14209E-21A7-49E5-94DA-A6060D52C37D}" type="pres">
      <dgm:prSet presAssocID="{7505BC51-BD3C-4030-ACB5-F3499ED4E73B}" presName="bgRect" presStyleLbl="node1" presStyleIdx="0" presStyleCnt="4"/>
      <dgm:spPr/>
      <dgm:t>
        <a:bodyPr/>
        <a:lstStyle/>
        <a:p>
          <a:endParaRPr lang="en-US"/>
        </a:p>
      </dgm:t>
    </dgm:pt>
    <dgm:pt modelId="{873382A3-34C9-4BFF-908F-3FC0C6D48DA4}" type="pres">
      <dgm:prSet presAssocID="{7505BC51-BD3C-4030-ACB5-F3499ED4E73B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9D66B-0EB2-4721-80AF-21B5D9257B4E}" type="pres">
      <dgm:prSet presAssocID="{7505BC51-BD3C-4030-ACB5-F3499ED4E73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9443D-C3D7-4121-AC92-3055ED6ED9D2}" type="pres">
      <dgm:prSet presAssocID="{76EC7C0E-02F7-4586-9FBC-4C6D7AC26A6D}" presName="hSp" presStyleCnt="0"/>
      <dgm:spPr/>
    </dgm:pt>
    <dgm:pt modelId="{E68B1DAA-A33E-45BE-AC6D-43032D4AE788}" type="pres">
      <dgm:prSet presAssocID="{76EC7C0E-02F7-4586-9FBC-4C6D7AC26A6D}" presName="vProcSp" presStyleCnt="0"/>
      <dgm:spPr/>
    </dgm:pt>
    <dgm:pt modelId="{134AD1AA-52CB-45A6-84E2-2F7929D408E9}" type="pres">
      <dgm:prSet presAssocID="{76EC7C0E-02F7-4586-9FBC-4C6D7AC26A6D}" presName="vSp1" presStyleCnt="0"/>
      <dgm:spPr/>
    </dgm:pt>
    <dgm:pt modelId="{53180E61-4354-40F1-9C6C-8C81B5508283}" type="pres">
      <dgm:prSet presAssocID="{76EC7C0E-02F7-4586-9FBC-4C6D7AC26A6D}" presName="simulatedConn" presStyleLbl="solidFgAcc1" presStyleIdx="0" presStyleCnt="3"/>
      <dgm:spPr/>
    </dgm:pt>
    <dgm:pt modelId="{6EA3B411-F840-4FBE-85D4-E25C73C3016C}" type="pres">
      <dgm:prSet presAssocID="{76EC7C0E-02F7-4586-9FBC-4C6D7AC26A6D}" presName="vSp2" presStyleCnt="0"/>
      <dgm:spPr/>
    </dgm:pt>
    <dgm:pt modelId="{8EF22DB1-3B4F-43F3-9180-59DB75F938E3}" type="pres">
      <dgm:prSet presAssocID="{76EC7C0E-02F7-4586-9FBC-4C6D7AC26A6D}" presName="sibTrans" presStyleCnt="0"/>
      <dgm:spPr/>
    </dgm:pt>
    <dgm:pt modelId="{1A767244-C547-4538-9723-1D7C200F0384}" type="pres">
      <dgm:prSet presAssocID="{857946AB-9B58-4436-8028-FA9CFF77BA49}" presName="compositeNode" presStyleCnt="0">
        <dgm:presLayoutVars>
          <dgm:bulletEnabled val="1"/>
        </dgm:presLayoutVars>
      </dgm:prSet>
      <dgm:spPr/>
    </dgm:pt>
    <dgm:pt modelId="{2DC24590-010C-4CC0-B316-379994D63429}" type="pres">
      <dgm:prSet presAssocID="{857946AB-9B58-4436-8028-FA9CFF77BA49}" presName="bgRect" presStyleLbl="node1" presStyleIdx="1" presStyleCnt="4"/>
      <dgm:spPr/>
      <dgm:t>
        <a:bodyPr/>
        <a:lstStyle/>
        <a:p>
          <a:endParaRPr lang="en-US"/>
        </a:p>
      </dgm:t>
    </dgm:pt>
    <dgm:pt modelId="{B069E9CB-718F-4C4F-AB8A-2CB8A8F8AD83}" type="pres">
      <dgm:prSet presAssocID="{857946AB-9B58-4436-8028-FA9CFF77BA49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A8123-95CC-4EB9-95F6-2ECE59B6F545}" type="pres">
      <dgm:prSet presAssocID="{8034858F-6D94-417B-A557-595486D77561}" presName="hSp" presStyleCnt="0"/>
      <dgm:spPr/>
    </dgm:pt>
    <dgm:pt modelId="{6244833C-17EE-4A05-95AD-D35538E2CD74}" type="pres">
      <dgm:prSet presAssocID="{8034858F-6D94-417B-A557-595486D77561}" presName="vProcSp" presStyleCnt="0"/>
      <dgm:spPr/>
    </dgm:pt>
    <dgm:pt modelId="{86D0ABD1-5414-4CBE-9FA8-B9900D83FFEF}" type="pres">
      <dgm:prSet presAssocID="{8034858F-6D94-417B-A557-595486D77561}" presName="vSp1" presStyleCnt="0"/>
      <dgm:spPr/>
    </dgm:pt>
    <dgm:pt modelId="{E3FF4D51-B12E-455B-89E3-93DD809CC8A7}" type="pres">
      <dgm:prSet presAssocID="{8034858F-6D94-417B-A557-595486D77561}" presName="simulatedConn" presStyleLbl="solidFgAcc1" presStyleIdx="1" presStyleCnt="3"/>
      <dgm:spPr/>
    </dgm:pt>
    <dgm:pt modelId="{E0D5951D-DD51-47F0-9689-AD251A12F4FD}" type="pres">
      <dgm:prSet presAssocID="{8034858F-6D94-417B-A557-595486D77561}" presName="vSp2" presStyleCnt="0"/>
      <dgm:spPr/>
    </dgm:pt>
    <dgm:pt modelId="{368F6214-8373-4AF6-AFF7-1DBCFBFF02F2}" type="pres">
      <dgm:prSet presAssocID="{8034858F-6D94-417B-A557-595486D77561}" presName="sibTrans" presStyleCnt="0"/>
      <dgm:spPr/>
    </dgm:pt>
    <dgm:pt modelId="{6EA72A1B-1D25-4624-BB6C-DAE224EB2F23}" type="pres">
      <dgm:prSet presAssocID="{4717E22C-2ED0-46CC-B368-1EA602A9E451}" presName="compositeNode" presStyleCnt="0">
        <dgm:presLayoutVars>
          <dgm:bulletEnabled val="1"/>
        </dgm:presLayoutVars>
      </dgm:prSet>
      <dgm:spPr/>
    </dgm:pt>
    <dgm:pt modelId="{2B94C344-82DD-4DC6-89F2-7D96A973CF10}" type="pres">
      <dgm:prSet presAssocID="{4717E22C-2ED0-46CC-B368-1EA602A9E451}" presName="bgRect" presStyleLbl="node1" presStyleIdx="2" presStyleCnt="4" custLinFactNeighborX="-640" custLinFactNeighborY="1067"/>
      <dgm:spPr/>
      <dgm:t>
        <a:bodyPr/>
        <a:lstStyle/>
        <a:p>
          <a:endParaRPr lang="en-US"/>
        </a:p>
      </dgm:t>
    </dgm:pt>
    <dgm:pt modelId="{8F34DB59-C715-4D05-8375-02A327597844}" type="pres">
      <dgm:prSet presAssocID="{4717E22C-2ED0-46CC-B368-1EA602A9E451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2EF8F-40CD-4354-B953-17FB268E2AE8}" type="pres">
      <dgm:prSet presAssocID="{4717E22C-2ED0-46CC-B368-1EA602A9E45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97303-A6E9-474D-9E25-814E382A95DC}" type="pres">
      <dgm:prSet presAssocID="{EFC02281-2B77-40EA-9138-7E12E843F1E7}" presName="hSp" presStyleCnt="0"/>
      <dgm:spPr/>
    </dgm:pt>
    <dgm:pt modelId="{CFD44AAB-CC6C-440D-8DA4-B5BF6CF6D276}" type="pres">
      <dgm:prSet presAssocID="{EFC02281-2B77-40EA-9138-7E12E843F1E7}" presName="vProcSp" presStyleCnt="0"/>
      <dgm:spPr/>
    </dgm:pt>
    <dgm:pt modelId="{79722D48-63CF-43B2-8754-5017EC752B26}" type="pres">
      <dgm:prSet presAssocID="{EFC02281-2B77-40EA-9138-7E12E843F1E7}" presName="vSp1" presStyleCnt="0"/>
      <dgm:spPr/>
    </dgm:pt>
    <dgm:pt modelId="{113DA0AC-0DB8-4F60-960D-E86D0EF43C64}" type="pres">
      <dgm:prSet presAssocID="{EFC02281-2B77-40EA-9138-7E12E843F1E7}" presName="simulatedConn" presStyleLbl="solidFgAcc1" presStyleIdx="2" presStyleCnt="3"/>
      <dgm:spPr/>
    </dgm:pt>
    <dgm:pt modelId="{A9223B5A-B1D6-4940-BF6C-4A8CB3F3FFBA}" type="pres">
      <dgm:prSet presAssocID="{EFC02281-2B77-40EA-9138-7E12E843F1E7}" presName="vSp2" presStyleCnt="0"/>
      <dgm:spPr/>
    </dgm:pt>
    <dgm:pt modelId="{76101161-17A7-48AC-A9A5-6C4396867428}" type="pres">
      <dgm:prSet presAssocID="{EFC02281-2B77-40EA-9138-7E12E843F1E7}" presName="sibTrans" presStyleCnt="0"/>
      <dgm:spPr/>
    </dgm:pt>
    <dgm:pt modelId="{5EC9BD15-73DE-454B-BD82-E44342640FBE}" type="pres">
      <dgm:prSet presAssocID="{EC0EC887-CC50-4498-8D66-AF6B0ACF55AC}" presName="compositeNode" presStyleCnt="0">
        <dgm:presLayoutVars>
          <dgm:bulletEnabled val="1"/>
        </dgm:presLayoutVars>
      </dgm:prSet>
      <dgm:spPr/>
    </dgm:pt>
    <dgm:pt modelId="{D6ABCF95-F922-4D7C-A87E-168E9F8B7320}" type="pres">
      <dgm:prSet presAssocID="{EC0EC887-CC50-4498-8D66-AF6B0ACF55AC}" presName="bgRect" presStyleLbl="node1" presStyleIdx="3" presStyleCnt="4" custLinFactNeighborX="23" custLinFactNeighborY="-458"/>
      <dgm:spPr/>
      <dgm:t>
        <a:bodyPr/>
        <a:lstStyle/>
        <a:p>
          <a:endParaRPr lang="en-US"/>
        </a:p>
      </dgm:t>
    </dgm:pt>
    <dgm:pt modelId="{81445CD9-4A58-4AED-8CBF-5B060B559CF3}" type="pres">
      <dgm:prSet presAssocID="{EC0EC887-CC50-4498-8D66-AF6B0ACF55AC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3EBB5-FD1A-4B98-A4B4-F9D59CE22411}" type="pres">
      <dgm:prSet presAssocID="{EC0EC887-CC50-4498-8D66-AF6B0ACF55A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84919C-6F82-402E-B5B7-61A3FC3A6D46}" type="presOf" srcId="{1B9CBA8D-8676-4CAE-8B42-7781EA4B9FDD}" destId="{CFC275FA-A013-40D3-91E1-6822D00E91F6}" srcOrd="0" destOrd="0" presId="urn:microsoft.com/office/officeart/2005/8/layout/hProcess7"/>
    <dgm:cxn modelId="{B4CEBB4B-E13D-4141-BAE2-0476C24AC58E}" type="presOf" srcId="{857946AB-9B58-4436-8028-FA9CFF77BA49}" destId="{B069E9CB-718F-4C4F-AB8A-2CB8A8F8AD83}" srcOrd="1" destOrd="0" presId="urn:microsoft.com/office/officeart/2005/8/layout/hProcess7"/>
    <dgm:cxn modelId="{A8A11635-6237-40CA-A529-3C3213CD0339}" type="presOf" srcId="{4717E22C-2ED0-46CC-B368-1EA602A9E451}" destId="{2B94C344-82DD-4DC6-89F2-7D96A973CF10}" srcOrd="0" destOrd="0" presId="urn:microsoft.com/office/officeart/2005/8/layout/hProcess7"/>
    <dgm:cxn modelId="{60CBEC57-940A-49EE-86CD-AE654B9838FB}" type="presOf" srcId="{785B6D21-6F06-4825-8E66-92A27C1DCB2B}" destId="{6B43EBB5-FD1A-4B98-A4B4-F9D59CE22411}" srcOrd="0" destOrd="0" presId="urn:microsoft.com/office/officeart/2005/8/layout/hProcess7"/>
    <dgm:cxn modelId="{6A6D9B4E-34E5-4686-868E-2B2F26DD2344}" srcId="{7505BC51-BD3C-4030-ACB5-F3499ED4E73B}" destId="{5DD742AB-25E5-4D83-80A0-A5584745473D}" srcOrd="0" destOrd="0" parTransId="{87BCCBA0-CAB0-448C-9684-9B72063A9C41}" sibTransId="{0135ADDC-FA6B-4529-9D65-9D547A127047}"/>
    <dgm:cxn modelId="{82239E8E-5204-45C2-9C2E-4A307CD8948F}" type="presOf" srcId="{EC0EC887-CC50-4498-8D66-AF6B0ACF55AC}" destId="{81445CD9-4A58-4AED-8CBF-5B060B559CF3}" srcOrd="1" destOrd="0" presId="urn:microsoft.com/office/officeart/2005/8/layout/hProcess7"/>
    <dgm:cxn modelId="{30ECE94C-9CF2-4758-8250-C01B6B25F5A4}" srcId="{EC0EC887-CC50-4498-8D66-AF6B0ACF55AC}" destId="{785B6D21-6F06-4825-8E66-92A27C1DCB2B}" srcOrd="0" destOrd="0" parTransId="{3042BBF5-B25C-4101-B560-05D8FAF5E1D4}" sibTransId="{52F4128C-6E68-43A4-84B1-CB356946139B}"/>
    <dgm:cxn modelId="{737DE63D-80B8-4A23-8081-FD7BD937BCF5}" srcId="{1B9CBA8D-8676-4CAE-8B42-7781EA4B9FDD}" destId="{857946AB-9B58-4436-8028-FA9CFF77BA49}" srcOrd="1" destOrd="0" parTransId="{96942C1D-0D2A-44AE-870C-CC40CFEA1B34}" sibTransId="{8034858F-6D94-417B-A557-595486D77561}"/>
    <dgm:cxn modelId="{5E9011E8-4BBB-422C-A4E2-3EA065167D5A}" type="presOf" srcId="{4717E22C-2ED0-46CC-B368-1EA602A9E451}" destId="{8F34DB59-C715-4D05-8375-02A327597844}" srcOrd="1" destOrd="0" presId="urn:microsoft.com/office/officeart/2005/8/layout/hProcess7"/>
    <dgm:cxn modelId="{1BF13DEA-84B8-4DA6-A3A2-3B85F3BE109B}" type="presOf" srcId="{5DD742AB-25E5-4D83-80A0-A5584745473D}" destId="{7849D66B-0EB2-4721-80AF-21B5D9257B4E}" srcOrd="0" destOrd="0" presId="urn:microsoft.com/office/officeart/2005/8/layout/hProcess7"/>
    <dgm:cxn modelId="{0EB32A91-33A5-4552-B706-0224A7DB2F21}" type="presOf" srcId="{857946AB-9B58-4436-8028-FA9CFF77BA49}" destId="{2DC24590-010C-4CC0-B316-379994D63429}" srcOrd="0" destOrd="0" presId="urn:microsoft.com/office/officeart/2005/8/layout/hProcess7"/>
    <dgm:cxn modelId="{E321EFD2-8FAE-40C3-9AEE-0446953DDA6F}" type="presOf" srcId="{F6FEA3EE-8144-4C52-A228-677D43099867}" destId="{DE52EF8F-40CD-4354-B953-17FB268E2AE8}" srcOrd="0" destOrd="0" presId="urn:microsoft.com/office/officeart/2005/8/layout/hProcess7"/>
    <dgm:cxn modelId="{6D37B07B-69D2-422A-A167-2CE3C4EAE02F}" srcId="{1B9CBA8D-8676-4CAE-8B42-7781EA4B9FDD}" destId="{EC0EC887-CC50-4498-8D66-AF6B0ACF55AC}" srcOrd="3" destOrd="0" parTransId="{3FFF83E2-5AB5-413D-B506-1E18A3119BFD}" sibTransId="{C44B3F9A-1FE0-4E42-B0F0-9FAE1F499854}"/>
    <dgm:cxn modelId="{0D02938F-4C2D-4625-8D4A-774541CF1978}" srcId="{1B9CBA8D-8676-4CAE-8B42-7781EA4B9FDD}" destId="{4717E22C-2ED0-46CC-B368-1EA602A9E451}" srcOrd="2" destOrd="0" parTransId="{EC4B0197-51BE-4437-B5D0-43AA8BFF8041}" sibTransId="{EFC02281-2B77-40EA-9138-7E12E843F1E7}"/>
    <dgm:cxn modelId="{B9CB2F76-871E-4C9B-B927-964445B5E7A0}" type="presOf" srcId="{7505BC51-BD3C-4030-ACB5-F3499ED4E73B}" destId="{5E14209E-21A7-49E5-94DA-A6060D52C37D}" srcOrd="0" destOrd="0" presId="urn:microsoft.com/office/officeart/2005/8/layout/hProcess7"/>
    <dgm:cxn modelId="{D3364E45-86E5-482F-8D5F-02589630850D}" type="presOf" srcId="{7505BC51-BD3C-4030-ACB5-F3499ED4E73B}" destId="{873382A3-34C9-4BFF-908F-3FC0C6D48DA4}" srcOrd="1" destOrd="0" presId="urn:microsoft.com/office/officeart/2005/8/layout/hProcess7"/>
    <dgm:cxn modelId="{21CCCA48-72A4-4243-9B77-4114F4D96C93}" srcId="{4717E22C-2ED0-46CC-B368-1EA602A9E451}" destId="{F6FEA3EE-8144-4C52-A228-677D43099867}" srcOrd="0" destOrd="0" parTransId="{D6709CF7-3255-4E95-AF28-2D39D4E2D762}" sibTransId="{FDD6C4C6-4B8A-4AF8-97BA-4073CC5E8036}"/>
    <dgm:cxn modelId="{E6966028-1FEE-40E2-8153-FAC2C2DC7401}" type="presOf" srcId="{EC0EC887-CC50-4498-8D66-AF6B0ACF55AC}" destId="{D6ABCF95-F922-4D7C-A87E-168E9F8B7320}" srcOrd="0" destOrd="0" presId="urn:microsoft.com/office/officeart/2005/8/layout/hProcess7"/>
    <dgm:cxn modelId="{9F987E60-D9B5-4B01-A0CF-8E70728B173C}" srcId="{1B9CBA8D-8676-4CAE-8B42-7781EA4B9FDD}" destId="{7505BC51-BD3C-4030-ACB5-F3499ED4E73B}" srcOrd="0" destOrd="0" parTransId="{B73D9309-E5BA-4A5C-82BA-754954950BD2}" sibTransId="{76EC7C0E-02F7-4586-9FBC-4C6D7AC26A6D}"/>
    <dgm:cxn modelId="{9F977BCC-82A1-474E-8F22-A0C6EF745CF5}" type="presParOf" srcId="{CFC275FA-A013-40D3-91E1-6822D00E91F6}" destId="{744D98F0-5733-4C2F-93FB-62E7E4F00287}" srcOrd="0" destOrd="0" presId="urn:microsoft.com/office/officeart/2005/8/layout/hProcess7"/>
    <dgm:cxn modelId="{4F9494A8-A46E-4CF4-AF6F-BDC997BE063B}" type="presParOf" srcId="{744D98F0-5733-4C2F-93FB-62E7E4F00287}" destId="{5E14209E-21A7-49E5-94DA-A6060D52C37D}" srcOrd="0" destOrd="0" presId="urn:microsoft.com/office/officeart/2005/8/layout/hProcess7"/>
    <dgm:cxn modelId="{186FD004-83EA-4B91-A730-D922297DC063}" type="presParOf" srcId="{744D98F0-5733-4C2F-93FB-62E7E4F00287}" destId="{873382A3-34C9-4BFF-908F-3FC0C6D48DA4}" srcOrd="1" destOrd="0" presId="urn:microsoft.com/office/officeart/2005/8/layout/hProcess7"/>
    <dgm:cxn modelId="{792C5377-F5E4-46DF-84D7-B738C0EC4F0B}" type="presParOf" srcId="{744D98F0-5733-4C2F-93FB-62E7E4F00287}" destId="{7849D66B-0EB2-4721-80AF-21B5D9257B4E}" srcOrd="2" destOrd="0" presId="urn:microsoft.com/office/officeart/2005/8/layout/hProcess7"/>
    <dgm:cxn modelId="{946E9EC7-EB6F-434A-BF62-D39466D270E1}" type="presParOf" srcId="{CFC275FA-A013-40D3-91E1-6822D00E91F6}" destId="{2F09443D-C3D7-4121-AC92-3055ED6ED9D2}" srcOrd="1" destOrd="0" presId="urn:microsoft.com/office/officeart/2005/8/layout/hProcess7"/>
    <dgm:cxn modelId="{483D80A5-AD7C-4326-B92B-8237504A2185}" type="presParOf" srcId="{CFC275FA-A013-40D3-91E1-6822D00E91F6}" destId="{E68B1DAA-A33E-45BE-AC6D-43032D4AE788}" srcOrd="2" destOrd="0" presId="urn:microsoft.com/office/officeart/2005/8/layout/hProcess7"/>
    <dgm:cxn modelId="{10DC2AEF-DAAF-4AE9-B116-CF2E97EE6C33}" type="presParOf" srcId="{E68B1DAA-A33E-45BE-AC6D-43032D4AE788}" destId="{134AD1AA-52CB-45A6-84E2-2F7929D408E9}" srcOrd="0" destOrd="0" presId="urn:microsoft.com/office/officeart/2005/8/layout/hProcess7"/>
    <dgm:cxn modelId="{B27013DA-ECDF-46AA-A6D6-396058DBA3BF}" type="presParOf" srcId="{E68B1DAA-A33E-45BE-AC6D-43032D4AE788}" destId="{53180E61-4354-40F1-9C6C-8C81B5508283}" srcOrd="1" destOrd="0" presId="urn:microsoft.com/office/officeart/2005/8/layout/hProcess7"/>
    <dgm:cxn modelId="{0B1044B9-D10D-46E9-BC2F-D3A55688B9BB}" type="presParOf" srcId="{E68B1DAA-A33E-45BE-AC6D-43032D4AE788}" destId="{6EA3B411-F840-4FBE-85D4-E25C73C3016C}" srcOrd="2" destOrd="0" presId="urn:microsoft.com/office/officeart/2005/8/layout/hProcess7"/>
    <dgm:cxn modelId="{5ABDFFAB-5E66-4EDA-B743-3229BA11EED6}" type="presParOf" srcId="{CFC275FA-A013-40D3-91E1-6822D00E91F6}" destId="{8EF22DB1-3B4F-43F3-9180-59DB75F938E3}" srcOrd="3" destOrd="0" presId="urn:microsoft.com/office/officeart/2005/8/layout/hProcess7"/>
    <dgm:cxn modelId="{841A9C1B-458C-4ED5-B7D1-63C4651E0E7A}" type="presParOf" srcId="{CFC275FA-A013-40D3-91E1-6822D00E91F6}" destId="{1A767244-C547-4538-9723-1D7C200F0384}" srcOrd="4" destOrd="0" presId="urn:microsoft.com/office/officeart/2005/8/layout/hProcess7"/>
    <dgm:cxn modelId="{0A3916A4-4B42-4444-8280-0C2542D42125}" type="presParOf" srcId="{1A767244-C547-4538-9723-1D7C200F0384}" destId="{2DC24590-010C-4CC0-B316-379994D63429}" srcOrd="0" destOrd="0" presId="urn:microsoft.com/office/officeart/2005/8/layout/hProcess7"/>
    <dgm:cxn modelId="{A9E21087-DEEA-474C-895F-144D6995976E}" type="presParOf" srcId="{1A767244-C547-4538-9723-1D7C200F0384}" destId="{B069E9CB-718F-4C4F-AB8A-2CB8A8F8AD83}" srcOrd="1" destOrd="0" presId="urn:microsoft.com/office/officeart/2005/8/layout/hProcess7"/>
    <dgm:cxn modelId="{73AD7528-CD71-4133-A219-665B9491B308}" type="presParOf" srcId="{CFC275FA-A013-40D3-91E1-6822D00E91F6}" destId="{C2BA8123-95CC-4EB9-95F6-2ECE59B6F545}" srcOrd="5" destOrd="0" presId="urn:microsoft.com/office/officeart/2005/8/layout/hProcess7"/>
    <dgm:cxn modelId="{A0913616-8E58-4002-8A3B-03FC067431D9}" type="presParOf" srcId="{CFC275FA-A013-40D3-91E1-6822D00E91F6}" destId="{6244833C-17EE-4A05-95AD-D35538E2CD74}" srcOrd="6" destOrd="0" presId="urn:microsoft.com/office/officeart/2005/8/layout/hProcess7"/>
    <dgm:cxn modelId="{D7F86DD4-FA8D-4611-9EC4-DAD288C573AA}" type="presParOf" srcId="{6244833C-17EE-4A05-95AD-D35538E2CD74}" destId="{86D0ABD1-5414-4CBE-9FA8-B9900D83FFEF}" srcOrd="0" destOrd="0" presId="urn:microsoft.com/office/officeart/2005/8/layout/hProcess7"/>
    <dgm:cxn modelId="{4F57534C-48EA-4ECC-95F4-AEFFF9D5A5E4}" type="presParOf" srcId="{6244833C-17EE-4A05-95AD-D35538E2CD74}" destId="{E3FF4D51-B12E-455B-89E3-93DD809CC8A7}" srcOrd="1" destOrd="0" presId="urn:microsoft.com/office/officeart/2005/8/layout/hProcess7"/>
    <dgm:cxn modelId="{C4AD252A-581F-49DE-AE59-4B7227F8E3C7}" type="presParOf" srcId="{6244833C-17EE-4A05-95AD-D35538E2CD74}" destId="{E0D5951D-DD51-47F0-9689-AD251A12F4FD}" srcOrd="2" destOrd="0" presId="urn:microsoft.com/office/officeart/2005/8/layout/hProcess7"/>
    <dgm:cxn modelId="{73333800-26B8-4EDD-A094-AA823ABD130B}" type="presParOf" srcId="{CFC275FA-A013-40D3-91E1-6822D00E91F6}" destId="{368F6214-8373-4AF6-AFF7-1DBCFBFF02F2}" srcOrd="7" destOrd="0" presId="urn:microsoft.com/office/officeart/2005/8/layout/hProcess7"/>
    <dgm:cxn modelId="{FB93DC6D-2685-4496-95BE-1CA0A2848BB0}" type="presParOf" srcId="{CFC275FA-A013-40D3-91E1-6822D00E91F6}" destId="{6EA72A1B-1D25-4624-BB6C-DAE224EB2F23}" srcOrd="8" destOrd="0" presId="urn:microsoft.com/office/officeart/2005/8/layout/hProcess7"/>
    <dgm:cxn modelId="{88406197-BED7-4140-B443-C3231211820D}" type="presParOf" srcId="{6EA72A1B-1D25-4624-BB6C-DAE224EB2F23}" destId="{2B94C344-82DD-4DC6-89F2-7D96A973CF10}" srcOrd="0" destOrd="0" presId="urn:microsoft.com/office/officeart/2005/8/layout/hProcess7"/>
    <dgm:cxn modelId="{0AFD9C30-E4D3-45E7-B330-E748163B305E}" type="presParOf" srcId="{6EA72A1B-1D25-4624-BB6C-DAE224EB2F23}" destId="{8F34DB59-C715-4D05-8375-02A327597844}" srcOrd="1" destOrd="0" presId="urn:microsoft.com/office/officeart/2005/8/layout/hProcess7"/>
    <dgm:cxn modelId="{0040132C-2F07-44C2-81CA-AC71B8E9C574}" type="presParOf" srcId="{6EA72A1B-1D25-4624-BB6C-DAE224EB2F23}" destId="{DE52EF8F-40CD-4354-B953-17FB268E2AE8}" srcOrd="2" destOrd="0" presId="urn:microsoft.com/office/officeart/2005/8/layout/hProcess7"/>
    <dgm:cxn modelId="{BE132B51-FE1B-4C7A-8FD1-3FE32B067FC4}" type="presParOf" srcId="{CFC275FA-A013-40D3-91E1-6822D00E91F6}" destId="{A2297303-A6E9-474D-9E25-814E382A95DC}" srcOrd="9" destOrd="0" presId="urn:microsoft.com/office/officeart/2005/8/layout/hProcess7"/>
    <dgm:cxn modelId="{21CD7A63-6007-4D55-B13A-99CB236E06EC}" type="presParOf" srcId="{CFC275FA-A013-40D3-91E1-6822D00E91F6}" destId="{CFD44AAB-CC6C-440D-8DA4-B5BF6CF6D276}" srcOrd="10" destOrd="0" presId="urn:microsoft.com/office/officeart/2005/8/layout/hProcess7"/>
    <dgm:cxn modelId="{35EE2959-944F-469C-B4F6-A1B471E4FA26}" type="presParOf" srcId="{CFD44AAB-CC6C-440D-8DA4-B5BF6CF6D276}" destId="{79722D48-63CF-43B2-8754-5017EC752B26}" srcOrd="0" destOrd="0" presId="urn:microsoft.com/office/officeart/2005/8/layout/hProcess7"/>
    <dgm:cxn modelId="{66E8574F-C1D5-4CEA-BA9F-5862529A67A3}" type="presParOf" srcId="{CFD44AAB-CC6C-440D-8DA4-B5BF6CF6D276}" destId="{113DA0AC-0DB8-4F60-960D-E86D0EF43C64}" srcOrd="1" destOrd="0" presId="urn:microsoft.com/office/officeart/2005/8/layout/hProcess7"/>
    <dgm:cxn modelId="{263F7E47-6ABB-4202-92C8-E8745255D821}" type="presParOf" srcId="{CFD44AAB-CC6C-440D-8DA4-B5BF6CF6D276}" destId="{A9223B5A-B1D6-4940-BF6C-4A8CB3F3FFBA}" srcOrd="2" destOrd="0" presId="urn:microsoft.com/office/officeart/2005/8/layout/hProcess7"/>
    <dgm:cxn modelId="{99D0A7F5-54E8-4D75-AC14-5614BCCDA7A4}" type="presParOf" srcId="{CFC275FA-A013-40D3-91E1-6822D00E91F6}" destId="{76101161-17A7-48AC-A9A5-6C4396867428}" srcOrd="11" destOrd="0" presId="urn:microsoft.com/office/officeart/2005/8/layout/hProcess7"/>
    <dgm:cxn modelId="{59B54D2A-AAAF-4556-AA26-CB0FE664CA4E}" type="presParOf" srcId="{CFC275FA-A013-40D3-91E1-6822D00E91F6}" destId="{5EC9BD15-73DE-454B-BD82-E44342640FBE}" srcOrd="12" destOrd="0" presId="urn:microsoft.com/office/officeart/2005/8/layout/hProcess7"/>
    <dgm:cxn modelId="{24C08BBD-39B6-4743-984F-F71DD71AB0A8}" type="presParOf" srcId="{5EC9BD15-73DE-454B-BD82-E44342640FBE}" destId="{D6ABCF95-F922-4D7C-A87E-168E9F8B7320}" srcOrd="0" destOrd="0" presId="urn:microsoft.com/office/officeart/2005/8/layout/hProcess7"/>
    <dgm:cxn modelId="{27673404-8A37-487E-B247-865C7828650F}" type="presParOf" srcId="{5EC9BD15-73DE-454B-BD82-E44342640FBE}" destId="{81445CD9-4A58-4AED-8CBF-5B060B559CF3}" srcOrd="1" destOrd="0" presId="urn:microsoft.com/office/officeart/2005/8/layout/hProcess7"/>
    <dgm:cxn modelId="{ED5E920C-32BB-45A1-89CF-765918DD2C57}" type="presParOf" srcId="{5EC9BD15-73DE-454B-BD82-E44342640FBE}" destId="{6B43EBB5-FD1A-4B98-A4B4-F9D59CE2241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CBA8D-8676-4CAE-8B42-7781EA4B9FDD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05BC51-BD3C-4030-ACB5-F3499ED4E73B}">
      <dgm:prSet phldrT="[Text]"/>
      <dgm:spPr/>
      <dgm:t>
        <a:bodyPr/>
        <a:lstStyle/>
        <a:p>
          <a:r>
            <a:rPr lang="en-US" baseline="0" dirty="0" smtClean="0">
              <a:solidFill>
                <a:schemeClr val="bg2"/>
              </a:solidFill>
            </a:rPr>
            <a:t>Basic Education</a:t>
          </a:r>
          <a:endParaRPr lang="en-US" baseline="0" dirty="0">
            <a:solidFill>
              <a:schemeClr val="bg2"/>
            </a:solidFill>
          </a:endParaRPr>
        </a:p>
      </dgm:t>
    </dgm:pt>
    <dgm:pt modelId="{B73D9309-E5BA-4A5C-82BA-754954950BD2}" type="parTrans" cxnId="{9F987E60-D9B5-4B01-A0CF-8E70728B173C}">
      <dgm:prSet/>
      <dgm:spPr/>
      <dgm:t>
        <a:bodyPr/>
        <a:lstStyle/>
        <a:p>
          <a:endParaRPr lang="en-US"/>
        </a:p>
      </dgm:t>
    </dgm:pt>
    <dgm:pt modelId="{76EC7C0E-02F7-4586-9FBC-4C6D7AC26A6D}" type="sibTrans" cxnId="{9F987E60-D9B5-4B01-A0CF-8E70728B173C}">
      <dgm:prSet/>
      <dgm:spPr/>
      <dgm:t>
        <a:bodyPr/>
        <a:lstStyle/>
        <a:p>
          <a:endParaRPr lang="en-US"/>
        </a:p>
      </dgm:t>
    </dgm:pt>
    <dgm:pt modelId="{5DD742AB-25E5-4D83-80A0-A5584745473D}">
      <dgm:prSet phldrT="[Text]"/>
      <dgm:spPr/>
      <dgm:t>
        <a:bodyPr/>
        <a:lstStyle/>
        <a:p>
          <a:r>
            <a:rPr lang="en-US" baseline="0" dirty="0" smtClean="0">
              <a:solidFill>
                <a:schemeClr val="bg2"/>
              </a:solidFill>
            </a:rPr>
            <a:t>KPACE Connections</a:t>
          </a:r>
        </a:p>
        <a:p>
          <a:r>
            <a:rPr lang="en-US" baseline="0" dirty="0" smtClean="0">
              <a:solidFill>
                <a:schemeClr val="bg2"/>
              </a:solidFill>
            </a:rPr>
            <a:t>Introduction to Health Care Careers</a:t>
          </a:r>
        </a:p>
        <a:p>
          <a:r>
            <a:rPr lang="en-US" baseline="0" dirty="0" smtClean="0">
              <a:solidFill>
                <a:schemeClr val="bg2"/>
              </a:solidFill>
            </a:rPr>
            <a:t>CPR/First Aid </a:t>
          </a:r>
          <a:endParaRPr lang="en-US" baseline="0" dirty="0">
            <a:solidFill>
              <a:schemeClr val="bg2"/>
            </a:solidFill>
          </a:endParaRPr>
        </a:p>
      </dgm:t>
    </dgm:pt>
    <dgm:pt modelId="{87BCCBA0-CAB0-448C-9684-9B72063A9C41}" type="parTrans" cxnId="{6A6D9B4E-34E5-4686-868E-2B2F26DD2344}">
      <dgm:prSet/>
      <dgm:spPr/>
      <dgm:t>
        <a:bodyPr/>
        <a:lstStyle/>
        <a:p>
          <a:endParaRPr lang="en-US"/>
        </a:p>
      </dgm:t>
    </dgm:pt>
    <dgm:pt modelId="{0135ADDC-FA6B-4529-9D65-9D547A127047}" type="sibTrans" cxnId="{6A6D9B4E-34E5-4686-868E-2B2F26DD2344}">
      <dgm:prSet/>
      <dgm:spPr/>
      <dgm:t>
        <a:bodyPr/>
        <a:lstStyle/>
        <a:p>
          <a:endParaRPr lang="en-US"/>
        </a:p>
      </dgm:t>
    </dgm:pt>
    <dgm:pt modelId="{4717E22C-2ED0-46CC-B368-1EA602A9E451}">
      <dgm:prSet phldrT="[Text]"/>
      <dgm:spPr/>
      <dgm:t>
        <a:bodyPr/>
        <a:lstStyle/>
        <a:p>
          <a:r>
            <a:rPr lang="en-US" dirty="0" smtClean="0"/>
            <a:t>Non-Credit Articulated Certificate</a:t>
          </a:r>
        </a:p>
        <a:p>
          <a:endParaRPr lang="en-US" dirty="0"/>
        </a:p>
      </dgm:t>
    </dgm:pt>
    <dgm:pt modelId="{EC4B0197-51BE-4437-B5D0-43AA8BFF8041}" type="parTrans" cxnId="{0D02938F-4C2D-4625-8D4A-774541CF1978}">
      <dgm:prSet/>
      <dgm:spPr/>
      <dgm:t>
        <a:bodyPr/>
        <a:lstStyle/>
        <a:p>
          <a:endParaRPr lang="en-US"/>
        </a:p>
      </dgm:t>
    </dgm:pt>
    <dgm:pt modelId="{EFC02281-2B77-40EA-9138-7E12E843F1E7}" type="sibTrans" cxnId="{0D02938F-4C2D-4625-8D4A-774541CF1978}">
      <dgm:prSet/>
      <dgm:spPr/>
      <dgm:t>
        <a:bodyPr/>
        <a:lstStyle/>
        <a:p>
          <a:endParaRPr lang="en-US"/>
        </a:p>
      </dgm:t>
    </dgm:pt>
    <dgm:pt modelId="{F6FEA3EE-8144-4C52-A228-677D43099867}">
      <dgm:prSet phldrT="[Text]"/>
      <dgm:spPr/>
      <dgm:t>
        <a:bodyPr/>
        <a:lstStyle/>
        <a:p>
          <a:r>
            <a:rPr lang="en-US" dirty="0" smtClean="0"/>
            <a:t>Certified Nursing Assistant</a:t>
          </a:r>
        </a:p>
        <a:p>
          <a:r>
            <a:rPr lang="en-US" dirty="0" smtClean="0"/>
            <a:t>Medical Office Professional</a:t>
          </a:r>
          <a:endParaRPr lang="en-US" dirty="0"/>
        </a:p>
      </dgm:t>
    </dgm:pt>
    <dgm:pt modelId="{D6709CF7-3255-4E95-AF28-2D39D4E2D762}" type="parTrans" cxnId="{21CCCA48-72A4-4243-9B77-4114F4D96C93}">
      <dgm:prSet/>
      <dgm:spPr/>
      <dgm:t>
        <a:bodyPr/>
        <a:lstStyle/>
        <a:p>
          <a:endParaRPr lang="en-US"/>
        </a:p>
      </dgm:t>
    </dgm:pt>
    <dgm:pt modelId="{FDD6C4C6-4B8A-4AF8-97BA-4073CC5E8036}" type="sibTrans" cxnId="{21CCCA48-72A4-4243-9B77-4114F4D96C93}">
      <dgm:prSet/>
      <dgm:spPr/>
      <dgm:t>
        <a:bodyPr/>
        <a:lstStyle/>
        <a:p>
          <a:endParaRPr lang="en-US"/>
        </a:p>
      </dgm:t>
    </dgm:pt>
    <dgm:pt modelId="{EC0EC887-CC50-4498-8D66-AF6B0ACF55AC}">
      <dgm:prSet phldrT="[Text]"/>
      <dgm:spPr/>
      <dgm:t>
        <a:bodyPr/>
        <a:lstStyle/>
        <a:p>
          <a:r>
            <a:rPr lang="en-US" dirty="0" smtClean="0"/>
            <a:t>Credit Programs</a:t>
          </a:r>
          <a:endParaRPr lang="en-US" dirty="0"/>
        </a:p>
      </dgm:t>
    </dgm:pt>
    <dgm:pt modelId="{3FFF83E2-5AB5-413D-B506-1E18A3119BFD}" type="parTrans" cxnId="{6D37B07B-69D2-422A-A167-2CE3C4EAE02F}">
      <dgm:prSet/>
      <dgm:spPr/>
      <dgm:t>
        <a:bodyPr/>
        <a:lstStyle/>
        <a:p>
          <a:endParaRPr lang="en-US"/>
        </a:p>
      </dgm:t>
    </dgm:pt>
    <dgm:pt modelId="{C44B3F9A-1FE0-4E42-B0F0-9FAE1F499854}" type="sibTrans" cxnId="{6D37B07B-69D2-422A-A167-2CE3C4EAE02F}">
      <dgm:prSet/>
      <dgm:spPr/>
      <dgm:t>
        <a:bodyPr/>
        <a:lstStyle/>
        <a:p>
          <a:endParaRPr lang="en-US"/>
        </a:p>
      </dgm:t>
    </dgm:pt>
    <dgm:pt modelId="{785B6D21-6F06-4825-8E66-92A27C1DCB2B}">
      <dgm:prSet phldrT="[Text]"/>
      <dgm:spPr/>
      <dgm:t>
        <a:bodyPr/>
        <a:lstStyle/>
        <a:p>
          <a:r>
            <a:rPr lang="en-US" dirty="0" smtClean="0"/>
            <a:t>Nursing</a:t>
          </a:r>
        </a:p>
        <a:p>
          <a:r>
            <a:rPr lang="en-US" dirty="0" smtClean="0"/>
            <a:t>Medical Assistant</a:t>
          </a:r>
        </a:p>
        <a:p>
          <a:r>
            <a:rPr lang="en-US" dirty="0" smtClean="0"/>
            <a:t>Administrative Assistant</a:t>
          </a:r>
        </a:p>
        <a:p>
          <a:endParaRPr lang="en-US" dirty="0" smtClean="0"/>
        </a:p>
        <a:p>
          <a:endParaRPr lang="en-US" dirty="0"/>
        </a:p>
      </dgm:t>
    </dgm:pt>
    <dgm:pt modelId="{3042BBF5-B25C-4101-B560-05D8FAF5E1D4}" type="parTrans" cxnId="{30ECE94C-9CF2-4758-8250-C01B6B25F5A4}">
      <dgm:prSet/>
      <dgm:spPr/>
      <dgm:t>
        <a:bodyPr/>
        <a:lstStyle/>
        <a:p>
          <a:endParaRPr lang="en-US"/>
        </a:p>
      </dgm:t>
    </dgm:pt>
    <dgm:pt modelId="{52F4128C-6E68-43A4-84B1-CB356946139B}" type="sibTrans" cxnId="{30ECE94C-9CF2-4758-8250-C01B6B25F5A4}">
      <dgm:prSet/>
      <dgm:spPr/>
      <dgm:t>
        <a:bodyPr/>
        <a:lstStyle/>
        <a:p>
          <a:endParaRPr lang="en-US"/>
        </a:p>
      </dgm:t>
    </dgm:pt>
    <dgm:pt modelId="{CFC275FA-A013-40D3-91E1-6822D00E91F6}" type="pres">
      <dgm:prSet presAssocID="{1B9CBA8D-8676-4CAE-8B42-7781EA4B9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D98F0-5733-4C2F-93FB-62E7E4F00287}" type="pres">
      <dgm:prSet presAssocID="{7505BC51-BD3C-4030-ACB5-F3499ED4E73B}" presName="compositeNode" presStyleCnt="0">
        <dgm:presLayoutVars>
          <dgm:bulletEnabled val="1"/>
        </dgm:presLayoutVars>
      </dgm:prSet>
      <dgm:spPr/>
    </dgm:pt>
    <dgm:pt modelId="{5E14209E-21A7-49E5-94DA-A6060D52C37D}" type="pres">
      <dgm:prSet presAssocID="{7505BC51-BD3C-4030-ACB5-F3499ED4E73B}" presName="bgRect" presStyleLbl="node1" presStyleIdx="0" presStyleCnt="3"/>
      <dgm:spPr/>
      <dgm:t>
        <a:bodyPr/>
        <a:lstStyle/>
        <a:p>
          <a:endParaRPr lang="en-US"/>
        </a:p>
      </dgm:t>
    </dgm:pt>
    <dgm:pt modelId="{873382A3-34C9-4BFF-908F-3FC0C6D48DA4}" type="pres">
      <dgm:prSet presAssocID="{7505BC51-BD3C-4030-ACB5-F3499ED4E73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9D66B-0EB2-4721-80AF-21B5D9257B4E}" type="pres">
      <dgm:prSet presAssocID="{7505BC51-BD3C-4030-ACB5-F3499ED4E73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9443D-C3D7-4121-AC92-3055ED6ED9D2}" type="pres">
      <dgm:prSet presAssocID="{76EC7C0E-02F7-4586-9FBC-4C6D7AC26A6D}" presName="hSp" presStyleCnt="0"/>
      <dgm:spPr/>
    </dgm:pt>
    <dgm:pt modelId="{E68B1DAA-A33E-45BE-AC6D-43032D4AE788}" type="pres">
      <dgm:prSet presAssocID="{76EC7C0E-02F7-4586-9FBC-4C6D7AC26A6D}" presName="vProcSp" presStyleCnt="0"/>
      <dgm:spPr/>
    </dgm:pt>
    <dgm:pt modelId="{134AD1AA-52CB-45A6-84E2-2F7929D408E9}" type="pres">
      <dgm:prSet presAssocID="{76EC7C0E-02F7-4586-9FBC-4C6D7AC26A6D}" presName="vSp1" presStyleCnt="0"/>
      <dgm:spPr/>
    </dgm:pt>
    <dgm:pt modelId="{53180E61-4354-40F1-9C6C-8C81B5508283}" type="pres">
      <dgm:prSet presAssocID="{76EC7C0E-02F7-4586-9FBC-4C6D7AC26A6D}" presName="simulatedConn" presStyleLbl="solidFgAcc1" presStyleIdx="0" presStyleCnt="2"/>
      <dgm:spPr/>
    </dgm:pt>
    <dgm:pt modelId="{6EA3B411-F840-4FBE-85D4-E25C73C3016C}" type="pres">
      <dgm:prSet presAssocID="{76EC7C0E-02F7-4586-9FBC-4C6D7AC26A6D}" presName="vSp2" presStyleCnt="0"/>
      <dgm:spPr/>
    </dgm:pt>
    <dgm:pt modelId="{8EF22DB1-3B4F-43F3-9180-59DB75F938E3}" type="pres">
      <dgm:prSet presAssocID="{76EC7C0E-02F7-4586-9FBC-4C6D7AC26A6D}" presName="sibTrans" presStyleCnt="0"/>
      <dgm:spPr/>
    </dgm:pt>
    <dgm:pt modelId="{6EA72A1B-1D25-4624-BB6C-DAE224EB2F23}" type="pres">
      <dgm:prSet presAssocID="{4717E22C-2ED0-46CC-B368-1EA602A9E451}" presName="compositeNode" presStyleCnt="0">
        <dgm:presLayoutVars>
          <dgm:bulletEnabled val="1"/>
        </dgm:presLayoutVars>
      </dgm:prSet>
      <dgm:spPr/>
    </dgm:pt>
    <dgm:pt modelId="{2B94C344-82DD-4DC6-89F2-7D96A973CF10}" type="pres">
      <dgm:prSet presAssocID="{4717E22C-2ED0-46CC-B368-1EA602A9E451}" presName="bgRect" presStyleLbl="node1" presStyleIdx="1" presStyleCnt="3"/>
      <dgm:spPr/>
      <dgm:t>
        <a:bodyPr/>
        <a:lstStyle/>
        <a:p>
          <a:endParaRPr lang="en-US"/>
        </a:p>
      </dgm:t>
    </dgm:pt>
    <dgm:pt modelId="{8F34DB59-C715-4D05-8375-02A327597844}" type="pres">
      <dgm:prSet presAssocID="{4717E22C-2ED0-46CC-B368-1EA602A9E45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2EF8F-40CD-4354-B953-17FB268E2AE8}" type="pres">
      <dgm:prSet presAssocID="{4717E22C-2ED0-46CC-B368-1EA602A9E4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97303-A6E9-474D-9E25-814E382A95DC}" type="pres">
      <dgm:prSet presAssocID="{EFC02281-2B77-40EA-9138-7E12E843F1E7}" presName="hSp" presStyleCnt="0"/>
      <dgm:spPr/>
    </dgm:pt>
    <dgm:pt modelId="{CFD44AAB-CC6C-440D-8DA4-B5BF6CF6D276}" type="pres">
      <dgm:prSet presAssocID="{EFC02281-2B77-40EA-9138-7E12E843F1E7}" presName="vProcSp" presStyleCnt="0"/>
      <dgm:spPr/>
    </dgm:pt>
    <dgm:pt modelId="{79722D48-63CF-43B2-8754-5017EC752B26}" type="pres">
      <dgm:prSet presAssocID="{EFC02281-2B77-40EA-9138-7E12E843F1E7}" presName="vSp1" presStyleCnt="0"/>
      <dgm:spPr/>
    </dgm:pt>
    <dgm:pt modelId="{113DA0AC-0DB8-4F60-960D-E86D0EF43C64}" type="pres">
      <dgm:prSet presAssocID="{EFC02281-2B77-40EA-9138-7E12E843F1E7}" presName="simulatedConn" presStyleLbl="solidFgAcc1" presStyleIdx="1" presStyleCnt="2"/>
      <dgm:spPr/>
    </dgm:pt>
    <dgm:pt modelId="{A9223B5A-B1D6-4940-BF6C-4A8CB3F3FFBA}" type="pres">
      <dgm:prSet presAssocID="{EFC02281-2B77-40EA-9138-7E12E843F1E7}" presName="vSp2" presStyleCnt="0"/>
      <dgm:spPr/>
    </dgm:pt>
    <dgm:pt modelId="{76101161-17A7-48AC-A9A5-6C4396867428}" type="pres">
      <dgm:prSet presAssocID="{EFC02281-2B77-40EA-9138-7E12E843F1E7}" presName="sibTrans" presStyleCnt="0"/>
      <dgm:spPr/>
    </dgm:pt>
    <dgm:pt modelId="{5EC9BD15-73DE-454B-BD82-E44342640FBE}" type="pres">
      <dgm:prSet presAssocID="{EC0EC887-CC50-4498-8D66-AF6B0ACF55AC}" presName="compositeNode" presStyleCnt="0">
        <dgm:presLayoutVars>
          <dgm:bulletEnabled val="1"/>
        </dgm:presLayoutVars>
      </dgm:prSet>
      <dgm:spPr/>
    </dgm:pt>
    <dgm:pt modelId="{D6ABCF95-F922-4D7C-A87E-168E9F8B7320}" type="pres">
      <dgm:prSet presAssocID="{EC0EC887-CC50-4498-8D66-AF6B0ACF55AC}" presName="bgRect" presStyleLbl="node1" presStyleIdx="2" presStyleCnt="3"/>
      <dgm:spPr/>
      <dgm:t>
        <a:bodyPr/>
        <a:lstStyle/>
        <a:p>
          <a:endParaRPr lang="en-US"/>
        </a:p>
      </dgm:t>
    </dgm:pt>
    <dgm:pt modelId="{81445CD9-4A58-4AED-8CBF-5B060B559CF3}" type="pres">
      <dgm:prSet presAssocID="{EC0EC887-CC50-4498-8D66-AF6B0ACF55A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3EBB5-FD1A-4B98-A4B4-F9D59CE22411}" type="pres">
      <dgm:prSet presAssocID="{EC0EC887-CC50-4498-8D66-AF6B0ACF55A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1254C1-2AA4-45C0-AAC6-0EE230BE163D}" type="presOf" srcId="{7505BC51-BD3C-4030-ACB5-F3499ED4E73B}" destId="{873382A3-34C9-4BFF-908F-3FC0C6D48DA4}" srcOrd="1" destOrd="0" presId="urn:microsoft.com/office/officeart/2005/8/layout/hProcess7"/>
    <dgm:cxn modelId="{6A6D9B4E-34E5-4686-868E-2B2F26DD2344}" srcId="{7505BC51-BD3C-4030-ACB5-F3499ED4E73B}" destId="{5DD742AB-25E5-4D83-80A0-A5584745473D}" srcOrd="0" destOrd="0" parTransId="{87BCCBA0-CAB0-448C-9684-9B72063A9C41}" sibTransId="{0135ADDC-FA6B-4529-9D65-9D547A127047}"/>
    <dgm:cxn modelId="{F1CBBB6E-A5BD-4F3A-A971-724E3D6C04A4}" type="presOf" srcId="{4717E22C-2ED0-46CC-B368-1EA602A9E451}" destId="{8F34DB59-C715-4D05-8375-02A327597844}" srcOrd="1" destOrd="0" presId="urn:microsoft.com/office/officeart/2005/8/layout/hProcess7"/>
    <dgm:cxn modelId="{FCE6D696-6D46-4C06-9F3C-47439A4845EB}" type="presOf" srcId="{5DD742AB-25E5-4D83-80A0-A5584745473D}" destId="{7849D66B-0EB2-4721-80AF-21B5D9257B4E}" srcOrd="0" destOrd="0" presId="urn:microsoft.com/office/officeart/2005/8/layout/hProcess7"/>
    <dgm:cxn modelId="{30ECE94C-9CF2-4758-8250-C01B6B25F5A4}" srcId="{EC0EC887-CC50-4498-8D66-AF6B0ACF55AC}" destId="{785B6D21-6F06-4825-8E66-92A27C1DCB2B}" srcOrd="0" destOrd="0" parTransId="{3042BBF5-B25C-4101-B560-05D8FAF5E1D4}" sibTransId="{52F4128C-6E68-43A4-84B1-CB356946139B}"/>
    <dgm:cxn modelId="{88D0D386-6CDC-44F1-9456-77FC1E6E1E95}" type="presOf" srcId="{EC0EC887-CC50-4498-8D66-AF6B0ACF55AC}" destId="{81445CD9-4A58-4AED-8CBF-5B060B559CF3}" srcOrd="1" destOrd="0" presId="urn:microsoft.com/office/officeart/2005/8/layout/hProcess7"/>
    <dgm:cxn modelId="{C56B6B5E-E10C-45F0-8194-7FFCEEAC3860}" type="presOf" srcId="{F6FEA3EE-8144-4C52-A228-677D43099867}" destId="{DE52EF8F-40CD-4354-B953-17FB268E2AE8}" srcOrd="0" destOrd="0" presId="urn:microsoft.com/office/officeart/2005/8/layout/hProcess7"/>
    <dgm:cxn modelId="{ED9B81ED-AB69-465D-94DB-668BA6C1016D}" type="presOf" srcId="{EC0EC887-CC50-4498-8D66-AF6B0ACF55AC}" destId="{D6ABCF95-F922-4D7C-A87E-168E9F8B7320}" srcOrd="0" destOrd="0" presId="urn:microsoft.com/office/officeart/2005/8/layout/hProcess7"/>
    <dgm:cxn modelId="{6D37B07B-69D2-422A-A167-2CE3C4EAE02F}" srcId="{1B9CBA8D-8676-4CAE-8B42-7781EA4B9FDD}" destId="{EC0EC887-CC50-4498-8D66-AF6B0ACF55AC}" srcOrd="2" destOrd="0" parTransId="{3FFF83E2-5AB5-413D-B506-1E18A3119BFD}" sibTransId="{C44B3F9A-1FE0-4E42-B0F0-9FAE1F499854}"/>
    <dgm:cxn modelId="{BB9549AD-963F-46A2-BA62-AEF049D96B7F}" type="presOf" srcId="{4717E22C-2ED0-46CC-B368-1EA602A9E451}" destId="{2B94C344-82DD-4DC6-89F2-7D96A973CF10}" srcOrd="0" destOrd="0" presId="urn:microsoft.com/office/officeart/2005/8/layout/hProcess7"/>
    <dgm:cxn modelId="{0D02938F-4C2D-4625-8D4A-774541CF1978}" srcId="{1B9CBA8D-8676-4CAE-8B42-7781EA4B9FDD}" destId="{4717E22C-2ED0-46CC-B368-1EA602A9E451}" srcOrd="1" destOrd="0" parTransId="{EC4B0197-51BE-4437-B5D0-43AA8BFF8041}" sibTransId="{EFC02281-2B77-40EA-9138-7E12E843F1E7}"/>
    <dgm:cxn modelId="{82188EB8-0A32-4BDA-8A9A-1A77FF503339}" type="presOf" srcId="{7505BC51-BD3C-4030-ACB5-F3499ED4E73B}" destId="{5E14209E-21A7-49E5-94DA-A6060D52C37D}" srcOrd="0" destOrd="0" presId="urn:microsoft.com/office/officeart/2005/8/layout/hProcess7"/>
    <dgm:cxn modelId="{21CCCA48-72A4-4243-9B77-4114F4D96C93}" srcId="{4717E22C-2ED0-46CC-B368-1EA602A9E451}" destId="{F6FEA3EE-8144-4C52-A228-677D43099867}" srcOrd="0" destOrd="0" parTransId="{D6709CF7-3255-4E95-AF28-2D39D4E2D762}" sibTransId="{FDD6C4C6-4B8A-4AF8-97BA-4073CC5E8036}"/>
    <dgm:cxn modelId="{DCB4CFA1-F601-4362-B920-372B5B8266F4}" type="presOf" srcId="{1B9CBA8D-8676-4CAE-8B42-7781EA4B9FDD}" destId="{CFC275FA-A013-40D3-91E1-6822D00E91F6}" srcOrd="0" destOrd="0" presId="urn:microsoft.com/office/officeart/2005/8/layout/hProcess7"/>
    <dgm:cxn modelId="{0BEE4A08-63D2-42D9-B87D-3FB4D8655D5F}" type="presOf" srcId="{785B6D21-6F06-4825-8E66-92A27C1DCB2B}" destId="{6B43EBB5-FD1A-4B98-A4B4-F9D59CE22411}" srcOrd="0" destOrd="0" presId="urn:microsoft.com/office/officeart/2005/8/layout/hProcess7"/>
    <dgm:cxn modelId="{9F987E60-D9B5-4B01-A0CF-8E70728B173C}" srcId="{1B9CBA8D-8676-4CAE-8B42-7781EA4B9FDD}" destId="{7505BC51-BD3C-4030-ACB5-F3499ED4E73B}" srcOrd="0" destOrd="0" parTransId="{B73D9309-E5BA-4A5C-82BA-754954950BD2}" sibTransId="{76EC7C0E-02F7-4586-9FBC-4C6D7AC26A6D}"/>
    <dgm:cxn modelId="{121370D7-FEC1-4B5C-BC32-35B622E2DEF0}" type="presParOf" srcId="{CFC275FA-A013-40D3-91E1-6822D00E91F6}" destId="{744D98F0-5733-4C2F-93FB-62E7E4F00287}" srcOrd="0" destOrd="0" presId="urn:microsoft.com/office/officeart/2005/8/layout/hProcess7"/>
    <dgm:cxn modelId="{55A14715-6CE8-45A8-8C66-45F973A23B36}" type="presParOf" srcId="{744D98F0-5733-4C2F-93FB-62E7E4F00287}" destId="{5E14209E-21A7-49E5-94DA-A6060D52C37D}" srcOrd="0" destOrd="0" presId="urn:microsoft.com/office/officeart/2005/8/layout/hProcess7"/>
    <dgm:cxn modelId="{E241408E-0E2D-48EC-93A9-EB4C31EECC95}" type="presParOf" srcId="{744D98F0-5733-4C2F-93FB-62E7E4F00287}" destId="{873382A3-34C9-4BFF-908F-3FC0C6D48DA4}" srcOrd="1" destOrd="0" presId="urn:microsoft.com/office/officeart/2005/8/layout/hProcess7"/>
    <dgm:cxn modelId="{72537333-5D01-4E9B-8846-CC458F8E4B58}" type="presParOf" srcId="{744D98F0-5733-4C2F-93FB-62E7E4F00287}" destId="{7849D66B-0EB2-4721-80AF-21B5D9257B4E}" srcOrd="2" destOrd="0" presId="urn:microsoft.com/office/officeart/2005/8/layout/hProcess7"/>
    <dgm:cxn modelId="{98D29D2C-6EBA-4F4A-8E45-0BAB2EA4BCBE}" type="presParOf" srcId="{CFC275FA-A013-40D3-91E1-6822D00E91F6}" destId="{2F09443D-C3D7-4121-AC92-3055ED6ED9D2}" srcOrd="1" destOrd="0" presId="urn:microsoft.com/office/officeart/2005/8/layout/hProcess7"/>
    <dgm:cxn modelId="{C6238C2C-C847-432B-A83D-E6329FCBC434}" type="presParOf" srcId="{CFC275FA-A013-40D3-91E1-6822D00E91F6}" destId="{E68B1DAA-A33E-45BE-AC6D-43032D4AE788}" srcOrd="2" destOrd="0" presId="urn:microsoft.com/office/officeart/2005/8/layout/hProcess7"/>
    <dgm:cxn modelId="{F8E0AFAD-0101-4248-977F-5BE074717A1C}" type="presParOf" srcId="{E68B1DAA-A33E-45BE-AC6D-43032D4AE788}" destId="{134AD1AA-52CB-45A6-84E2-2F7929D408E9}" srcOrd="0" destOrd="0" presId="urn:microsoft.com/office/officeart/2005/8/layout/hProcess7"/>
    <dgm:cxn modelId="{28F99AEB-3841-4641-984D-950C36B20AD4}" type="presParOf" srcId="{E68B1DAA-A33E-45BE-AC6D-43032D4AE788}" destId="{53180E61-4354-40F1-9C6C-8C81B5508283}" srcOrd="1" destOrd="0" presId="urn:microsoft.com/office/officeart/2005/8/layout/hProcess7"/>
    <dgm:cxn modelId="{4EEDBBC1-6C2B-4664-BD47-F7C4D5F92EE1}" type="presParOf" srcId="{E68B1DAA-A33E-45BE-AC6D-43032D4AE788}" destId="{6EA3B411-F840-4FBE-85D4-E25C73C3016C}" srcOrd="2" destOrd="0" presId="urn:microsoft.com/office/officeart/2005/8/layout/hProcess7"/>
    <dgm:cxn modelId="{9F4BB9D0-7D4F-4D76-A47C-7CF008F8F77F}" type="presParOf" srcId="{CFC275FA-A013-40D3-91E1-6822D00E91F6}" destId="{8EF22DB1-3B4F-43F3-9180-59DB75F938E3}" srcOrd="3" destOrd="0" presId="urn:microsoft.com/office/officeart/2005/8/layout/hProcess7"/>
    <dgm:cxn modelId="{533FFC42-7902-4968-9D9F-1B871AAA3BCD}" type="presParOf" srcId="{CFC275FA-A013-40D3-91E1-6822D00E91F6}" destId="{6EA72A1B-1D25-4624-BB6C-DAE224EB2F23}" srcOrd="4" destOrd="0" presId="urn:microsoft.com/office/officeart/2005/8/layout/hProcess7"/>
    <dgm:cxn modelId="{DCBB13F6-C2A7-4EE2-B92A-E6C52C2E67DC}" type="presParOf" srcId="{6EA72A1B-1D25-4624-BB6C-DAE224EB2F23}" destId="{2B94C344-82DD-4DC6-89F2-7D96A973CF10}" srcOrd="0" destOrd="0" presId="urn:microsoft.com/office/officeart/2005/8/layout/hProcess7"/>
    <dgm:cxn modelId="{011D0AC8-BEEF-4BF9-A9A1-1F15457259BC}" type="presParOf" srcId="{6EA72A1B-1D25-4624-BB6C-DAE224EB2F23}" destId="{8F34DB59-C715-4D05-8375-02A327597844}" srcOrd="1" destOrd="0" presId="urn:microsoft.com/office/officeart/2005/8/layout/hProcess7"/>
    <dgm:cxn modelId="{5C85DFA1-BFD2-4629-A316-31B3A88A959E}" type="presParOf" srcId="{6EA72A1B-1D25-4624-BB6C-DAE224EB2F23}" destId="{DE52EF8F-40CD-4354-B953-17FB268E2AE8}" srcOrd="2" destOrd="0" presId="urn:microsoft.com/office/officeart/2005/8/layout/hProcess7"/>
    <dgm:cxn modelId="{EF597D1D-B0D8-40EC-8CF0-6AEDBBC6B708}" type="presParOf" srcId="{CFC275FA-A013-40D3-91E1-6822D00E91F6}" destId="{A2297303-A6E9-474D-9E25-814E382A95DC}" srcOrd="5" destOrd="0" presId="urn:microsoft.com/office/officeart/2005/8/layout/hProcess7"/>
    <dgm:cxn modelId="{8B72F771-2E37-4BC4-90CD-222976425E35}" type="presParOf" srcId="{CFC275FA-A013-40D3-91E1-6822D00E91F6}" destId="{CFD44AAB-CC6C-440D-8DA4-B5BF6CF6D276}" srcOrd="6" destOrd="0" presId="urn:microsoft.com/office/officeart/2005/8/layout/hProcess7"/>
    <dgm:cxn modelId="{ED910B4E-3A9D-45F5-8AFF-1F2EA3147DB5}" type="presParOf" srcId="{CFD44AAB-CC6C-440D-8DA4-B5BF6CF6D276}" destId="{79722D48-63CF-43B2-8754-5017EC752B26}" srcOrd="0" destOrd="0" presId="urn:microsoft.com/office/officeart/2005/8/layout/hProcess7"/>
    <dgm:cxn modelId="{75DE41F8-4219-433F-BAA2-38FB8D70FED2}" type="presParOf" srcId="{CFD44AAB-CC6C-440D-8DA4-B5BF6CF6D276}" destId="{113DA0AC-0DB8-4F60-960D-E86D0EF43C64}" srcOrd="1" destOrd="0" presId="urn:microsoft.com/office/officeart/2005/8/layout/hProcess7"/>
    <dgm:cxn modelId="{9284B2F4-1600-45AF-9CF7-E4D9B20F3EF1}" type="presParOf" srcId="{CFD44AAB-CC6C-440D-8DA4-B5BF6CF6D276}" destId="{A9223B5A-B1D6-4940-BF6C-4A8CB3F3FFBA}" srcOrd="2" destOrd="0" presId="urn:microsoft.com/office/officeart/2005/8/layout/hProcess7"/>
    <dgm:cxn modelId="{90989687-1FFE-41AF-BD3D-51CFC36A06F4}" type="presParOf" srcId="{CFC275FA-A013-40D3-91E1-6822D00E91F6}" destId="{76101161-17A7-48AC-A9A5-6C4396867428}" srcOrd="7" destOrd="0" presId="urn:microsoft.com/office/officeart/2005/8/layout/hProcess7"/>
    <dgm:cxn modelId="{28D499F8-41F4-4AA0-B712-0B98A4EBF5E5}" type="presParOf" srcId="{CFC275FA-A013-40D3-91E1-6822D00E91F6}" destId="{5EC9BD15-73DE-454B-BD82-E44342640FBE}" srcOrd="8" destOrd="0" presId="urn:microsoft.com/office/officeart/2005/8/layout/hProcess7"/>
    <dgm:cxn modelId="{71345865-4F7F-4791-B1D5-AF0E4287F951}" type="presParOf" srcId="{5EC9BD15-73DE-454B-BD82-E44342640FBE}" destId="{D6ABCF95-F922-4D7C-A87E-168E9F8B7320}" srcOrd="0" destOrd="0" presId="urn:microsoft.com/office/officeart/2005/8/layout/hProcess7"/>
    <dgm:cxn modelId="{9A25FD1D-254C-419D-BABA-65F5A3937F38}" type="presParOf" srcId="{5EC9BD15-73DE-454B-BD82-E44342640FBE}" destId="{81445CD9-4A58-4AED-8CBF-5B060B559CF3}" srcOrd="1" destOrd="0" presId="urn:microsoft.com/office/officeart/2005/8/layout/hProcess7"/>
    <dgm:cxn modelId="{EE676AD0-F7AC-4FD4-A2FF-EBDA824E5860}" type="presParOf" srcId="{5EC9BD15-73DE-454B-BD82-E44342640FBE}" destId="{6B43EBB5-FD1A-4B98-A4B4-F9D59CE2241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9CBA8D-8676-4CAE-8B42-7781EA4B9FDD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05BC51-BD3C-4030-ACB5-F3499ED4E73B}">
      <dgm:prSet phldrT="[Text]"/>
      <dgm:spPr/>
      <dgm:t>
        <a:bodyPr/>
        <a:lstStyle/>
        <a:p>
          <a:r>
            <a:rPr lang="en-US" baseline="0" dirty="0" smtClean="0">
              <a:solidFill>
                <a:schemeClr val="bg2"/>
              </a:solidFill>
            </a:rPr>
            <a:t>Basic Education</a:t>
          </a:r>
          <a:endParaRPr lang="en-US" baseline="0" dirty="0">
            <a:solidFill>
              <a:schemeClr val="bg2"/>
            </a:solidFill>
          </a:endParaRPr>
        </a:p>
      </dgm:t>
    </dgm:pt>
    <dgm:pt modelId="{B73D9309-E5BA-4A5C-82BA-754954950BD2}" type="parTrans" cxnId="{9F987E60-D9B5-4B01-A0CF-8E70728B173C}">
      <dgm:prSet/>
      <dgm:spPr/>
      <dgm:t>
        <a:bodyPr/>
        <a:lstStyle/>
        <a:p>
          <a:endParaRPr lang="en-US"/>
        </a:p>
      </dgm:t>
    </dgm:pt>
    <dgm:pt modelId="{76EC7C0E-02F7-4586-9FBC-4C6D7AC26A6D}" type="sibTrans" cxnId="{9F987E60-D9B5-4B01-A0CF-8E70728B173C}">
      <dgm:prSet/>
      <dgm:spPr/>
      <dgm:t>
        <a:bodyPr/>
        <a:lstStyle/>
        <a:p>
          <a:endParaRPr lang="en-US"/>
        </a:p>
      </dgm:t>
    </dgm:pt>
    <dgm:pt modelId="{5DD742AB-25E5-4D83-80A0-A5584745473D}">
      <dgm:prSet phldrT="[Text]"/>
      <dgm:spPr/>
      <dgm:t>
        <a:bodyPr/>
        <a:lstStyle/>
        <a:p>
          <a:r>
            <a:rPr lang="en-US" baseline="0" dirty="0" smtClean="0">
              <a:solidFill>
                <a:schemeClr val="bg2"/>
              </a:solidFill>
            </a:rPr>
            <a:t>KPACE Connections</a:t>
          </a:r>
        </a:p>
        <a:p>
          <a:r>
            <a:rPr lang="en-US" baseline="0" dirty="0" smtClean="0">
              <a:solidFill>
                <a:schemeClr val="bg2"/>
              </a:solidFill>
            </a:rPr>
            <a:t>Introduction to Customer Service </a:t>
          </a:r>
          <a:endParaRPr lang="en-US" baseline="0" dirty="0">
            <a:solidFill>
              <a:schemeClr val="bg2"/>
            </a:solidFill>
          </a:endParaRPr>
        </a:p>
      </dgm:t>
    </dgm:pt>
    <dgm:pt modelId="{87BCCBA0-CAB0-448C-9684-9B72063A9C41}" type="parTrans" cxnId="{6A6D9B4E-34E5-4686-868E-2B2F26DD2344}">
      <dgm:prSet/>
      <dgm:spPr/>
      <dgm:t>
        <a:bodyPr/>
        <a:lstStyle/>
        <a:p>
          <a:endParaRPr lang="en-US"/>
        </a:p>
      </dgm:t>
    </dgm:pt>
    <dgm:pt modelId="{0135ADDC-FA6B-4529-9D65-9D547A127047}" type="sibTrans" cxnId="{6A6D9B4E-34E5-4686-868E-2B2F26DD2344}">
      <dgm:prSet/>
      <dgm:spPr/>
      <dgm:t>
        <a:bodyPr/>
        <a:lstStyle/>
        <a:p>
          <a:endParaRPr lang="en-US"/>
        </a:p>
      </dgm:t>
    </dgm:pt>
    <dgm:pt modelId="{4717E22C-2ED0-46CC-B368-1EA602A9E451}">
      <dgm:prSet phldrT="[Text]"/>
      <dgm:spPr/>
      <dgm:t>
        <a:bodyPr/>
        <a:lstStyle/>
        <a:p>
          <a:r>
            <a:rPr lang="en-US" dirty="0" smtClean="0"/>
            <a:t>Non-Credit Articulated Certificate</a:t>
          </a:r>
        </a:p>
        <a:p>
          <a:endParaRPr lang="en-US" dirty="0"/>
        </a:p>
      </dgm:t>
    </dgm:pt>
    <dgm:pt modelId="{EC4B0197-51BE-4437-B5D0-43AA8BFF8041}" type="parTrans" cxnId="{0D02938F-4C2D-4625-8D4A-774541CF1978}">
      <dgm:prSet/>
      <dgm:spPr/>
      <dgm:t>
        <a:bodyPr/>
        <a:lstStyle/>
        <a:p>
          <a:endParaRPr lang="en-US"/>
        </a:p>
      </dgm:t>
    </dgm:pt>
    <dgm:pt modelId="{EFC02281-2B77-40EA-9138-7E12E843F1E7}" type="sibTrans" cxnId="{0D02938F-4C2D-4625-8D4A-774541CF1978}">
      <dgm:prSet/>
      <dgm:spPr/>
      <dgm:t>
        <a:bodyPr/>
        <a:lstStyle/>
        <a:p>
          <a:endParaRPr lang="en-US"/>
        </a:p>
      </dgm:t>
    </dgm:pt>
    <dgm:pt modelId="{F6FEA3EE-8144-4C52-A228-677D43099867}">
      <dgm:prSet phldrT="[Text]"/>
      <dgm:spPr/>
      <dgm:t>
        <a:bodyPr/>
        <a:lstStyle/>
        <a:p>
          <a:r>
            <a:rPr lang="en-US" dirty="0" smtClean="0"/>
            <a:t>Customer Service Professional</a:t>
          </a:r>
        </a:p>
        <a:p>
          <a:r>
            <a:rPr lang="en-US" dirty="0" smtClean="0"/>
            <a:t>_____________</a:t>
          </a:r>
        </a:p>
        <a:p>
          <a:r>
            <a:rPr lang="en-US" dirty="0" smtClean="0"/>
            <a:t>9 Credit Hours</a:t>
          </a:r>
        </a:p>
        <a:p>
          <a:r>
            <a:rPr lang="en-US" dirty="0" smtClean="0"/>
            <a:t>_____________</a:t>
          </a:r>
        </a:p>
        <a:p>
          <a:r>
            <a:rPr lang="en-US" dirty="0" smtClean="0"/>
            <a:t>Credit Students </a:t>
          </a:r>
          <a:br>
            <a:rPr lang="en-US" dirty="0" smtClean="0"/>
          </a:br>
          <a:r>
            <a:rPr lang="en-US" dirty="0" smtClean="0"/>
            <a:t>Co-enrolled</a:t>
          </a:r>
          <a:endParaRPr lang="en-US" dirty="0"/>
        </a:p>
      </dgm:t>
    </dgm:pt>
    <dgm:pt modelId="{D6709CF7-3255-4E95-AF28-2D39D4E2D762}" type="parTrans" cxnId="{21CCCA48-72A4-4243-9B77-4114F4D96C93}">
      <dgm:prSet/>
      <dgm:spPr/>
      <dgm:t>
        <a:bodyPr/>
        <a:lstStyle/>
        <a:p>
          <a:endParaRPr lang="en-US"/>
        </a:p>
      </dgm:t>
    </dgm:pt>
    <dgm:pt modelId="{FDD6C4C6-4B8A-4AF8-97BA-4073CC5E8036}" type="sibTrans" cxnId="{21CCCA48-72A4-4243-9B77-4114F4D96C93}">
      <dgm:prSet/>
      <dgm:spPr/>
      <dgm:t>
        <a:bodyPr/>
        <a:lstStyle/>
        <a:p>
          <a:endParaRPr lang="en-US"/>
        </a:p>
      </dgm:t>
    </dgm:pt>
    <dgm:pt modelId="{EC0EC887-CC50-4498-8D66-AF6B0ACF55AC}">
      <dgm:prSet phldrT="[Text]"/>
      <dgm:spPr/>
      <dgm:t>
        <a:bodyPr/>
        <a:lstStyle/>
        <a:p>
          <a:r>
            <a:rPr lang="en-US" dirty="0" smtClean="0"/>
            <a:t>Credit Programs</a:t>
          </a:r>
          <a:endParaRPr lang="en-US" dirty="0"/>
        </a:p>
      </dgm:t>
    </dgm:pt>
    <dgm:pt modelId="{3FFF83E2-5AB5-413D-B506-1E18A3119BFD}" type="parTrans" cxnId="{6D37B07B-69D2-422A-A167-2CE3C4EAE02F}">
      <dgm:prSet/>
      <dgm:spPr/>
      <dgm:t>
        <a:bodyPr/>
        <a:lstStyle/>
        <a:p>
          <a:endParaRPr lang="en-US"/>
        </a:p>
      </dgm:t>
    </dgm:pt>
    <dgm:pt modelId="{C44B3F9A-1FE0-4E42-B0F0-9FAE1F499854}" type="sibTrans" cxnId="{6D37B07B-69D2-422A-A167-2CE3C4EAE02F}">
      <dgm:prSet/>
      <dgm:spPr/>
      <dgm:t>
        <a:bodyPr/>
        <a:lstStyle/>
        <a:p>
          <a:endParaRPr lang="en-US"/>
        </a:p>
      </dgm:t>
    </dgm:pt>
    <dgm:pt modelId="{785B6D21-6F06-4825-8E66-92A27C1DCB2B}">
      <dgm:prSet phldrT="[Text]"/>
      <dgm:spPr/>
      <dgm:t>
        <a:bodyPr/>
        <a:lstStyle/>
        <a:p>
          <a:r>
            <a:rPr lang="en-US" dirty="0" smtClean="0"/>
            <a:t>Administrative Assistant</a:t>
          </a:r>
        </a:p>
        <a:p>
          <a:r>
            <a:rPr lang="en-US" dirty="0" smtClean="0"/>
            <a:t>Computer Support Specialist</a:t>
          </a:r>
        </a:p>
        <a:p>
          <a:endParaRPr lang="en-US" dirty="0" smtClean="0"/>
        </a:p>
        <a:p>
          <a:endParaRPr lang="en-US" dirty="0"/>
        </a:p>
      </dgm:t>
    </dgm:pt>
    <dgm:pt modelId="{3042BBF5-B25C-4101-B560-05D8FAF5E1D4}" type="parTrans" cxnId="{30ECE94C-9CF2-4758-8250-C01B6B25F5A4}">
      <dgm:prSet/>
      <dgm:spPr/>
      <dgm:t>
        <a:bodyPr/>
        <a:lstStyle/>
        <a:p>
          <a:endParaRPr lang="en-US"/>
        </a:p>
      </dgm:t>
    </dgm:pt>
    <dgm:pt modelId="{52F4128C-6E68-43A4-84B1-CB356946139B}" type="sibTrans" cxnId="{30ECE94C-9CF2-4758-8250-C01B6B25F5A4}">
      <dgm:prSet/>
      <dgm:spPr/>
      <dgm:t>
        <a:bodyPr/>
        <a:lstStyle/>
        <a:p>
          <a:endParaRPr lang="en-US"/>
        </a:p>
      </dgm:t>
    </dgm:pt>
    <dgm:pt modelId="{CFC275FA-A013-40D3-91E1-6822D00E91F6}" type="pres">
      <dgm:prSet presAssocID="{1B9CBA8D-8676-4CAE-8B42-7781EA4B9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D98F0-5733-4C2F-93FB-62E7E4F00287}" type="pres">
      <dgm:prSet presAssocID="{7505BC51-BD3C-4030-ACB5-F3499ED4E73B}" presName="compositeNode" presStyleCnt="0">
        <dgm:presLayoutVars>
          <dgm:bulletEnabled val="1"/>
        </dgm:presLayoutVars>
      </dgm:prSet>
      <dgm:spPr/>
    </dgm:pt>
    <dgm:pt modelId="{5E14209E-21A7-49E5-94DA-A6060D52C37D}" type="pres">
      <dgm:prSet presAssocID="{7505BC51-BD3C-4030-ACB5-F3499ED4E73B}" presName="bgRect" presStyleLbl="node1" presStyleIdx="0" presStyleCnt="3"/>
      <dgm:spPr/>
      <dgm:t>
        <a:bodyPr/>
        <a:lstStyle/>
        <a:p>
          <a:endParaRPr lang="en-US"/>
        </a:p>
      </dgm:t>
    </dgm:pt>
    <dgm:pt modelId="{873382A3-34C9-4BFF-908F-3FC0C6D48DA4}" type="pres">
      <dgm:prSet presAssocID="{7505BC51-BD3C-4030-ACB5-F3499ED4E73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9D66B-0EB2-4721-80AF-21B5D9257B4E}" type="pres">
      <dgm:prSet presAssocID="{7505BC51-BD3C-4030-ACB5-F3499ED4E73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9443D-C3D7-4121-AC92-3055ED6ED9D2}" type="pres">
      <dgm:prSet presAssocID="{76EC7C0E-02F7-4586-9FBC-4C6D7AC26A6D}" presName="hSp" presStyleCnt="0"/>
      <dgm:spPr/>
    </dgm:pt>
    <dgm:pt modelId="{E68B1DAA-A33E-45BE-AC6D-43032D4AE788}" type="pres">
      <dgm:prSet presAssocID="{76EC7C0E-02F7-4586-9FBC-4C6D7AC26A6D}" presName="vProcSp" presStyleCnt="0"/>
      <dgm:spPr/>
    </dgm:pt>
    <dgm:pt modelId="{134AD1AA-52CB-45A6-84E2-2F7929D408E9}" type="pres">
      <dgm:prSet presAssocID="{76EC7C0E-02F7-4586-9FBC-4C6D7AC26A6D}" presName="vSp1" presStyleCnt="0"/>
      <dgm:spPr/>
    </dgm:pt>
    <dgm:pt modelId="{53180E61-4354-40F1-9C6C-8C81B5508283}" type="pres">
      <dgm:prSet presAssocID="{76EC7C0E-02F7-4586-9FBC-4C6D7AC26A6D}" presName="simulatedConn" presStyleLbl="solidFgAcc1" presStyleIdx="0" presStyleCnt="2"/>
      <dgm:spPr/>
    </dgm:pt>
    <dgm:pt modelId="{6EA3B411-F840-4FBE-85D4-E25C73C3016C}" type="pres">
      <dgm:prSet presAssocID="{76EC7C0E-02F7-4586-9FBC-4C6D7AC26A6D}" presName="vSp2" presStyleCnt="0"/>
      <dgm:spPr/>
    </dgm:pt>
    <dgm:pt modelId="{8EF22DB1-3B4F-43F3-9180-59DB75F938E3}" type="pres">
      <dgm:prSet presAssocID="{76EC7C0E-02F7-4586-9FBC-4C6D7AC26A6D}" presName="sibTrans" presStyleCnt="0"/>
      <dgm:spPr/>
    </dgm:pt>
    <dgm:pt modelId="{6EA72A1B-1D25-4624-BB6C-DAE224EB2F23}" type="pres">
      <dgm:prSet presAssocID="{4717E22C-2ED0-46CC-B368-1EA602A9E451}" presName="compositeNode" presStyleCnt="0">
        <dgm:presLayoutVars>
          <dgm:bulletEnabled val="1"/>
        </dgm:presLayoutVars>
      </dgm:prSet>
      <dgm:spPr/>
    </dgm:pt>
    <dgm:pt modelId="{2B94C344-82DD-4DC6-89F2-7D96A973CF10}" type="pres">
      <dgm:prSet presAssocID="{4717E22C-2ED0-46CC-B368-1EA602A9E451}" presName="bgRect" presStyleLbl="node1" presStyleIdx="1" presStyleCnt="3"/>
      <dgm:spPr/>
      <dgm:t>
        <a:bodyPr/>
        <a:lstStyle/>
        <a:p>
          <a:endParaRPr lang="en-US"/>
        </a:p>
      </dgm:t>
    </dgm:pt>
    <dgm:pt modelId="{8F34DB59-C715-4D05-8375-02A327597844}" type="pres">
      <dgm:prSet presAssocID="{4717E22C-2ED0-46CC-B368-1EA602A9E45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2EF8F-40CD-4354-B953-17FB268E2AE8}" type="pres">
      <dgm:prSet presAssocID="{4717E22C-2ED0-46CC-B368-1EA602A9E4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97303-A6E9-474D-9E25-814E382A95DC}" type="pres">
      <dgm:prSet presAssocID="{EFC02281-2B77-40EA-9138-7E12E843F1E7}" presName="hSp" presStyleCnt="0"/>
      <dgm:spPr/>
    </dgm:pt>
    <dgm:pt modelId="{CFD44AAB-CC6C-440D-8DA4-B5BF6CF6D276}" type="pres">
      <dgm:prSet presAssocID="{EFC02281-2B77-40EA-9138-7E12E843F1E7}" presName="vProcSp" presStyleCnt="0"/>
      <dgm:spPr/>
    </dgm:pt>
    <dgm:pt modelId="{79722D48-63CF-43B2-8754-5017EC752B26}" type="pres">
      <dgm:prSet presAssocID="{EFC02281-2B77-40EA-9138-7E12E843F1E7}" presName="vSp1" presStyleCnt="0"/>
      <dgm:spPr/>
    </dgm:pt>
    <dgm:pt modelId="{113DA0AC-0DB8-4F60-960D-E86D0EF43C64}" type="pres">
      <dgm:prSet presAssocID="{EFC02281-2B77-40EA-9138-7E12E843F1E7}" presName="simulatedConn" presStyleLbl="solidFgAcc1" presStyleIdx="1" presStyleCnt="2"/>
      <dgm:spPr/>
    </dgm:pt>
    <dgm:pt modelId="{A9223B5A-B1D6-4940-BF6C-4A8CB3F3FFBA}" type="pres">
      <dgm:prSet presAssocID="{EFC02281-2B77-40EA-9138-7E12E843F1E7}" presName="vSp2" presStyleCnt="0"/>
      <dgm:spPr/>
    </dgm:pt>
    <dgm:pt modelId="{76101161-17A7-48AC-A9A5-6C4396867428}" type="pres">
      <dgm:prSet presAssocID="{EFC02281-2B77-40EA-9138-7E12E843F1E7}" presName="sibTrans" presStyleCnt="0"/>
      <dgm:spPr/>
    </dgm:pt>
    <dgm:pt modelId="{5EC9BD15-73DE-454B-BD82-E44342640FBE}" type="pres">
      <dgm:prSet presAssocID="{EC0EC887-CC50-4498-8D66-AF6B0ACF55AC}" presName="compositeNode" presStyleCnt="0">
        <dgm:presLayoutVars>
          <dgm:bulletEnabled val="1"/>
        </dgm:presLayoutVars>
      </dgm:prSet>
      <dgm:spPr/>
    </dgm:pt>
    <dgm:pt modelId="{D6ABCF95-F922-4D7C-A87E-168E9F8B7320}" type="pres">
      <dgm:prSet presAssocID="{EC0EC887-CC50-4498-8D66-AF6B0ACF55AC}" presName="bgRect" presStyleLbl="node1" presStyleIdx="2" presStyleCnt="3" custLinFactNeighborX="23" custLinFactNeighborY="-1375"/>
      <dgm:spPr/>
      <dgm:t>
        <a:bodyPr/>
        <a:lstStyle/>
        <a:p>
          <a:endParaRPr lang="en-US"/>
        </a:p>
      </dgm:t>
    </dgm:pt>
    <dgm:pt modelId="{81445CD9-4A58-4AED-8CBF-5B060B559CF3}" type="pres">
      <dgm:prSet presAssocID="{EC0EC887-CC50-4498-8D66-AF6B0ACF55A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3EBB5-FD1A-4B98-A4B4-F9D59CE22411}" type="pres">
      <dgm:prSet presAssocID="{EC0EC887-CC50-4498-8D66-AF6B0ACF55A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FF43C-7BC5-4359-877C-5E0997DE937C}" type="presOf" srcId="{EC0EC887-CC50-4498-8D66-AF6B0ACF55AC}" destId="{D6ABCF95-F922-4D7C-A87E-168E9F8B7320}" srcOrd="0" destOrd="0" presId="urn:microsoft.com/office/officeart/2005/8/layout/hProcess7"/>
    <dgm:cxn modelId="{2594DA29-6ACE-403E-B2BF-54C400529AFA}" type="presOf" srcId="{5DD742AB-25E5-4D83-80A0-A5584745473D}" destId="{7849D66B-0EB2-4721-80AF-21B5D9257B4E}" srcOrd="0" destOrd="0" presId="urn:microsoft.com/office/officeart/2005/8/layout/hProcess7"/>
    <dgm:cxn modelId="{DA865546-3117-418B-91BA-7A89C833B999}" type="presOf" srcId="{4717E22C-2ED0-46CC-B368-1EA602A9E451}" destId="{8F34DB59-C715-4D05-8375-02A327597844}" srcOrd="1" destOrd="0" presId="urn:microsoft.com/office/officeart/2005/8/layout/hProcess7"/>
    <dgm:cxn modelId="{6D37B07B-69D2-422A-A167-2CE3C4EAE02F}" srcId="{1B9CBA8D-8676-4CAE-8B42-7781EA4B9FDD}" destId="{EC0EC887-CC50-4498-8D66-AF6B0ACF55AC}" srcOrd="2" destOrd="0" parTransId="{3FFF83E2-5AB5-413D-B506-1E18A3119BFD}" sibTransId="{C44B3F9A-1FE0-4E42-B0F0-9FAE1F499854}"/>
    <dgm:cxn modelId="{30ECE94C-9CF2-4758-8250-C01B6B25F5A4}" srcId="{EC0EC887-CC50-4498-8D66-AF6B0ACF55AC}" destId="{785B6D21-6F06-4825-8E66-92A27C1DCB2B}" srcOrd="0" destOrd="0" parTransId="{3042BBF5-B25C-4101-B560-05D8FAF5E1D4}" sibTransId="{52F4128C-6E68-43A4-84B1-CB356946139B}"/>
    <dgm:cxn modelId="{98F81F46-54A3-46F7-97A1-3446CB37DD96}" type="presOf" srcId="{7505BC51-BD3C-4030-ACB5-F3499ED4E73B}" destId="{873382A3-34C9-4BFF-908F-3FC0C6D48DA4}" srcOrd="1" destOrd="0" presId="urn:microsoft.com/office/officeart/2005/8/layout/hProcess7"/>
    <dgm:cxn modelId="{5C717D7D-453D-424C-B8E7-5C8A1B69B4A8}" type="presOf" srcId="{F6FEA3EE-8144-4C52-A228-677D43099867}" destId="{DE52EF8F-40CD-4354-B953-17FB268E2AE8}" srcOrd="0" destOrd="0" presId="urn:microsoft.com/office/officeart/2005/8/layout/hProcess7"/>
    <dgm:cxn modelId="{3ECA3FE0-F3BE-4DEE-96C3-F052279CB2B6}" type="presOf" srcId="{1B9CBA8D-8676-4CAE-8B42-7781EA4B9FDD}" destId="{CFC275FA-A013-40D3-91E1-6822D00E91F6}" srcOrd="0" destOrd="0" presId="urn:microsoft.com/office/officeart/2005/8/layout/hProcess7"/>
    <dgm:cxn modelId="{C71543D2-0F9E-42CF-A3D2-E15B01A586C6}" type="presOf" srcId="{4717E22C-2ED0-46CC-B368-1EA602A9E451}" destId="{2B94C344-82DD-4DC6-89F2-7D96A973CF10}" srcOrd="0" destOrd="0" presId="urn:microsoft.com/office/officeart/2005/8/layout/hProcess7"/>
    <dgm:cxn modelId="{AACF80A8-8746-4E74-896F-5D7B6BF9111F}" type="presOf" srcId="{7505BC51-BD3C-4030-ACB5-F3499ED4E73B}" destId="{5E14209E-21A7-49E5-94DA-A6060D52C37D}" srcOrd="0" destOrd="0" presId="urn:microsoft.com/office/officeart/2005/8/layout/hProcess7"/>
    <dgm:cxn modelId="{7643E079-47B8-4FDE-9D85-0A87CAC5914F}" type="presOf" srcId="{EC0EC887-CC50-4498-8D66-AF6B0ACF55AC}" destId="{81445CD9-4A58-4AED-8CBF-5B060B559CF3}" srcOrd="1" destOrd="0" presId="urn:microsoft.com/office/officeart/2005/8/layout/hProcess7"/>
    <dgm:cxn modelId="{9F987E60-D9B5-4B01-A0CF-8E70728B173C}" srcId="{1B9CBA8D-8676-4CAE-8B42-7781EA4B9FDD}" destId="{7505BC51-BD3C-4030-ACB5-F3499ED4E73B}" srcOrd="0" destOrd="0" parTransId="{B73D9309-E5BA-4A5C-82BA-754954950BD2}" sibTransId="{76EC7C0E-02F7-4586-9FBC-4C6D7AC26A6D}"/>
    <dgm:cxn modelId="{6A6D9B4E-34E5-4686-868E-2B2F26DD2344}" srcId="{7505BC51-BD3C-4030-ACB5-F3499ED4E73B}" destId="{5DD742AB-25E5-4D83-80A0-A5584745473D}" srcOrd="0" destOrd="0" parTransId="{87BCCBA0-CAB0-448C-9684-9B72063A9C41}" sibTransId="{0135ADDC-FA6B-4529-9D65-9D547A127047}"/>
    <dgm:cxn modelId="{512AA66C-E20E-4AB1-9D73-0992B7C66C78}" type="presOf" srcId="{785B6D21-6F06-4825-8E66-92A27C1DCB2B}" destId="{6B43EBB5-FD1A-4B98-A4B4-F9D59CE22411}" srcOrd="0" destOrd="0" presId="urn:microsoft.com/office/officeart/2005/8/layout/hProcess7"/>
    <dgm:cxn modelId="{21CCCA48-72A4-4243-9B77-4114F4D96C93}" srcId="{4717E22C-2ED0-46CC-B368-1EA602A9E451}" destId="{F6FEA3EE-8144-4C52-A228-677D43099867}" srcOrd="0" destOrd="0" parTransId="{D6709CF7-3255-4E95-AF28-2D39D4E2D762}" sibTransId="{FDD6C4C6-4B8A-4AF8-97BA-4073CC5E8036}"/>
    <dgm:cxn modelId="{0D02938F-4C2D-4625-8D4A-774541CF1978}" srcId="{1B9CBA8D-8676-4CAE-8B42-7781EA4B9FDD}" destId="{4717E22C-2ED0-46CC-B368-1EA602A9E451}" srcOrd="1" destOrd="0" parTransId="{EC4B0197-51BE-4437-B5D0-43AA8BFF8041}" sibTransId="{EFC02281-2B77-40EA-9138-7E12E843F1E7}"/>
    <dgm:cxn modelId="{3DCDC751-8C37-4E88-8FA1-A347848BC4E2}" type="presParOf" srcId="{CFC275FA-A013-40D3-91E1-6822D00E91F6}" destId="{744D98F0-5733-4C2F-93FB-62E7E4F00287}" srcOrd="0" destOrd="0" presId="urn:microsoft.com/office/officeart/2005/8/layout/hProcess7"/>
    <dgm:cxn modelId="{55B7174A-BDD8-4A26-87CA-D7E5AC476661}" type="presParOf" srcId="{744D98F0-5733-4C2F-93FB-62E7E4F00287}" destId="{5E14209E-21A7-49E5-94DA-A6060D52C37D}" srcOrd="0" destOrd="0" presId="urn:microsoft.com/office/officeart/2005/8/layout/hProcess7"/>
    <dgm:cxn modelId="{F8C8DF6D-BA3D-4948-BFAA-80434A409575}" type="presParOf" srcId="{744D98F0-5733-4C2F-93FB-62E7E4F00287}" destId="{873382A3-34C9-4BFF-908F-3FC0C6D48DA4}" srcOrd="1" destOrd="0" presId="urn:microsoft.com/office/officeart/2005/8/layout/hProcess7"/>
    <dgm:cxn modelId="{CEAE8DF4-FA65-43D7-A7F9-1E6F363A5E3E}" type="presParOf" srcId="{744D98F0-5733-4C2F-93FB-62E7E4F00287}" destId="{7849D66B-0EB2-4721-80AF-21B5D9257B4E}" srcOrd="2" destOrd="0" presId="urn:microsoft.com/office/officeart/2005/8/layout/hProcess7"/>
    <dgm:cxn modelId="{CB7E453A-0909-441E-8E1C-F8B3970275A3}" type="presParOf" srcId="{CFC275FA-A013-40D3-91E1-6822D00E91F6}" destId="{2F09443D-C3D7-4121-AC92-3055ED6ED9D2}" srcOrd="1" destOrd="0" presId="urn:microsoft.com/office/officeart/2005/8/layout/hProcess7"/>
    <dgm:cxn modelId="{D3BD4AB5-A999-4C89-8672-FD40674E6CBB}" type="presParOf" srcId="{CFC275FA-A013-40D3-91E1-6822D00E91F6}" destId="{E68B1DAA-A33E-45BE-AC6D-43032D4AE788}" srcOrd="2" destOrd="0" presId="urn:microsoft.com/office/officeart/2005/8/layout/hProcess7"/>
    <dgm:cxn modelId="{9FE4D23E-0145-47F0-A20C-6C773C8C662E}" type="presParOf" srcId="{E68B1DAA-A33E-45BE-AC6D-43032D4AE788}" destId="{134AD1AA-52CB-45A6-84E2-2F7929D408E9}" srcOrd="0" destOrd="0" presId="urn:microsoft.com/office/officeart/2005/8/layout/hProcess7"/>
    <dgm:cxn modelId="{F4042254-B0D4-491A-9C41-B397F6E901CE}" type="presParOf" srcId="{E68B1DAA-A33E-45BE-AC6D-43032D4AE788}" destId="{53180E61-4354-40F1-9C6C-8C81B5508283}" srcOrd="1" destOrd="0" presId="urn:microsoft.com/office/officeart/2005/8/layout/hProcess7"/>
    <dgm:cxn modelId="{C6CA8AE2-0E0D-4609-92BB-FD5EEF62561F}" type="presParOf" srcId="{E68B1DAA-A33E-45BE-AC6D-43032D4AE788}" destId="{6EA3B411-F840-4FBE-85D4-E25C73C3016C}" srcOrd="2" destOrd="0" presId="urn:microsoft.com/office/officeart/2005/8/layout/hProcess7"/>
    <dgm:cxn modelId="{7A8FB9CE-A01F-4CC0-BFB1-156E1025507F}" type="presParOf" srcId="{CFC275FA-A013-40D3-91E1-6822D00E91F6}" destId="{8EF22DB1-3B4F-43F3-9180-59DB75F938E3}" srcOrd="3" destOrd="0" presId="urn:microsoft.com/office/officeart/2005/8/layout/hProcess7"/>
    <dgm:cxn modelId="{51BB404A-F19B-4E0E-8FB3-5CC8172C14B6}" type="presParOf" srcId="{CFC275FA-A013-40D3-91E1-6822D00E91F6}" destId="{6EA72A1B-1D25-4624-BB6C-DAE224EB2F23}" srcOrd="4" destOrd="0" presId="urn:microsoft.com/office/officeart/2005/8/layout/hProcess7"/>
    <dgm:cxn modelId="{6F41CBDD-37ED-4985-8FB1-6C2043A7E8ED}" type="presParOf" srcId="{6EA72A1B-1D25-4624-BB6C-DAE224EB2F23}" destId="{2B94C344-82DD-4DC6-89F2-7D96A973CF10}" srcOrd="0" destOrd="0" presId="urn:microsoft.com/office/officeart/2005/8/layout/hProcess7"/>
    <dgm:cxn modelId="{B2F844E5-EFC8-48A4-B45C-8A0CF39FA925}" type="presParOf" srcId="{6EA72A1B-1D25-4624-BB6C-DAE224EB2F23}" destId="{8F34DB59-C715-4D05-8375-02A327597844}" srcOrd="1" destOrd="0" presId="urn:microsoft.com/office/officeart/2005/8/layout/hProcess7"/>
    <dgm:cxn modelId="{1A530631-6204-4B39-8336-855F8D3DF7EE}" type="presParOf" srcId="{6EA72A1B-1D25-4624-BB6C-DAE224EB2F23}" destId="{DE52EF8F-40CD-4354-B953-17FB268E2AE8}" srcOrd="2" destOrd="0" presId="urn:microsoft.com/office/officeart/2005/8/layout/hProcess7"/>
    <dgm:cxn modelId="{D0B1FBC2-6885-4EC7-8D93-7B47E7985435}" type="presParOf" srcId="{CFC275FA-A013-40D3-91E1-6822D00E91F6}" destId="{A2297303-A6E9-474D-9E25-814E382A95DC}" srcOrd="5" destOrd="0" presId="urn:microsoft.com/office/officeart/2005/8/layout/hProcess7"/>
    <dgm:cxn modelId="{D6DF1C77-BE61-452B-BB8C-3CDFE758FB5A}" type="presParOf" srcId="{CFC275FA-A013-40D3-91E1-6822D00E91F6}" destId="{CFD44AAB-CC6C-440D-8DA4-B5BF6CF6D276}" srcOrd="6" destOrd="0" presId="urn:microsoft.com/office/officeart/2005/8/layout/hProcess7"/>
    <dgm:cxn modelId="{651166FE-38F2-4A52-9C58-A29568DB1B35}" type="presParOf" srcId="{CFD44AAB-CC6C-440D-8DA4-B5BF6CF6D276}" destId="{79722D48-63CF-43B2-8754-5017EC752B26}" srcOrd="0" destOrd="0" presId="urn:microsoft.com/office/officeart/2005/8/layout/hProcess7"/>
    <dgm:cxn modelId="{39F4323F-2E93-4763-A7B3-1B16E60E9B67}" type="presParOf" srcId="{CFD44AAB-CC6C-440D-8DA4-B5BF6CF6D276}" destId="{113DA0AC-0DB8-4F60-960D-E86D0EF43C64}" srcOrd="1" destOrd="0" presId="urn:microsoft.com/office/officeart/2005/8/layout/hProcess7"/>
    <dgm:cxn modelId="{D53C4595-2E54-42CC-80F1-457D6B34C4CB}" type="presParOf" srcId="{CFD44AAB-CC6C-440D-8DA4-B5BF6CF6D276}" destId="{A9223B5A-B1D6-4940-BF6C-4A8CB3F3FFBA}" srcOrd="2" destOrd="0" presId="urn:microsoft.com/office/officeart/2005/8/layout/hProcess7"/>
    <dgm:cxn modelId="{4652062C-DC49-4F15-AE58-1957668B1C75}" type="presParOf" srcId="{CFC275FA-A013-40D3-91E1-6822D00E91F6}" destId="{76101161-17A7-48AC-A9A5-6C4396867428}" srcOrd="7" destOrd="0" presId="urn:microsoft.com/office/officeart/2005/8/layout/hProcess7"/>
    <dgm:cxn modelId="{FFE1CC57-E97C-4DDD-B16B-85418675981B}" type="presParOf" srcId="{CFC275FA-A013-40D3-91E1-6822D00E91F6}" destId="{5EC9BD15-73DE-454B-BD82-E44342640FBE}" srcOrd="8" destOrd="0" presId="urn:microsoft.com/office/officeart/2005/8/layout/hProcess7"/>
    <dgm:cxn modelId="{64AD87A9-A4F6-4E54-B216-7FA5F0FEDF88}" type="presParOf" srcId="{5EC9BD15-73DE-454B-BD82-E44342640FBE}" destId="{D6ABCF95-F922-4D7C-A87E-168E9F8B7320}" srcOrd="0" destOrd="0" presId="urn:microsoft.com/office/officeart/2005/8/layout/hProcess7"/>
    <dgm:cxn modelId="{7B24015D-1114-4250-BA7D-7EDF1EF262F8}" type="presParOf" srcId="{5EC9BD15-73DE-454B-BD82-E44342640FBE}" destId="{81445CD9-4A58-4AED-8CBF-5B060B559CF3}" srcOrd="1" destOrd="0" presId="urn:microsoft.com/office/officeart/2005/8/layout/hProcess7"/>
    <dgm:cxn modelId="{8D05347A-A865-426A-925F-1088B065991F}" type="presParOf" srcId="{5EC9BD15-73DE-454B-BD82-E44342640FBE}" destId="{6B43EBB5-FD1A-4B98-A4B4-F9D59CE2241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0DF61-93E8-46C3-9DD0-676A2BCCDE40}">
      <dsp:nvSpPr>
        <dsp:cNvPr id="0" name=""/>
        <dsp:cNvSpPr/>
      </dsp:nvSpPr>
      <dsp:spPr>
        <a:xfrm>
          <a:off x="5628080" y="2616701"/>
          <a:ext cx="3500184" cy="22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sng" kern="1200" dirty="0" smtClean="0"/>
            <a:t>Business Engagement</a:t>
          </a:r>
          <a:endParaRPr lang="en-US" sz="16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0" kern="1200" dirty="0" smtClean="0"/>
            <a:t>Business tours</a:t>
          </a:r>
          <a:endParaRPr lang="en-US" sz="16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Job Shadows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Internships</a:t>
          </a: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sng" kern="1200" dirty="0" smtClean="0"/>
            <a:t>CBO’s</a:t>
          </a:r>
          <a:endParaRPr lang="en-US" sz="16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Address social service needs of students</a:t>
          </a:r>
          <a:endParaRPr lang="en-US" sz="1400" kern="1200" dirty="0">
            <a:solidFill>
              <a:schemeClr val="tx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</dsp:txBody>
      <dsp:txXfrm>
        <a:off x="6728343" y="3238320"/>
        <a:ext cx="2349713" cy="1613816"/>
      </dsp:txXfrm>
    </dsp:sp>
    <dsp:sp modelId="{E5963E2E-51CF-4AF6-BCBC-B3FE03411E14}">
      <dsp:nvSpPr>
        <dsp:cNvPr id="0" name=""/>
        <dsp:cNvSpPr/>
      </dsp:nvSpPr>
      <dsp:spPr>
        <a:xfrm>
          <a:off x="470409" y="3257108"/>
          <a:ext cx="3260273" cy="1791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Career Services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Mock Interviews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Job Fairs</a:t>
          </a:r>
          <a:endParaRPr lang="en-US" sz="1400" kern="1200" dirty="0"/>
        </a:p>
      </dsp:txBody>
      <dsp:txXfrm>
        <a:off x="509752" y="3744207"/>
        <a:ext cx="2203505" cy="1264584"/>
      </dsp:txXfrm>
    </dsp:sp>
    <dsp:sp modelId="{900F16FA-42D4-43D0-9974-DA5D5105FECE}">
      <dsp:nvSpPr>
        <dsp:cNvPr id="0" name=""/>
        <dsp:cNvSpPr/>
      </dsp:nvSpPr>
      <dsp:spPr>
        <a:xfrm>
          <a:off x="5341132" y="-128750"/>
          <a:ext cx="3787132" cy="2075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7475" lvl="1" indent="-117475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u="sng" kern="1200" dirty="0" smtClean="0"/>
            <a:t>Businesses</a:t>
          </a:r>
          <a:r>
            <a:rPr lang="en-US" sz="1400" kern="1200" dirty="0" smtClean="0"/>
            <a:t>- inform candidates not selected for employment of training opportunities</a:t>
          </a:r>
          <a:endParaRPr lang="en-US" sz="1400" kern="1200" dirty="0"/>
        </a:p>
        <a:p>
          <a:pPr marL="117475" lvl="1" indent="-117475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1400" kern="1200" dirty="0"/>
        </a:p>
        <a:p>
          <a:pPr marL="117475" lvl="1" indent="-117475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u="sng" kern="1200" dirty="0" smtClean="0"/>
            <a:t>Community Based Organizations (CBO’s)</a:t>
          </a:r>
          <a:r>
            <a:rPr lang="en-US" sz="1400" kern="1200" dirty="0" smtClean="0"/>
            <a:t>- refer individuals who are stable and ready to pursue training</a:t>
          </a:r>
          <a:endParaRPr lang="en-US" sz="1400" kern="1200" dirty="0"/>
        </a:p>
      </dsp:txBody>
      <dsp:txXfrm>
        <a:off x="6522856" y="-83165"/>
        <a:ext cx="2559823" cy="1465220"/>
      </dsp:txXfrm>
    </dsp:sp>
    <dsp:sp modelId="{41FB1481-8159-4623-B5CC-08686CD80A38}">
      <dsp:nvSpPr>
        <dsp:cNvPr id="0" name=""/>
        <dsp:cNvSpPr/>
      </dsp:nvSpPr>
      <dsp:spPr>
        <a:xfrm>
          <a:off x="302223" y="-16295"/>
          <a:ext cx="3636651" cy="1609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sng" kern="1200" dirty="0" smtClean="0"/>
            <a:t>Businesses inform</a:t>
          </a:r>
          <a:r>
            <a:rPr lang="en-US" sz="1600" kern="1200" dirty="0" smtClean="0"/>
            <a:t>: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Occupation demand/forecast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Skill needs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Training pathways</a:t>
          </a:r>
          <a:endParaRPr lang="en-US" sz="1600" kern="1200" dirty="0"/>
        </a:p>
      </dsp:txBody>
      <dsp:txXfrm>
        <a:off x="337581" y="19063"/>
        <a:ext cx="2474940" cy="1136489"/>
      </dsp:txXfrm>
    </dsp:sp>
    <dsp:sp modelId="{045733DD-6E4C-43D7-B39D-A64A8FBBE4CC}">
      <dsp:nvSpPr>
        <dsp:cNvPr id="0" name=""/>
        <dsp:cNvSpPr/>
      </dsp:nvSpPr>
      <dsp:spPr>
        <a:xfrm>
          <a:off x="2335831" y="313018"/>
          <a:ext cx="2178000" cy="21780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1) Business Driven</a:t>
          </a:r>
          <a:endParaRPr lang="en-US" sz="1500" kern="1200" dirty="0"/>
        </a:p>
      </dsp:txBody>
      <dsp:txXfrm>
        <a:off x="2973752" y="950939"/>
        <a:ext cx="1540079" cy="1540079"/>
      </dsp:txXfrm>
    </dsp:sp>
    <dsp:sp modelId="{04737850-C970-4A71-91DC-A3477D3C8ED2}">
      <dsp:nvSpPr>
        <dsp:cNvPr id="0" name=""/>
        <dsp:cNvSpPr/>
      </dsp:nvSpPr>
      <dsp:spPr>
        <a:xfrm rot="5400000">
          <a:off x="4614432" y="313018"/>
          <a:ext cx="2178000" cy="21780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2) Outreach and Recruitment </a:t>
          </a:r>
          <a:endParaRPr lang="en-US" sz="1500" kern="1200" dirty="0"/>
        </a:p>
      </dsp:txBody>
      <dsp:txXfrm rot="-5400000">
        <a:off x="4614432" y="950939"/>
        <a:ext cx="1540079" cy="1540079"/>
      </dsp:txXfrm>
    </dsp:sp>
    <dsp:sp modelId="{C1A4A4F5-C7B9-4BC2-AA27-D70CC4996F01}">
      <dsp:nvSpPr>
        <dsp:cNvPr id="0" name=""/>
        <dsp:cNvSpPr/>
      </dsp:nvSpPr>
      <dsp:spPr>
        <a:xfrm rot="10800000">
          <a:off x="4634775" y="2591619"/>
          <a:ext cx="2178000" cy="21780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3) Business Engagement in Training </a:t>
          </a:r>
          <a:r>
            <a:rPr lang="en-US" sz="1500" u="sng" kern="1200" dirty="0" smtClean="0"/>
            <a:t>and </a:t>
          </a:r>
          <a:r>
            <a:rPr lang="en-US" sz="1500" u="none" kern="1200" dirty="0" smtClean="0"/>
            <a:t>CBO partnership to address student needs</a:t>
          </a:r>
          <a:endParaRPr lang="en-US" sz="1500" u="sng" kern="1200" dirty="0"/>
        </a:p>
      </dsp:txBody>
      <dsp:txXfrm rot="10800000">
        <a:off x="4634775" y="2591619"/>
        <a:ext cx="1540079" cy="1540079"/>
      </dsp:txXfrm>
    </dsp:sp>
    <dsp:sp modelId="{DB830F17-B24E-4B37-9DAE-DAB30024942E}">
      <dsp:nvSpPr>
        <dsp:cNvPr id="0" name=""/>
        <dsp:cNvSpPr/>
      </dsp:nvSpPr>
      <dsp:spPr>
        <a:xfrm rot="16200000">
          <a:off x="2335831" y="2591619"/>
          <a:ext cx="2178000" cy="21780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4) Employment Preparation and Attainment</a:t>
          </a:r>
          <a:endParaRPr lang="en-US" sz="1500" kern="1200" dirty="0"/>
        </a:p>
      </dsp:txBody>
      <dsp:txXfrm rot="5400000">
        <a:off x="2973752" y="2591619"/>
        <a:ext cx="1540079" cy="1540079"/>
      </dsp:txXfrm>
    </dsp:sp>
    <dsp:sp modelId="{42DA6C18-AC1F-4AD9-B2F9-B8AB4775555F}">
      <dsp:nvSpPr>
        <dsp:cNvPr id="0" name=""/>
        <dsp:cNvSpPr/>
      </dsp:nvSpPr>
      <dsp:spPr>
        <a:xfrm>
          <a:off x="4188138" y="2088617"/>
          <a:ext cx="751988" cy="65390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0A685-6BC8-4CF3-A412-E3DEEDA353FE}">
      <dsp:nvSpPr>
        <dsp:cNvPr id="0" name=""/>
        <dsp:cNvSpPr/>
      </dsp:nvSpPr>
      <dsp:spPr>
        <a:xfrm rot="10800000">
          <a:off x="4188138" y="2340118"/>
          <a:ext cx="751988" cy="65390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2377DF-F32C-DA4F-BECC-6D35D2FD1A55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29F356-D58B-7B47-9F0F-425B114B7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97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6" charset="-128"/>
              </a:defRPr>
            </a:lvl1pPr>
          </a:lstStyle>
          <a:p>
            <a:pPr>
              <a:defRPr/>
            </a:pPr>
            <a:fld id="{857FF63D-4D0D-4BD0-A55F-06FD6ECEC150}" type="datetimeFigureOut">
              <a:rPr lang="en-US"/>
              <a:pPr>
                <a:defRPr/>
              </a:pPr>
              <a:t>1/23/2017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6" charset="-128"/>
              </a:defRPr>
            </a:lvl1pPr>
          </a:lstStyle>
          <a:p>
            <a:pPr>
              <a:defRPr/>
            </a:pPr>
            <a:fld id="{42ACA8B5-4D72-44AD-B8DB-6A3383D0E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9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064774-D57C-4A0D-A42C-61DE2E73A4F9}" type="slidenum">
              <a:rPr lang="en-US">
                <a:ea typeface="ＭＳ Ｐゴシック" pitchFamily="34" charset="-128"/>
              </a:rPr>
              <a:pPr/>
              <a:t>1</a:t>
            </a:fld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development of 6 Industry Sector Boards occurred over time.</a:t>
            </a:r>
          </a:p>
          <a:p>
            <a:pPr marL="0" indent="0">
              <a:buNone/>
            </a:pPr>
            <a:r>
              <a:rPr lang="en-US" baseline="0" dirty="0" smtClean="0"/>
              <a:t>Refer to the Sector Board Summary -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2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Judy</a:t>
            </a:r>
          </a:p>
          <a:p>
            <a:pPr marL="174708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 Driven- Inform skill needs and training needed</a:t>
            </a:r>
          </a:p>
          <a:p>
            <a:pPr marL="174708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Outreach and Recruitment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Agreements between business and the College allow for Kirkwood to reference which businesses endorse training that is being marketed. 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Exploring ways for businesses to inform applicants who are not offered employment, training that is being promoted by area businesses.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Existing workforce; employees within partnering companies.</a:t>
            </a:r>
          </a:p>
          <a:p>
            <a:pPr marL="174708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 Engagement in Training and CBO partnership to address student needs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Engage businesses in speaking with students in the classroom, providing tours, etc. This gives businesses to network with possible candidates for employment and vice versa.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CBO’s play a critical role in providing social services that are not the expertise of the Community College.</a:t>
            </a:r>
          </a:p>
          <a:p>
            <a:pPr marL="174708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Employment Preparation and Attainment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Support students in accessing career services in preparation for completing training and seeking employment.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Coordinate events for students to interview with partnering businesses.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BE643EFC-832A-4F93-99C0-D02CBFA10D14}" type="slidenum">
              <a:rPr lang="en-US" altLang="en-US" smtClean="0"/>
              <a:pPr/>
              <a:t>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24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Workforce System</a:t>
            </a:r>
          </a:p>
          <a:p>
            <a:pPr marL="228600" indent="-228600">
              <a:buAutoNum type="alphaLcParenR"/>
            </a:pPr>
            <a:r>
              <a:rPr lang="en-US" dirty="0" smtClean="0"/>
              <a:t>targeted approach to training and addressing workforce needs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Better utilization of tax payer dollars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5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Largest workforce sector; largest percentage of workers employed in this industry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Kirkwood</a:t>
            </a:r>
            <a:r>
              <a:rPr lang="en-US" baseline="0" dirty="0" smtClean="0"/>
              <a:t> had already been meeting regularly with businesses within this sector.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Companies represent machining, assembly, production, plastics and metal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4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33F12-5F55-41D8-A7CA-F0A7C4929EF3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11D02103-A6BF-42FC-9018-259F08A558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62AC0-4C45-40DB-A8A3-7E5B6FB0529A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5A635-6156-4B8C-B110-808F5D3D04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5CBB0-73AC-4D80-9570-6E7F68C833ED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9C208-7B5A-43C7-B40A-D60C0425EE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B7CFC-A8CF-4F53-9AAC-8A5B08BC7E36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DFCDB230-3466-430B-8047-410322316C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B62CB-BD52-440A-8D7D-A99E49521D7A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FAD3C-7635-4D3E-B291-098D748305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16E6B-41CF-426D-9242-9EAFB358508C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C8810-C831-4BA5-B29C-A7BDDF7A72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87626-C9DC-4CD6-A196-7676BA8045AF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418AD-2689-4DAC-8023-CF9459BFE5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AD650-C7C4-4A12-9E1E-20B0D0AB9AAB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D430B4E1-191B-43B0-81F7-8CAEE6ADA0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72C8F-DD8D-4381-9214-64CA19066A49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27995-15AB-4328-A4C4-84D6265700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FB071-EA57-411F-9C79-D3BC071AA401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661CC-CA2F-4C24-99C7-606FFC7EAF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0B5A5-160B-466E-AA41-DD75FCEEFC67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09601-DC3D-4353-8E17-7965250B5B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4ECD86-CD00-4726-B117-0D44A7216F88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C8468E-67AA-4FDC-BD7A-568DFC777F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ectorskillsacademy.org/Sector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ectorskillsacademy.org/Sector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3Jww-lLrzdcdGpLRWg0SVNqSk0" TargetMode="External"/><Relationship Id="rId2" Type="http://schemas.openxmlformats.org/officeDocument/2006/relationships/hyperlink" Target="https://youtu.be/-qMB0Day9s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Judy.Stoffel@kirkwood.edu" TargetMode="External"/><Relationship Id="rId2" Type="http://schemas.openxmlformats.org/officeDocument/2006/relationships/hyperlink" Target="mailto:Kim.Becicka@kirkwood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0629" y="1866901"/>
            <a:ext cx="8042564" cy="132397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Business </a:t>
            </a:r>
            <a:r>
              <a:rPr lang="en-US" sz="4800" dirty="0" smtClean="0">
                <a:solidFill>
                  <a:schemeClr val="bg1"/>
                </a:solidFill>
              </a:rPr>
              <a:t>Engagement: Collaboration with WIB and Industry Sector Boards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39091" y="4037610"/>
            <a:ext cx="6400800" cy="16011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JRWA Project </a:t>
            </a:r>
            <a:r>
              <a:rPr lang="en-US" sz="2800" dirty="0">
                <a:solidFill>
                  <a:schemeClr val="bg1"/>
                </a:solidFill>
              </a:rPr>
              <a:t>Directors Meeting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January 25, 2017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380"/>
            <a:ext cx="8229600" cy="1756044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Sector </a:t>
            </a:r>
            <a:r>
              <a:rPr lang="en-US" altLang="en-US" dirty="0" smtClean="0"/>
              <a:t>Board: How Did We Get Started?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582395" cy="51212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 smtClean="0"/>
              <a:t>Step 5</a:t>
            </a:r>
            <a:r>
              <a:rPr lang="en-US" altLang="en-US" dirty="0" smtClean="0"/>
              <a:t>: </a:t>
            </a:r>
            <a:r>
              <a:rPr lang="en-US" altLang="en-US" dirty="0"/>
              <a:t>Invited Advanced Manufacturing employer members (about 35) from the community.  Invitation sent from President of Kirkwood.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</a:t>
            </a:r>
            <a:r>
              <a:rPr lang="en-US" altLang="en-US" u="sng" dirty="0" smtClean="0"/>
              <a:t>6</a:t>
            </a:r>
            <a:r>
              <a:rPr lang="en-US" altLang="en-US" dirty="0" smtClean="0"/>
              <a:t>: </a:t>
            </a:r>
            <a:r>
              <a:rPr lang="en-US" altLang="en-US" dirty="0"/>
              <a:t>First meeting, led by external consultant with Kirkwood facilitating.  Gained commitment to continue and move forward from this first meeting</a:t>
            </a:r>
            <a:r>
              <a:rPr lang="en-US" alt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</a:t>
            </a:r>
            <a:r>
              <a:rPr lang="en-US" altLang="en-US" u="sng" dirty="0" smtClean="0"/>
              <a:t>7</a:t>
            </a:r>
            <a:r>
              <a:rPr lang="en-US" altLang="en-US" dirty="0" smtClean="0"/>
              <a:t>: </a:t>
            </a:r>
            <a:r>
              <a:rPr lang="en-US" altLang="en-US" dirty="0"/>
              <a:t>Next meetings focused on providing the board with regional labor marketing information about the industry cluster.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8</a:t>
            </a:r>
            <a:r>
              <a:rPr lang="en-US" altLang="en-US" dirty="0" smtClean="0"/>
              <a:t>:  </a:t>
            </a:r>
            <a:r>
              <a:rPr lang="en-US" altLang="en-US" dirty="0"/>
              <a:t>Began the process of development </a:t>
            </a:r>
            <a:r>
              <a:rPr lang="en-US" altLang="en-US" dirty="0" smtClean="0"/>
              <a:t> of the </a:t>
            </a:r>
            <a:r>
              <a:rPr lang="en-US" altLang="en-US" dirty="0"/>
              <a:t>Occupational Map at the same time leading discussions on short and long term goals the board would like to achieve.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3" y="154379"/>
            <a:ext cx="8617527" cy="100940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</a:t>
            </a:r>
            <a:r>
              <a:rPr lang="en-US" dirty="0" smtClean="0"/>
              <a:t>dvanced Manufacturing</a:t>
            </a:r>
            <a:br>
              <a:rPr lang="en-US" dirty="0" smtClean="0"/>
            </a:br>
            <a:r>
              <a:rPr lang="en-US" dirty="0" smtClean="0"/>
              <a:t>Sector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3" y="1163783"/>
            <a:ext cx="8229600" cy="55576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Active Companies Represented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400" dirty="0" smtClean="0"/>
              <a:t>Highway Equipment Company	Centro</a:t>
            </a:r>
          </a:p>
          <a:p>
            <a:pPr marL="0" indent="0">
              <a:buNone/>
            </a:pPr>
            <a:r>
              <a:rPr lang="en-US" sz="2400" dirty="0" smtClean="0"/>
              <a:t>TSF Structures				Barnes Manufacturing</a:t>
            </a:r>
          </a:p>
          <a:p>
            <a:pPr marL="0" indent="0">
              <a:buNone/>
            </a:pPr>
            <a:r>
              <a:rPr lang="en-US" sz="2400" dirty="0" smtClean="0"/>
              <a:t>Newell Machinery			Bentley Manufacturing</a:t>
            </a:r>
          </a:p>
          <a:p>
            <a:pPr marL="0" indent="0">
              <a:buNone/>
            </a:pPr>
            <a:r>
              <a:rPr lang="en-US" sz="2400" dirty="0" smtClean="0"/>
              <a:t>Clickstop				Bazooka Farmstar</a:t>
            </a:r>
          </a:p>
          <a:p>
            <a:pPr marL="0" indent="0">
              <a:buNone/>
            </a:pPr>
            <a:r>
              <a:rPr lang="en-US" sz="2400" dirty="0" smtClean="0"/>
              <a:t>ACP					ACH Foam</a:t>
            </a:r>
          </a:p>
          <a:p>
            <a:pPr marL="0" indent="0">
              <a:buNone/>
            </a:pPr>
            <a:r>
              <a:rPr lang="en-US" sz="2400" dirty="0" smtClean="0"/>
              <a:t>PMX					Coles Quality Foods</a:t>
            </a:r>
          </a:p>
          <a:p>
            <a:pPr marL="0" indent="0">
              <a:buNone/>
            </a:pPr>
            <a:r>
              <a:rPr lang="en-US" sz="2400" dirty="0" smtClean="0"/>
              <a:t>Newell Machinery			Midwest Metal Products</a:t>
            </a:r>
          </a:p>
          <a:p>
            <a:pPr marL="0" indent="0">
              <a:buNone/>
            </a:pPr>
            <a:r>
              <a:rPr lang="en-US" sz="2400" dirty="0" smtClean="0"/>
              <a:t>NIS</a:t>
            </a:r>
          </a:p>
          <a:p>
            <a:pPr marL="0" indent="0">
              <a:buNone/>
            </a:pPr>
            <a:r>
              <a:rPr lang="en-US" sz="2400" dirty="0" smtClean="0"/>
              <a:t>Frontier</a:t>
            </a:r>
          </a:p>
          <a:p>
            <a:pPr marL="0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v"/>
            </a:pPr>
            <a:endParaRPr lang="en-US" sz="2000" dirty="0" smtClean="0"/>
          </a:p>
          <a:p>
            <a:pPr marL="914400" lvl="2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DB230-3466-430B-8047-410322316C6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756044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Sector </a:t>
            </a:r>
            <a:r>
              <a:rPr lang="en-US" altLang="en-US" dirty="0" smtClean="0"/>
              <a:t>Board: How Did We Get Started?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 smtClean="0"/>
              <a:t>Step 9</a:t>
            </a:r>
            <a:r>
              <a:rPr lang="en-US" altLang="en-US" dirty="0" smtClean="0"/>
              <a:t>:  Goals were determined and Occupational map was completed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 smtClean="0"/>
              <a:t>Step 10</a:t>
            </a:r>
            <a:r>
              <a:rPr lang="en-US" altLang="en-US" dirty="0" smtClean="0"/>
              <a:t>:  More formal board structure with Chair, Vice-Chair and bylaws was established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 smtClean="0"/>
              <a:t>Step 11</a:t>
            </a:r>
            <a:r>
              <a:rPr lang="en-US" altLang="en-US" dirty="0" smtClean="0"/>
              <a:t>:  Continually engage additional members</a:t>
            </a:r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50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Sector Board: Business Case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400" u="sng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An </a:t>
            </a:r>
            <a:r>
              <a:rPr lang="en-US" altLang="en-US" sz="2400" dirty="0">
                <a:solidFill>
                  <a:schemeClr val="bg1"/>
                </a:solidFill>
              </a:rPr>
              <a:t>Educated and Skilled </a:t>
            </a:r>
            <a:r>
              <a:rPr lang="en-US" altLang="en-US" sz="2400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solidFill>
                  <a:schemeClr val="bg1"/>
                </a:solidFill>
              </a:rPr>
              <a:t>Business </a:t>
            </a:r>
            <a:r>
              <a:rPr lang="en-US" altLang="en-US" sz="2400" dirty="0">
                <a:solidFill>
                  <a:schemeClr val="bg1"/>
                </a:solidFill>
              </a:rPr>
              <a:t>innovation is a strategic </a:t>
            </a:r>
            <a:r>
              <a:rPr lang="en-US" altLang="en-US" sz="2400" dirty="0" smtClean="0">
                <a:solidFill>
                  <a:schemeClr val="bg1"/>
                </a:solidFill>
              </a:rPr>
              <a:t>imperative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solidFill>
                  <a:schemeClr val="bg1"/>
                </a:solidFill>
              </a:rPr>
              <a:t>A </a:t>
            </a:r>
            <a:r>
              <a:rPr lang="en-US" altLang="en-US" sz="2400" dirty="0">
                <a:solidFill>
                  <a:schemeClr val="bg1"/>
                </a:solidFill>
              </a:rPr>
              <a:t>highly skilled and educated workforce is one of the most critical elements for innovation </a:t>
            </a:r>
            <a:r>
              <a:rPr lang="en-US" altLang="en-US" sz="2400" dirty="0" smtClean="0">
                <a:solidFill>
                  <a:schemeClr val="bg1"/>
                </a:solidFill>
              </a:rPr>
              <a:t>success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solidFill>
                  <a:schemeClr val="bg1"/>
                </a:solidFill>
              </a:rPr>
              <a:t>Regional </a:t>
            </a:r>
            <a:r>
              <a:rPr lang="en-US" altLang="en-US" sz="2400" dirty="0">
                <a:solidFill>
                  <a:schemeClr val="bg1"/>
                </a:solidFill>
              </a:rPr>
              <a:t>Skills Gap is widening, qualified applicant pools are </a:t>
            </a:r>
            <a:r>
              <a:rPr lang="en-US" altLang="en-US" sz="2400" dirty="0" smtClean="0">
                <a:solidFill>
                  <a:schemeClr val="bg1"/>
                </a:solidFill>
              </a:rPr>
              <a:t>shrinking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50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Sector Board: Goals at Start 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>
                <a:solidFill>
                  <a:schemeClr val="bg1"/>
                </a:solidFill>
              </a:rPr>
              <a:t>Increase communication to all employers/partners regarding current activity involving industry, education and best practices </a:t>
            </a:r>
            <a:r>
              <a:rPr lang="en-US" altLang="en-US" sz="1200" dirty="0" smtClean="0">
                <a:solidFill>
                  <a:schemeClr val="bg1"/>
                </a:solidFill>
              </a:rPr>
              <a:t>(completed and ongoing)</a:t>
            </a:r>
          </a:p>
          <a:p>
            <a:pPr>
              <a:lnSpc>
                <a:spcPct val="90000"/>
              </a:lnSpc>
            </a:pPr>
            <a:endParaRPr lang="en-US" alt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2. 	Increase </a:t>
            </a:r>
            <a:r>
              <a:rPr lang="en-US" altLang="en-US" sz="2000" dirty="0">
                <a:solidFill>
                  <a:schemeClr val="bg1"/>
                </a:solidFill>
              </a:rPr>
              <a:t>partnerships between employers, education, </a:t>
            </a:r>
            <a:r>
              <a:rPr lang="en-US" altLang="en-US" sz="2000" dirty="0" smtClean="0">
                <a:solidFill>
                  <a:schemeClr val="bg1"/>
                </a:solidFill>
              </a:rPr>
              <a:t>community-	based </a:t>
            </a:r>
            <a:r>
              <a:rPr lang="en-US" altLang="en-US" sz="2000" dirty="0">
                <a:solidFill>
                  <a:schemeClr val="bg1"/>
                </a:solidFill>
              </a:rPr>
              <a:t>organizations and workforce development to address skills </a:t>
            </a:r>
            <a:r>
              <a:rPr lang="en-US" altLang="en-US" sz="2000" dirty="0" smtClean="0">
                <a:solidFill>
                  <a:schemeClr val="bg1"/>
                </a:solidFill>
              </a:rPr>
              <a:t>gaps 	</a:t>
            </a:r>
            <a:r>
              <a:rPr lang="en-US" altLang="en-US" sz="1200" dirty="0" smtClean="0">
                <a:solidFill>
                  <a:schemeClr val="bg1"/>
                </a:solidFill>
              </a:rPr>
              <a:t>(completed and ongoing)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3. 	Develop </a:t>
            </a:r>
            <a:r>
              <a:rPr lang="en-US" altLang="en-US" sz="2000" dirty="0">
                <a:solidFill>
                  <a:schemeClr val="bg1"/>
                </a:solidFill>
              </a:rPr>
              <a:t>and locate tools to better match people to manufacturing </a:t>
            </a:r>
            <a:r>
              <a:rPr lang="en-US" altLang="en-US" sz="2000" dirty="0" smtClean="0">
                <a:solidFill>
                  <a:schemeClr val="bg1"/>
                </a:solidFill>
              </a:rPr>
              <a:t>	careers 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AutoNum type="arabicPeriod" startAt="4"/>
            </a:pPr>
            <a:r>
              <a:rPr lang="en-US" altLang="en-US" sz="2000" dirty="0" smtClean="0">
                <a:solidFill>
                  <a:schemeClr val="bg1"/>
                </a:solidFill>
              </a:rPr>
              <a:t>Develop </a:t>
            </a:r>
            <a:r>
              <a:rPr lang="en-US" altLang="en-US" sz="2000" dirty="0">
                <a:solidFill>
                  <a:schemeClr val="bg1"/>
                </a:solidFill>
              </a:rPr>
              <a:t>a unified marketing and outreach program to improve the </a:t>
            </a:r>
            <a:r>
              <a:rPr lang="en-US" altLang="en-US" sz="2000" dirty="0" smtClean="0">
                <a:solidFill>
                  <a:schemeClr val="bg1"/>
                </a:solidFill>
              </a:rPr>
              <a:t>visibility</a:t>
            </a:r>
            <a:r>
              <a:rPr lang="en-US" altLang="en-US" sz="2000" dirty="0">
                <a:solidFill>
                  <a:schemeClr val="bg1"/>
                </a:solidFill>
              </a:rPr>
              <a:t>, perception, and understanding of manufacturing </a:t>
            </a:r>
            <a:r>
              <a:rPr lang="en-US" altLang="en-US" sz="2000" dirty="0" smtClean="0">
                <a:solidFill>
                  <a:schemeClr val="bg1"/>
                </a:solidFill>
              </a:rPr>
              <a:t>careers 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solidFill>
                  <a:schemeClr val="bg1"/>
                </a:solidFill>
              </a:rPr>
              <a:t>	(current goal)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Target Audiences: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Middle and High School Students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Available Workforce (underemployed, adult and unemployed)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5. 	Increase </a:t>
            </a:r>
            <a:r>
              <a:rPr lang="en-US" altLang="en-US" sz="2000" dirty="0">
                <a:solidFill>
                  <a:schemeClr val="bg1"/>
                </a:solidFill>
              </a:rPr>
              <a:t>exposure to manufacturing through internships, tours, job </a:t>
            </a:r>
            <a:r>
              <a:rPr lang="en-US" altLang="en-US" sz="2000" dirty="0" smtClean="0">
                <a:solidFill>
                  <a:schemeClr val="bg1"/>
                </a:solidFill>
              </a:rPr>
              <a:t>	shadows </a:t>
            </a:r>
            <a:r>
              <a:rPr lang="en-US" altLang="en-US" sz="2000" dirty="0">
                <a:solidFill>
                  <a:schemeClr val="bg1"/>
                </a:solidFill>
              </a:rPr>
              <a:t>and faculty/instructor </a:t>
            </a:r>
            <a:r>
              <a:rPr lang="en-US" altLang="en-US" sz="2000" dirty="0" smtClean="0">
                <a:solidFill>
                  <a:schemeClr val="bg1"/>
                </a:solidFill>
              </a:rPr>
              <a:t>engagement </a:t>
            </a:r>
            <a:r>
              <a:rPr lang="en-US" altLang="en-US" sz="1200" dirty="0" smtClean="0">
                <a:solidFill>
                  <a:schemeClr val="bg1"/>
                </a:solidFill>
              </a:rPr>
              <a:t>(current goal)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50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Sector Board: New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chemeClr val="bg1"/>
                </a:solidFill>
              </a:rPr>
              <a:t>Serve </a:t>
            </a:r>
            <a:r>
              <a:rPr lang="en-US" altLang="en-US" sz="2000" dirty="0">
                <a:solidFill>
                  <a:schemeClr val="bg1"/>
                </a:solidFill>
              </a:rPr>
              <a:t>as the advisory committee for the K-12 CTE Program Manufacturing Curriculum and Assessment and Kirkwood’s Advanced Manufacturing Program and Noncredit Manufacturing Certificate Programs (Completed and </a:t>
            </a:r>
            <a:r>
              <a:rPr lang="en-US" altLang="en-US" sz="2000" dirty="0" smtClean="0">
                <a:solidFill>
                  <a:schemeClr val="bg1"/>
                </a:solidFill>
              </a:rPr>
              <a:t>Ongoing)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2. 	Develop </a:t>
            </a:r>
            <a:r>
              <a:rPr lang="en-US" altLang="en-US" sz="2000" dirty="0">
                <a:solidFill>
                  <a:schemeClr val="bg1"/>
                </a:solidFill>
              </a:rPr>
              <a:t>and map the career and education pathway for the Advanced </a:t>
            </a:r>
            <a:r>
              <a:rPr lang="en-US" altLang="en-US" sz="2000" dirty="0" smtClean="0">
                <a:solidFill>
                  <a:schemeClr val="bg1"/>
                </a:solidFill>
              </a:rPr>
              <a:t>	Manufacturing </a:t>
            </a:r>
            <a:r>
              <a:rPr lang="en-US" altLang="en-US" sz="2000" dirty="0">
                <a:solidFill>
                  <a:schemeClr val="bg1"/>
                </a:solidFill>
              </a:rPr>
              <a:t>Sector (Manufacturing Production Sub-Sector </a:t>
            </a:r>
            <a:r>
              <a:rPr lang="en-US" altLang="en-US" sz="2000" dirty="0" smtClean="0">
                <a:solidFill>
                  <a:schemeClr val="bg1"/>
                </a:solidFill>
              </a:rPr>
              <a:t>	(Completed)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3. 	Align </a:t>
            </a:r>
            <a:r>
              <a:rPr lang="en-US" altLang="en-US" sz="2000" dirty="0">
                <a:solidFill>
                  <a:schemeClr val="bg1"/>
                </a:solidFill>
              </a:rPr>
              <a:t>the Advanced Manufacturing career pathway map with existing </a:t>
            </a:r>
            <a:r>
              <a:rPr lang="en-US" altLang="en-US" sz="2000" dirty="0" smtClean="0">
                <a:solidFill>
                  <a:schemeClr val="bg1"/>
                </a:solidFill>
              </a:rPr>
              <a:t>	certificate</a:t>
            </a:r>
            <a:r>
              <a:rPr lang="en-US" altLang="en-US" sz="2000" dirty="0">
                <a:solidFill>
                  <a:schemeClr val="bg1"/>
                </a:solidFill>
              </a:rPr>
              <a:t>, diploma and degree programs (</a:t>
            </a:r>
            <a:r>
              <a:rPr lang="en-US" altLang="en-US" sz="2000" dirty="0" smtClean="0">
                <a:solidFill>
                  <a:schemeClr val="bg1"/>
                </a:solidFill>
              </a:rPr>
              <a:t>Completed)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4. 	Review </a:t>
            </a:r>
            <a:r>
              <a:rPr lang="en-US" altLang="en-US" sz="2000" dirty="0">
                <a:solidFill>
                  <a:schemeClr val="bg1"/>
                </a:solidFill>
              </a:rPr>
              <a:t>current programs, identify gaps, seamless approaches, and </a:t>
            </a:r>
            <a:r>
              <a:rPr lang="en-US" altLang="en-US" sz="2000" dirty="0" smtClean="0">
                <a:solidFill>
                  <a:schemeClr val="bg1"/>
                </a:solidFill>
              </a:rPr>
              <a:t>	determine </a:t>
            </a:r>
            <a:r>
              <a:rPr lang="en-US" altLang="en-US" sz="2000" dirty="0">
                <a:solidFill>
                  <a:schemeClr val="bg1"/>
                </a:solidFill>
              </a:rPr>
              <a:t>needed technical standards, skills standards, and or program </a:t>
            </a:r>
            <a:r>
              <a:rPr lang="en-US" altLang="en-US" sz="2000" dirty="0" smtClean="0">
                <a:solidFill>
                  <a:schemeClr val="bg1"/>
                </a:solidFill>
              </a:rPr>
              <a:t>	changes </a:t>
            </a:r>
            <a:r>
              <a:rPr lang="en-US" altLang="en-US" sz="2000" dirty="0">
                <a:solidFill>
                  <a:schemeClr val="bg1"/>
                </a:solidFill>
              </a:rPr>
              <a:t>(On-going)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did we go about adding additional  Sector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Organic process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Financial Services, Insurance, and Customer Services evolved from a Call Center Advisory Committee to an Industry Sector Board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Health Care- regional occupation demand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Information Technology – statewide growth and demand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Architecture, Construction and Engineering (ACE)- two faculty engaged and requested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3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50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 smtClean="0"/>
              <a:t>Workforce Strategy Themes </a:t>
            </a:r>
            <a:br>
              <a:rPr lang="en-US" altLang="en-US" dirty="0" smtClean="0"/>
            </a:br>
            <a:r>
              <a:rPr lang="en-US" altLang="en-US" dirty="0" smtClean="0"/>
              <a:t>Across Sector Boards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schemeClr val="bg1"/>
                </a:solidFill>
              </a:rPr>
              <a:t>Occupation Pathway Mapping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schemeClr val="bg1"/>
                </a:solidFill>
              </a:rPr>
              <a:t>Occupation Awareness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schemeClr val="bg1"/>
                </a:solidFill>
              </a:rPr>
              <a:t>Training Pathway Development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schemeClr val="bg1"/>
                </a:solidFill>
              </a:rPr>
              <a:t>Employer Engagement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19975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3"/>
            <a:ext cx="9144000" cy="688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19975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81"/>
            <a:ext cx="9143999" cy="68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91" y="264495"/>
            <a:ext cx="803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What is a Sector Approach?</a:t>
            </a:r>
            <a:endParaRPr lang="en-US" sz="4000" dirty="0" smtClean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124" y="1209671"/>
            <a:ext cx="791228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systems approach to workforce development, typically on behalf of low-income individuals, that: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Targets a specific industry or cluster of occupations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solidFill>
                  <a:schemeClr val="bg1"/>
                </a:solidFill>
              </a:rPr>
              <a:t>Develops workforce solutions tailored to an industry and region</a:t>
            </a:r>
          </a:p>
          <a:p>
            <a:pPr marL="457200" indent="-457200">
              <a:buAutoNum type="arabicPeriod" startAt="2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solidFill>
                  <a:schemeClr val="bg1"/>
                </a:solidFill>
              </a:rPr>
              <a:t>Supports workers in improving their employment-related skills and ability to compete for higher quality jobs</a:t>
            </a:r>
          </a:p>
          <a:p>
            <a:pPr marL="457200" indent="-457200">
              <a:buAutoNum type="arabicPeriod" startAt="2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solidFill>
                  <a:schemeClr val="bg1"/>
                </a:solidFill>
              </a:rPr>
              <a:t>Meets the needs of employers</a:t>
            </a:r>
          </a:p>
          <a:p>
            <a:pPr marL="457200" indent="-457200">
              <a:buAutoNum type="arabicPeriod" startAt="2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solidFill>
                  <a:schemeClr val="bg1"/>
                </a:solidFill>
              </a:rPr>
              <a:t>Creates lasting change in the labor market system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Source: The ASPEN </a:t>
            </a:r>
            <a:r>
              <a:rPr lang="en-US" sz="1400" dirty="0">
                <a:solidFill>
                  <a:schemeClr val="bg1"/>
                </a:solidFill>
              </a:rPr>
              <a:t>Institute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sectorskillsacademy.org/Sector.html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19975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7"/>
            <a:ext cx="9144000" cy="683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19975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26"/>
            <a:ext cx="9144000" cy="690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19975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3" y="0"/>
            <a:ext cx="919336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8651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Health Care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Occupation Outlook in Iowa between 2012-2022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9914" y="6019800"/>
            <a:ext cx="6876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State of Iowa 2012-2022 Occupational Projections 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778" y="1664762"/>
            <a:ext cx="754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Top 10 Occupations Expected to have the Largest Employment Growth include: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#2: Registered Nurses: 5,635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#8: Home Health Aides 3,415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r>
              <a:rPr lang="en-US" b="1" u="sng" dirty="0" smtClean="0"/>
              <a:t>Top </a:t>
            </a:r>
            <a:r>
              <a:rPr lang="en-US" b="1" u="sng" dirty="0"/>
              <a:t>10 Fastest Growing </a:t>
            </a:r>
            <a:r>
              <a:rPr lang="en-US" b="1" u="sng" dirty="0" smtClean="0"/>
              <a:t>Occupations include</a:t>
            </a:r>
            <a:r>
              <a:rPr lang="en-US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Occupational </a:t>
            </a:r>
            <a:r>
              <a:rPr lang="en-US" dirty="0"/>
              <a:t>Therapy Assistants (4.4</a:t>
            </a:r>
            <a:r>
              <a:rPr lang="en-US" dirty="0" smtClean="0"/>
              <a:t>%)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Medical </a:t>
            </a:r>
            <a:r>
              <a:rPr lang="en-US" dirty="0"/>
              <a:t>Sonographers (4.4</a:t>
            </a:r>
            <a:r>
              <a:rPr lang="en-US" dirty="0" smtClean="0"/>
              <a:t>%)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Physical </a:t>
            </a:r>
            <a:r>
              <a:rPr lang="en-US" dirty="0"/>
              <a:t>Therapists Assistants (3.8</a:t>
            </a:r>
            <a:r>
              <a:rPr lang="en-US" dirty="0" smtClean="0"/>
              <a:t>%)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Personal </a:t>
            </a:r>
            <a:r>
              <a:rPr lang="en-US" dirty="0"/>
              <a:t>Care Aides (3.7%) 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r>
              <a:rPr lang="en-US" b="1" u="sng" dirty="0" smtClean="0"/>
              <a:t>Occupations </a:t>
            </a:r>
            <a:r>
              <a:rPr lang="en-US" b="1" u="sng" dirty="0"/>
              <a:t>with the Most Annual Openings </a:t>
            </a:r>
            <a:r>
              <a:rPr lang="en-US" b="1" u="sng" dirty="0" smtClean="0"/>
              <a:t>includes: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Registered </a:t>
            </a:r>
            <a:r>
              <a:rPr lang="en-US" dirty="0"/>
              <a:t>Nurses</a:t>
            </a:r>
          </a:p>
          <a:p>
            <a:endParaRPr lang="en-US" dirty="0"/>
          </a:p>
          <a:p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599" y="228600"/>
            <a:ext cx="7656689" cy="8651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2012-2022 Projections</a:t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Fastest Growing Health Care Occupations in Region 10 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9155" y="5867400"/>
            <a:ext cx="6876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Iowa Workforce Development (IWIN)</a:t>
            </a:r>
          </a:p>
          <a:p>
            <a:r>
              <a:rPr lang="en-US" sz="1100" dirty="0" smtClean="0"/>
              <a:t>* Region includes Benton, Cedar, Iowa, Johnson, Jones, Linn and Washington Counties </a:t>
            </a:r>
          </a:p>
          <a:p>
            <a:r>
              <a:rPr lang="en-US" sz="1100" dirty="0" smtClean="0"/>
              <a:t>** Wage and salary may vary based on location in the region and setting. </a:t>
            </a:r>
          </a:p>
          <a:p>
            <a:endParaRPr lang="en-US" sz="11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1" y="1719023"/>
            <a:ext cx="8573697" cy="34199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90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2012-2022 Projections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400" dirty="0">
                <a:solidFill>
                  <a:schemeClr val="bg1"/>
                </a:solidFill>
                <a:latin typeface="Akzidenz Grotesk BE Bold" charset="0"/>
              </a:rPr>
              <a:t>Health Care 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Occupations with the Most Openings in Region 10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99155" y="5867400"/>
            <a:ext cx="6876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Iowa Workforce Development (IWIN)</a:t>
            </a:r>
          </a:p>
          <a:p>
            <a:r>
              <a:rPr lang="en-US" sz="1100" dirty="0" smtClean="0"/>
              <a:t>* Region includes Benton, Cedar, Iowa, Johnson, Jones, Linn and Washington Counties </a:t>
            </a:r>
          </a:p>
          <a:p>
            <a:r>
              <a:rPr lang="en-US" sz="1100" dirty="0" smtClean="0"/>
              <a:t>** Wage and salary may vary based on location in the region and setting. </a:t>
            </a:r>
          </a:p>
          <a:p>
            <a:endParaRPr lang="en-US" sz="11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3" y="2176287"/>
            <a:ext cx="8688013" cy="25054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8651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Health Care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CAREER PATHWAYS MAP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3416676" y="3815144"/>
            <a:ext cx="771155" cy="296605"/>
          </a:xfrm>
          <a:prstGeom prst="triangle">
            <a:avLst>
              <a:gd name="adj" fmla="val 46431"/>
            </a:avLst>
          </a:prstGeom>
          <a:solidFill>
            <a:schemeClr val="bg2">
              <a:lumMod val="90000"/>
            </a:schemeClr>
          </a:solidFill>
          <a:ln w="9525" algn="ctr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auto">
          <a:xfrm flipV="1">
            <a:off x="1542695" y="5397500"/>
            <a:ext cx="4445000" cy="361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81 w 21600"/>
              <a:gd name="T13" fmla="*/ 2881 h 21600"/>
              <a:gd name="T14" fmla="*/ 18719 w 21600"/>
              <a:gd name="T15" fmla="*/ 18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1" y="21600"/>
                </a:lnTo>
                <a:lnTo>
                  <a:pt x="1943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25000"/>
              <a:alpha val="61176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8" name="AutoShape 9"/>
          <p:cNvSpPr>
            <a:spLocks noChangeArrowheads="1"/>
          </p:cNvSpPr>
          <p:nvPr/>
        </p:nvSpPr>
        <p:spPr bwMode="auto">
          <a:xfrm flipV="1">
            <a:off x="1028700" y="5883276"/>
            <a:ext cx="5600700" cy="400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10000"/>
              <a:alpha val="34117"/>
            </a:schemeClr>
          </a:solidFill>
          <a:ln>
            <a:noFill/>
          </a:ln>
          <a:extLst/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 flipV="1">
            <a:off x="2018945" y="4902913"/>
            <a:ext cx="3492500" cy="40656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5 w 21600"/>
              <a:gd name="T13" fmla="*/ 3395 h 21600"/>
              <a:gd name="T14" fmla="*/ 18205 w 21600"/>
              <a:gd name="T15" fmla="*/ 182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90" y="21600"/>
                </a:lnTo>
                <a:lnTo>
                  <a:pt x="1841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50000"/>
              <a:alpha val="59999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0" name="AutoShape 11"/>
          <p:cNvSpPr>
            <a:spLocks noChangeArrowheads="1"/>
          </p:cNvSpPr>
          <p:nvPr/>
        </p:nvSpPr>
        <p:spPr bwMode="auto">
          <a:xfrm flipV="1">
            <a:off x="3154554" y="4155433"/>
            <a:ext cx="1295400" cy="27291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75000"/>
              <a:alpha val="85881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 rot="10800000">
            <a:off x="3351748" y="3314137"/>
            <a:ext cx="771156" cy="344688"/>
          </a:xfrm>
          <a:prstGeom prst="triangle">
            <a:avLst>
              <a:gd name="adj" fmla="val 46431"/>
            </a:avLst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 rot="10800000" flipV="1">
            <a:off x="964845" y="1526463"/>
            <a:ext cx="5600700" cy="34749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10000"/>
              <a:alpha val="34117"/>
            </a:schemeClr>
          </a:solidFill>
          <a:ln>
            <a:noFill/>
          </a:ln>
          <a:extLst/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 rot="10800000" flipV="1">
            <a:off x="1514827" y="1949217"/>
            <a:ext cx="4445000" cy="27276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81 w 21600"/>
              <a:gd name="T13" fmla="*/ 2881 h 21600"/>
              <a:gd name="T14" fmla="*/ 18719 w 21600"/>
              <a:gd name="T15" fmla="*/ 18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1" y="21600"/>
                </a:lnTo>
                <a:lnTo>
                  <a:pt x="1943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25000"/>
              <a:alpha val="61176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 rot="10800000" flipV="1">
            <a:off x="2026531" y="2276471"/>
            <a:ext cx="3492500" cy="32546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5 w 21600"/>
              <a:gd name="T13" fmla="*/ 3395 h 21600"/>
              <a:gd name="T14" fmla="*/ 18205 w 21600"/>
              <a:gd name="T15" fmla="*/ 182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90" y="21600"/>
                </a:lnTo>
                <a:lnTo>
                  <a:pt x="1841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50000"/>
              <a:alpha val="59999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 rot="10800000" flipV="1">
            <a:off x="2652903" y="2625604"/>
            <a:ext cx="2298700" cy="27404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75000"/>
              <a:alpha val="85881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 rot="10800000">
            <a:off x="6545589" y="1524039"/>
            <a:ext cx="292333" cy="2312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10800000">
            <a:off x="6576955" y="4016022"/>
            <a:ext cx="292333" cy="22828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914" y="6422528"/>
            <a:ext cx="6876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*Clinical: observation and treatment of actual patients</a:t>
            </a:r>
          </a:p>
          <a:p>
            <a:r>
              <a:rPr lang="en-US" sz="1100" dirty="0" smtClean="0"/>
              <a:t>**Non-Clinical: work behind the scenes; may interact with patients, however do not provide medical care</a:t>
            </a:r>
            <a:endParaRPr lang="en-US" sz="1100" dirty="0"/>
          </a:p>
        </p:txBody>
      </p:sp>
      <p:sp>
        <p:nvSpPr>
          <p:cNvPr id="66" name="AutoShape 11"/>
          <p:cNvSpPr>
            <a:spLocks noChangeArrowheads="1"/>
          </p:cNvSpPr>
          <p:nvPr/>
        </p:nvSpPr>
        <p:spPr bwMode="auto">
          <a:xfrm rot="10800000" flipV="1">
            <a:off x="3089625" y="3013603"/>
            <a:ext cx="1295400" cy="2082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75000"/>
              <a:alpha val="85881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AutoShape 11"/>
          <p:cNvSpPr>
            <a:spLocks noChangeArrowheads="1"/>
          </p:cNvSpPr>
          <p:nvPr/>
        </p:nvSpPr>
        <p:spPr bwMode="auto">
          <a:xfrm flipV="1">
            <a:off x="2615844" y="4485139"/>
            <a:ext cx="2298700" cy="361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75000"/>
              <a:alpha val="85881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52600" y="1873957"/>
            <a:ext cx="1984724" cy="171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7326" y="1873957"/>
            <a:ext cx="1977674" cy="1628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3587982"/>
            <a:ext cx="1984724" cy="1809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02254" y="3502345"/>
            <a:ext cx="1912746" cy="1895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3502345"/>
            <a:ext cx="641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   Supervisor , Management, Administration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7086600" y="1371600"/>
            <a:ext cx="1600199" cy="2392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Clinical Career Opportunities</a:t>
            </a:r>
            <a:r>
              <a:rPr lang="en-US" sz="1200" dirty="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Greater occupation opportunities with increased education and training.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120467" y="4000500"/>
            <a:ext cx="1600199" cy="2422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Non-Clinical Career Opportunities</a:t>
            </a:r>
            <a:r>
              <a:rPr lang="en-US" sz="1200" dirty="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Substantial number of entry level positions.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 non-clinical  occupation can serve as a gateway to expanded occupation opportunities in the industry.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9252" y="1546656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PhD/Masters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615844" y="1949217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Bachelors Degree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590978" y="2300704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yr. Associates Degree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706862" y="2641127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 yr. Diploma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2564182" y="2979218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Certificate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2652903" y="3310983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HS Diploma/ GED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2629272" y="5948181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HS Diploma/ GED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2574418" y="5439975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Certificate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574418" y="4967697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 yr. Diploma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667178" y="4527614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yr. Associates Degree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2672296" y="4164991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Bachelors Degree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586931" y="3820697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PhD/Masters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8651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Health Care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Non-Clinical CAREER PATHWAYS MAP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2881489" y="1466733"/>
            <a:ext cx="1244600" cy="914400"/>
          </a:xfrm>
          <a:prstGeom prst="triangle">
            <a:avLst>
              <a:gd name="adj" fmla="val 46431"/>
            </a:avLst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auto">
          <a:xfrm flipV="1">
            <a:off x="1225550" y="4122910"/>
            <a:ext cx="4445000" cy="723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81 w 21600"/>
              <a:gd name="T13" fmla="*/ 2881 h 21600"/>
              <a:gd name="T14" fmla="*/ 18719 w 21600"/>
              <a:gd name="T15" fmla="*/ 18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1" y="21600"/>
                </a:lnTo>
                <a:lnTo>
                  <a:pt x="1943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8" name="AutoShape 9"/>
          <p:cNvSpPr>
            <a:spLocks noChangeArrowheads="1"/>
          </p:cNvSpPr>
          <p:nvPr/>
        </p:nvSpPr>
        <p:spPr bwMode="auto">
          <a:xfrm flipV="1">
            <a:off x="679450" y="4952025"/>
            <a:ext cx="5624689" cy="76693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 flipV="1">
            <a:off x="1714500" y="3257550"/>
            <a:ext cx="3492500" cy="774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5 w 21600"/>
              <a:gd name="T13" fmla="*/ 3395 h 21600"/>
              <a:gd name="T14" fmla="*/ 18205 w 21600"/>
              <a:gd name="T15" fmla="*/ 182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90" y="21600"/>
                </a:lnTo>
                <a:lnTo>
                  <a:pt x="1841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B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0" name="AutoShape 11"/>
          <p:cNvSpPr>
            <a:spLocks noChangeArrowheads="1"/>
          </p:cNvSpPr>
          <p:nvPr/>
        </p:nvSpPr>
        <p:spPr bwMode="auto">
          <a:xfrm flipV="1">
            <a:off x="2359378" y="2451488"/>
            <a:ext cx="2298700" cy="723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BCC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6858000" y="1494710"/>
            <a:ext cx="1828800" cy="621965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Masters / Doctorate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6858000" y="2488070"/>
            <a:ext cx="1828800" cy="609600"/>
          </a:xfrm>
          <a:prstGeom prst="rect">
            <a:avLst/>
          </a:prstGeom>
          <a:solidFill>
            <a:srgbClr val="008BCC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>
                <a:latin typeface="Akzidenz Grotesk BE Bold"/>
              </a:rPr>
              <a:t>Bachelor </a:t>
            </a:r>
            <a:r>
              <a:rPr lang="en-US" sz="1300" dirty="0" smtClean="0">
                <a:latin typeface="Akzidenz Grotesk BE Bold"/>
              </a:rPr>
              <a:t>Degree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6858000" y="3350859"/>
            <a:ext cx="1828800" cy="583494"/>
          </a:xfrm>
          <a:prstGeom prst="rect">
            <a:avLst/>
          </a:prstGeom>
          <a:solidFill>
            <a:srgbClr val="008B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2 year Associates Degree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6858000" y="4192410"/>
            <a:ext cx="1828800" cy="609600"/>
          </a:xfrm>
          <a:prstGeom prst="rect">
            <a:avLst/>
          </a:prstGeom>
          <a:solidFill>
            <a:srgbClr val="00BBE4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1 year Diploma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 rot="10800000">
            <a:off x="6857999" y="5047982"/>
            <a:ext cx="1792110" cy="685800"/>
          </a:xfrm>
          <a:prstGeom prst="rect">
            <a:avLst/>
          </a:pr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Certificate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 flipV="1">
            <a:off x="5977467" y="1711342"/>
            <a:ext cx="0" cy="4157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1181100" y="1466733"/>
            <a:ext cx="4533900" cy="901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en-US" sz="1300" dirty="0" smtClean="0">
                <a:latin typeface="Akzidenz Grotesk BE Bold"/>
              </a:rPr>
              <a:t>Pastor, Health Care Administration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8" name="Rectangle 19"/>
          <p:cNvSpPr>
            <a:spLocks noChangeArrowheads="1"/>
          </p:cNvSpPr>
          <p:nvPr/>
        </p:nvSpPr>
        <p:spPr bwMode="auto">
          <a:xfrm>
            <a:off x="1181100" y="2428891"/>
            <a:ext cx="4533900" cy="74649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/>
            <a:r>
              <a:rPr lang="en-US" sz="1100" dirty="0" smtClean="0">
                <a:latin typeface="Akzidenz Grotesk BE Bold"/>
              </a:rPr>
              <a:t>Health Information </a:t>
            </a:r>
          </a:p>
          <a:p>
            <a:pPr algn="ctr"/>
            <a:r>
              <a:rPr lang="en-US" sz="1100" dirty="0" smtClean="0">
                <a:latin typeface="Akzidenz Grotesk BE Bold"/>
              </a:rPr>
              <a:t>Management, Health Care</a:t>
            </a:r>
          </a:p>
          <a:p>
            <a:pPr algn="ctr"/>
            <a:r>
              <a:rPr lang="en-US" sz="1100" dirty="0" smtClean="0">
                <a:latin typeface="Akzidenz Grotesk BE Bold"/>
              </a:rPr>
              <a:t>Administration</a:t>
            </a:r>
            <a:endParaRPr lang="en-US" sz="1100" dirty="0">
              <a:latin typeface="Akzidenz Grotesk BE Bold"/>
            </a:endParaRPr>
          </a:p>
        </p:txBody>
      </p:sp>
      <p:sp>
        <p:nvSpPr>
          <p:cNvPr id="5139" name="Rectangle 20"/>
          <p:cNvSpPr>
            <a:spLocks noChangeArrowheads="1"/>
          </p:cNvSpPr>
          <p:nvPr/>
        </p:nvSpPr>
        <p:spPr bwMode="auto">
          <a:xfrm>
            <a:off x="1168400" y="3257550"/>
            <a:ext cx="4533900" cy="787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100" dirty="0">
                <a:latin typeface="Akzidenz Grotesk BE Bold"/>
              </a:rPr>
              <a:t>Billing Revenue Cycle Representative, </a:t>
            </a:r>
          </a:p>
          <a:p>
            <a:pPr algn="ctr" eaLnBrk="0" hangingPunct="0"/>
            <a:r>
              <a:rPr lang="en-US" sz="1100" dirty="0" smtClean="0">
                <a:latin typeface="Akzidenz Grotesk BE Bold"/>
              </a:rPr>
              <a:t>Clinical Informatics/ Information Technology, </a:t>
            </a:r>
          </a:p>
          <a:p>
            <a:pPr algn="ctr" eaLnBrk="0" hangingPunct="0"/>
            <a:r>
              <a:rPr lang="en-US" sz="1100" dirty="0" smtClean="0">
                <a:latin typeface="Akzidenz Grotesk BE Bold"/>
              </a:rPr>
              <a:t>Medical Coding Representative I/ II- Certified, </a:t>
            </a:r>
          </a:p>
          <a:p>
            <a:pPr algn="ctr" eaLnBrk="0" hangingPunct="0"/>
            <a:r>
              <a:rPr lang="en-US" sz="1100" dirty="0" smtClean="0">
                <a:latin typeface="Akzidenz Grotesk BE Bold"/>
              </a:rPr>
              <a:t>Medical Records Technician </a:t>
            </a:r>
            <a:endParaRPr lang="en-US" sz="1100" dirty="0">
              <a:latin typeface="Akzidenz Grotesk BE Bold"/>
            </a:endParaRPr>
          </a:p>
        </p:txBody>
      </p:sp>
      <p:sp>
        <p:nvSpPr>
          <p:cNvPr id="5140" name="Rectangle 21"/>
          <p:cNvSpPr>
            <a:spLocks noChangeArrowheads="1"/>
          </p:cNvSpPr>
          <p:nvPr/>
        </p:nvSpPr>
        <p:spPr bwMode="auto">
          <a:xfrm>
            <a:off x="1193800" y="4139863"/>
            <a:ext cx="4521200" cy="72389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 </a:t>
            </a:r>
            <a:r>
              <a:rPr lang="en-US" sz="1100" dirty="0" smtClean="0">
                <a:latin typeface="Akzidenz Grotesk BE Bold"/>
              </a:rPr>
              <a:t>Central Sterilization II, Cook</a:t>
            </a:r>
            <a:endParaRPr lang="en-US" sz="1100" dirty="0">
              <a:latin typeface="Akzidenz Grotesk BE Bold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172199" y="3635198"/>
            <a:ext cx="619127" cy="7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172201" y="5729111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172201" y="4491918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172199" y="2823297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172199" y="1917583"/>
            <a:ext cx="6191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AutoShape 9"/>
          <p:cNvSpPr>
            <a:spLocks noChangeArrowheads="1"/>
          </p:cNvSpPr>
          <p:nvPr/>
        </p:nvSpPr>
        <p:spPr bwMode="auto">
          <a:xfrm flipV="1">
            <a:off x="647700" y="6108700"/>
            <a:ext cx="5600700" cy="800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34117"/>
            </a:schemeClr>
          </a:solidFill>
          <a:ln>
            <a:noFill/>
          </a:ln>
          <a:extLst/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 rot="10800000">
            <a:off x="6858000" y="5987127"/>
            <a:ext cx="1828800" cy="685800"/>
          </a:xfrm>
          <a:prstGeom prst="rect">
            <a:avLst/>
          </a:pr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1300" dirty="0">
                <a:latin typeface="Akzidenz Grotesk BE Bold"/>
              </a:rPr>
              <a:t>GED/ HS Diploma</a:t>
            </a: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auto">
          <a:xfrm flipV="1">
            <a:off x="59267" y="5868529"/>
            <a:ext cx="6834010" cy="8302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79450" y="5868529"/>
            <a:ext cx="5568949" cy="83994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en-US" sz="1100" dirty="0" smtClean="0">
                <a:latin typeface="Akzidenz Grotesk BE Bold"/>
              </a:rPr>
              <a:t>Delivery </a:t>
            </a:r>
            <a:r>
              <a:rPr lang="en-US" sz="1100" dirty="0">
                <a:latin typeface="Akzidenz Grotesk BE Bold"/>
              </a:rPr>
              <a:t>Technician/Courier,</a:t>
            </a:r>
            <a:r>
              <a:rPr lang="en-US" sz="1100" dirty="0" smtClean="0">
                <a:latin typeface="Akzidenz Grotesk BE Bold"/>
              </a:rPr>
              <a:t> </a:t>
            </a:r>
            <a:r>
              <a:rPr lang="en-US" sz="1100" dirty="0">
                <a:latin typeface="Akzidenz Grotesk BE Bold"/>
              </a:rPr>
              <a:t>Dietary Aide(16 yrs. </a:t>
            </a:r>
            <a:r>
              <a:rPr lang="en-US" sz="1100" dirty="0" smtClean="0">
                <a:latin typeface="Akzidenz Grotesk BE Bold"/>
              </a:rPr>
              <a:t>Old), Central Supply Technician, Cook Assistant, </a:t>
            </a:r>
            <a:r>
              <a:rPr lang="en-US" sz="1100" dirty="0">
                <a:latin typeface="Akzidenz Grotesk BE Bold"/>
              </a:rPr>
              <a:t>Environmental Aide</a:t>
            </a:r>
            <a:r>
              <a:rPr lang="en-US" sz="1100" dirty="0" smtClean="0">
                <a:latin typeface="Akzidenz Grotesk BE Bold"/>
              </a:rPr>
              <a:t>), Floor </a:t>
            </a:r>
            <a:r>
              <a:rPr lang="en-US" sz="1100" dirty="0">
                <a:latin typeface="Akzidenz Grotesk BE Bold"/>
              </a:rPr>
              <a:t>Technician, Guest Relations Specialist </a:t>
            </a:r>
            <a:r>
              <a:rPr lang="en-US" sz="1100" dirty="0" smtClean="0">
                <a:latin typeface="Akzidenz Grotesk BE Bold"/>
              </a:rPr>
              <a:t>, Homemaker</a:t>
            </a:r>
            <a:r>
              <a:rPr lang="en-US" sz="1100" dirty="0">
                <a:latin typeface="Akzidenz Grotesk BE Bold"/>
              </a:rPr>
              <a:t>, Home Medical Equipment Technician, </a:t>
            </a:r>
            <a:r>
              <a:rPr lang="en-US" sz="1100" dirty="0" smtClean="0">
                <a:latin typeface="Akzidenz Grotesk BE Bold"/>
              </a:rPr>
              <a:t>Housekeeper </a:t>
            </a:r>
            <a:r>
              <a:rPr lang="en-US" sz="1100" dirty="0">
                <a:latin typeface="Akzidenz Grotesk BE Bold"/>
              </a:rPr>
              <a:t>and Laundry, Intake Specialist, </a:t>
            </a:r>
            <a:r>
              <a:rPr lang="en-US" sz="1100" dirty="0" smtClean="0">
                <a:latin typeface="Akzidenz Grotesk BE Bold"/>
              </a:rPr>
              <a:t>Patient Transport, </a:t>
            </a:r>
            <a:r>
              <a:rPr lang="en-US" sz="1100" dirty="0">
                <a:latin typeface="Akzidenz Grotesk BE Bold"/>
              </a:rPr>
              <a:t>Registration</a:t>
            </a:r>
            <a:r>
              <a:rPr lang="en-US" sz="1100" dirty="0" smtClean="0">
                <a:latin typeface="Akzidenz Grotesk BE Bold"/>
              </a:rPr>
              <a:t>, Secretary/Receptionist, </a:t>
            </a:r>
            <a:endParaRPr lang="en-US" sz="1100" dirty="0">
              <a:latin typeface="Akzidenz Grotesk BE Bold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1193800" y="4952026"/>
            <a:ext cx="4564944" cy="76693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/>
            <a:r>
              <a:rPr lang="en-US" sz="1200" dirty="0" smtClean="0">
                <a:latin typeface="Akzidenz Grotesk BE Bold"/>
              </a:rPr>
              <a:t>Field Staff Supervisor/ Care Manager, </a:t>
            </a:r>
          </a:p>
          <a:p>
            <a:pPr algn="ctr"/>
            <a:r>
              <a:rPr lang="en-US" sz="1200" dirty="0" smtClean="0">
                <a:latin typeface="Akzidenz Grotesk BE Bold"/>
              </a:rPr>
              <a:t>Central </a:t>
            </a:r>
            <a:r>
              <a:rPr lang="en-US" sz="1200" dirty="0">
                <a:latin typeface="Akzidenz Grotesk BE Bold"/>
              </a:rPr>
              <a:t>Sterilization I, Health Information Management</a:t>
            </a:r>
          </a:p>
          <a:p>
            <a:pPr algn="ctr"/>
            <a:r>
              <a:rPr lang="en-US" sz="1200" dirty="0" smtClean="0">
                <a:latin typeface="Akzidenz Grotesk BE Bold"/>
              </a:rPr>
              <a:t> </a:t>
            </a:r>
            <a:r>
              <a:rPr lang="en-US" sz="1200" dirty="0">
                <a:latin typeface="Akzidenz Grotesk BE Bold"/>
              </a:rPr>
              <a:t>Pharmacy </a:t>
            </a:r>
            <a:r>
              <a:rPr lang="en-US" sz="1200" dirty="0" smtClean="0">
                <a:latin typeface="Akzidenz Grotesk BE Bold"/>
              </a:rPr>
              <a:t>Technician </a:t>
            </a:r>
            <a:endParaRPr lang="en-US" sz="1200" dirty="0">
              <a:latin typeface="Akzidenz Grotesk BE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67" y="6662579"/>
            <a:ext cx="60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Non-Clinical: work behind the scenes; may interact with patients, however do not provide medical care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8651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Health Care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Clinical CAREER PATHWAY MAP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 rot="10800000">
            <a:off x="2749550" y="5763152"/>
            <a:ext cx="1244600" cy="914400"/>
          </a:xfrm>
          <a:prstGeom prst="triangle">
            <a:avLst>
              <a:gd name="adj" fmla="val 46431"/>
            </a:avLst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auto">
          <a:xfrm rot="10800000" flipV="1">
            <a:off x="1225550" y="3103738"/>
            <a:ext cx="4445000" cy="723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81 w 21600"/>
              <a:gd name="T13" fmla="*/ 2881 h 21600"/>
              <a:gd name="T14" fmla="*/ 18719 w 21600"/>
              <a:gd name="T15" fmla="*/ 18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1" y="21600"/>
                </a:lnTo>
                <a:lnTo>
                  <a:pt x="1943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 rot="10800000" flipV="1">
            <a:off x="1714500" y="3954639"/>
            <a:ext cx="3492500" cy="87577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5 w 21600"/>
              <a:gd name="T13" fmla="*/ 3395 h 21600"/>
              <a:gd name="T14" fmla="*/ 18205 w 21600"/>
              <a:gd name="T15" fmla="*/ 182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90" y="21600"/>
                </a:lnTo>
                <a:lnTo>
                  <a:pt x="1841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B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0" name="AutoShape 11"/>
          <p:cNvSpPr>
            <a:spLocks noChangeArrowheads="1"/>
          </p:cNvSpPr>
          <p:nvPr/>
        </p:nvSpPr>
        <p:spPr bwMode="auto">
          <a:xfrm rot="10800000" flipV="1">
            <a:off x="2258483" y="4871508"/>
            <a:ext cx="2298700" cy="7560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BCC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6858000" y="1546577"/>
            <a:ext cx="1828800" cy="621965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Masters / PhD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6858000" y="2374564"/>
            <a:ext cx="1828800" cy="521036"/>
          </a:xfrm>
          <a:prstGeom prst="rect">
            <a:avLst/>
          </a:prstGeom>
          <a:solidFill>
            <a:srgbClr val="008BCC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>
                <a:latin typeface="Akzidenz Grotesk BE Bold"/>
              </a:rPr>
              <a:t>Bachelor </a:t>
            </a:r>
            <a:r>
              <a:rPr lang="en-US" sz="1300" dirty="0" smtClean="0">
                <a:latin typeface="Akzidenz Grotesk BE Bold"/>
              </a:rPr>
              <a:t>Degree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6858000" y="3170149"/>
            <a:ext cx="1828800" cy="522023"/>
          </a:xfrm>
          <a:prstGeom prst="rect">
            <a:avLst/>
          </a:prstGeom>
          <a:solidFill>
            <a:srgbClr val="008B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2 year Associates Degree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6858000" y="3933824"/>
            <a:ext cx="1828800" cy="609600"/>
          </a:xfrm>
          <a:prstGeom prst="rect">
            <a:avLst/>
          </a:prstGeom>
          <a:solidFill>
            <a:srgbClr val="00BBE4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1 year Diploma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 rot="10800000">
            <a:off x="6857999" y="4830409"/>
            <a:ext cx="1792110" cy="685800"/>
          </a:xfrm>
          <a:prstGeom prst="rect">
            <a:avLst/>
          </a:pr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Certificate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 flipH="1" flipV="1">
            <a:off x="6011331" y="1764970"/>
            <a:ext cx="8468" cy="47882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1180394" y="5753273"/>
            <a:ext cx="4641847" cy="92428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en-US" sz="1300" dirty="0" smtClean="0">
                <a:latin typeface="Akzidenz Grotesk BE Bold"/>
              </a:rPr>
              <a:t>Rehabilitation Technician, Home Health Aid, Phlebotomist, Personal Care Aides, Assistive Technologies Practitioner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8" name="Rectangle 19"/>
          <p:cNvSpPr>
            <a:spLocks noChangeArrowheads="1"/>
          </p:cNvSpPr>
          <p:nvPr/>
        </p:nvSpPr>
        <p:spPr bwMode="auto">
          <a:xfrm>
            <a:off x="1181097" y="4903610"/>
            <a:ext cx="4641145" cy="72390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en-US" sz="1200" dirty="0" smtClean="0">
                <a:latin typeface="Akzidenz Grotesk BE Bold"/>
              </a:rPr>
              <a:t>Audiology Assistant/Technician, Certified Medication Aide, Certified Nurse Aids, Certified Pharmacy Technician, Emergency Medical Technicians, Optometry Assistant</a:t>
            </a:r>
            <a:endParaRPr lang="en-US" sz="1200" dirty="0">
              <a:latin typeface="Akzidenz Grotesk BE Bold"/>
            </a:endParaRPr>
          </a:p>
        </p:txBody>
      </p:sp>
      <p:sp>
        <p:nvSpPr>
          <p:cNvPr id="5139" name="Rectangle 20"/>
          <p:cNvSpPr>
            <a:spLocks noChangeArrowheads="1"/>
          </p:cNvSpPr>
          <p:nvPr/>
        </p:nvSpPr>
        <p:spPr bwMode="auto">
          <a:xfrm>
            <a:off x="1181098" y="3096153"/>
            <a:ext cx="4641145" cy="7314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000" dirty="0">
                <a:latin typeface="Akzidenz Grotesk BE Bold"/>
              </a:rPr>
              <a:t>Certified Respiratory Therapy Assistant </a:t>
            </a:r>
            <a:r>
              <a:rPr lang="en-US" sz="1000" dirty="0" smtClean="0">
                <a:latin typeface="Akzidenz Grotesk BE Bold"/>
              </a:rPr>
              <a:t>Compliance Auditor, Dental Technician, Dental </a:t>
            </a:r>
            <a:r>
              <a:rPr lang="en-US" sz="1000" dirty="0">
                <a:latin typeface="Akzidenz Grotesk BE Bold"/>
              </a:rPr>
              <a:t>Hygienist</a:t>
            </a:r>
            <a:r>
              <a:rPr lang="en-US" sz="1000" dirty="0" smtClean="0">
                <a:latin typeface="Akzidenz Grotesk BE Bold"/>
              </a:rPr>
              <a:t>, Clinical Informatics/ Health Information Technician, Medical </a:t>
            </a:r>
            <a:r>
              <a:rPr lang="en-US" sz="1000" dirty="0">
                <a:latin typeface="Akzidenz Grotesk BE Bold"/>
              </a:rPr>
              <a:t>Lab </a:t>
            </a:r>
            <a:r>
              <a:rPr lang="en-US" sz="1000" dirty="0" smtClean="0">
                <a:latin typeface="Akzidenz Grotesk BE Bold"/>
              </a:rPr>
              <a:t>Technician, </a:t>
            </a:r>
            <a:r>
              <a:rPr lang="en-US" sz="1000" dirty="0">
                <a:latin typeface="Akzidenz Grotesk BE Bold"/>
              </a:rPr>
              <a:t>Occupational Therapy Assistant, </a:t>
            </a:r>
            <a:r>
              <a:rPr lang="en-US" sz="1000" dirty="0" smtClean="0">
                <a:latin typeface="Akzidenz Grotesk BE Bold"/>
              </a:rPr>
              <a:t>Paramedic, </a:t>
            </a:r>
            <a:r>
              <a:rPr lang="en-US" sz="1000" dirty="0">
                <a:latin typeface="Akzidenz Grotesk BE Bold"/>
              </a:rPr>
              <a:t>Physical </a:t>
            </a:r>
            <a:r>
              <a:rPr lang="en-US" sz="1000" dirty="0" smtClean="0">
                <a:latin typeface="Akzidenz Grotesk BE Bold"/>
              </a:rPr>
              <a:t>Therapist </a:t>
            </a:r>
            <a:r>
              <a:rPr lang="en-US" sz="1000" dirty="0">
                <a:latin typeface="Akzidenz Grotesk BE Bold"/>
              </a:rPr>
              <a:t>Assistant, </a:t>
            </a:r>
            <a:r>
              <a:rPr lang="en-US" sz="1000" dirty="0" smtClean="0">
                <a:latin typeface="Akzidenz Grotesk BE Bold"/>
              </a:rPr>
              <a:t>Radiology Technician, Registered Nurse, </a:t>
            </a:r>
            <a:r>
              <a:rPr lang="en-US" sz="1000" dirty="0">
                <a:latin typeface="Akzidenz Grotesk BE Bold"/>
              </a:rPr>
              <a:t>Respiratory </a:t>
            </a:r>
            <a:r>
              <a:rPr lang="en-US" sz="1000" dirty="0" smtClean="0">
                <a:latin typeface="Akzidenz Grotesk BE Bold"/>
              </a:rPr>
              <a:t>Therapy Technicians, Scribe, Sonographer</a:t>
            </a:r>
            <a:endParaRPr lang="en-US" sz="1000" dirty="0">
              <a:latin typeface="Akzidenz Grotesk BE Bold"/>
            </a:endParaRPr>
          </a:p>
        </p:txBody>
      </p:sp>
      <p:sp>
        <p:nvSpPr>
          <p:cNvPr id="5140" name="Rectangle 21"/>
          <p:cNvSpPr>
            <a:spLocks noChangeArrowheads="1"/>
          </p:cNvSpPr>
          <p:nvPr/>
        </p:nvSpPr>
        <p:spPr bwMode="auto">
          <a:xfrm>
            <a:off x="1180394" y="3936647"/>
            <a:ext cx="4641850" cy="8937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100" dirty="0" smtClean="0">
                <a:latin typeface="Akzidenz Grotesk BE Bold"/>
              </a:rPr>
              <a:t>Hemodialysis Technician, Licensed Practical Nurse, </a:t>
            </a:r>
          </a:p>
          <a:p>
            <a:pPr algn="ctr" eaLnBrk="0" hangingPunct="0"/>
            <a:r>
              <a:rPr lang="en-US" sz="1100" dirty="0" smtClean="0">
                <a:latin typeface="Akzidenz Grotesk BE Bold"/>
              </a:rPr>
              <a:t>Surgical Technologist, Dental Assistant, </a:t>
            </a:r>
          </a:p>
          <a:p>
            <a:pPr algn="ctr" eaLnBrk="0" hangingPunct="0"/>
            <a:r>
              <a:rPr lang="en-US" sz="1100" dirty="0" smtClean="0">
                <a:latin typeface="Akzidenz Grotesk BE Bold"/>
              </a:rPr>
              <a:t>Medical Assistant, Medical Coder, Medical Transcriptionist</a:t>
            </a:r>
            <a:endParaRPr lang="en-US" sz="1100" dirty="0">
              <a:latin typeface="Akzidenz Grotesk BE Bold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211178" y="4231216"/>
            <a:ext cx="619127" cy="7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172198" y="6019800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199186" y="5156728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172197" y="3410435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189836" y="1878631"/>
            <a:ext cx="6191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AutoShape 9"/>
          <p:cNvSpPr>
            <a:spLocks noChangeArrowheads="1"/>
          </p:cNvSpPr>
          <p:nvPr/>
        </p:nvSpPr>
        <p:spPr bwMode="auto">
          <a:xfrm flipV="1">
            <a:off x="647700" y="1594219"/>
            <a:ext cx="5600700" cy="800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34117"/>
            </a:schemeClr>
          </a:solidFill>
          <a:ln>
            <a:noFill/>
          </a:ln>
          <a:extLst/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 rot="10800000">
            <a:off x="6839654" y="5746924"/>
            <a:ext cx="1828800" cy="685800"/>
          </a:xfrm>
          <a:prstGeom prst="rect">
            <a:avLst/>
          </a:pr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1300" dirty="0">
                <a:latin typeface="Akzidenz Grotesk BE Bold"/>
              </a:rPr>
              <a:t>GED/ HS Diploma</a:t>
            </a: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auto">
          <a:xfrm rot="10800000" flipV="1">
            <a:off x="103187" y="1546578"/>
            <a:ext cx="6715124" cy="6641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 rot="10800000" flipV="1">
            <a:off x="722489" y="2283706"/>
            <a:ext cx="5449712" cy="7425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1181099" y="2262363"/>
            <a:ext cx="4641145" cy="7639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en-US" sz="1200" dirty="0" smtClean="0">
                <a:latin typeface="Akzidenz Grotesk BE Bold"/>
              </a:rPr>
              <a:t>Dietician</a:t>
            </a:r>
            <a:r>
              <a:rPr lang="en-US" sz="1200" dirty="0">
                <a:latin typeface="Akzidenz Grotesk BE Bold"/>
              </a:rPr>
              <a:t>, Medical </a:t>
            </a:r>
            <a:r>
              <a:rPr lang="en-US" sz="1200" dirty="0" smtClean="0">
                <a:latin typeface="Akzidenz Grotesk BE Bold"/>
              </a:rPr>
              <a:t>Technologist, Registered </a:t>
            </a:r>
            <a:r>
              <a:rPr lang="en-US" sz="1200" dirty="0">
                <a:latin typeface="Akzidenz Grotesk BE Bold"/>
              </a:rPr>
              <a:t>Nurse- BSN  </a:t>
            </a: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1180394" y="1524000"/>
            <a:ext cx="4641143" cy="68668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100" dirty="0" smtClean="0">
                <a:latin typeface="Akzidenz Grotesk BE Bold"/>
              </a:rPr>
              <a:t>Audiologist, Behavior Health Specialist- Clinical Social Worker, Counselor, Clinical Nurse Specialist (CNS</a:t>
            </a:r>
            <a:r>
              <a:rPr lang="en-US" sz="1100" dirty="0">
                <a:latin typeface="Akzidenz Grotesk BE Bold"/>
              </a:rPr>
              <a:t>), Nurse </a:t>
            </a:r>
            <a:r>
              <a:rPr lang="en-US" sz="1100" dirty="0" smtClean="0">
                <a:latin typeface="Akzidenz Grotesk BE Bold"/>
              </a:rPr>
              <a:t>Practitioner, </a:t>
            </a:r>
            <a:r>
              <a:rPr lang="en-US" sz="1100" dirty="0">
                <a:latin typeface="Akzidenz Grotesk BE Bold"/>
              </a:rPr>
              <a:t>Occupational </a:t>
            </a:r>
            <a:r>
              <a:rPr lang="en-US" sz="1100" dirty="0" smtClean="0">
                <a:latin typeface="Akzidenz Grotesk BE Bold"/>
              </a:rPr>
              <a:t>Therapist, Pharmacist</a:t>
            </a:r>
            <a:r>
              <a:rPr lang="en-US" sz="1100" dirty="0">
                <a:latin typeface="Akzidenz Grotesk BE Bold"/>
              </a:rPr>
              <a:t>, Physical Therapist, Physician Assistant</a:t>
            </a:r>
            <a:r>
              <a:rPr lang="en-US" sz="1100" dirty="0" smtClean="0">
                <a:latin typeface="Akzidenz Grotesk BE Bold"/>
              </a:rPr>
              <a:t>, Speech Therapist, Nurse Educator</a:t>
            </a:r>
            <a:endParaRPr lang="en-US" sz="1100" dirty="0">
              <a:latin typeface="Akzidenz Grotesk BE Bold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199186" y="2644333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2489" y="6677553"/>
            <a:ext cx="3182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*Clinical: observation and treatment of actual patients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350" cy="73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13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291" y="264495"/>
            <a:ext cx="803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What are Sector Strategies?</a:t>
            </a:r>
            <a:endParaRPr lang="en-US" sz="4000" dirty="0" smtClean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125" y="1209671"/>
            <a:ext cx="74104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Promote systemic change that cultivates a win-win environment by restructuring: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Internal and external educational opportunities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Employment and business practices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Public policies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achieve changes beneficial to: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Employers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Low-wage workers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Low-income job seekers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Source: The ASPEN </a:t>
            </a:r>
            <a:r>
              <a:rPr lang="en-US" sz="1400" dirty="0">
                <a:solidFill>
                  <a:schemeClr val="bg1"/>
                </a:solidFill>
              </a:rPr>
              <a:t>Institute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sectorskillsacademy.org/Sector.html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88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07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93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71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272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625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70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491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801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415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-180975"/>
            <a:ext cx="9420226" cy="721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774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35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569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506" y="-57281"/>
            <a:ext cx="8449294" cy="116378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Occupation Awareness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845244"/>
            <a:ext cx="8906494" cy="626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u="sng" dirty="0" smtClean="0">
                <a:solidFill>
                  <a:schemeClr val="bg1"/>
                </a:solidFill>
              </a:rPr>
              <a:t>Middle School Students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partner </a:t>
            </a:r>
            <a:r>
              <a:rPr lang="en-US" sz="2000" dirty="0">
                <a:solidFill>
                  <a:schemeClr val="bg1"/>
                </a:solidFill>
              </a:rPr>
              <a:t>with workforce intermediaries on exposing students to </a:t>
            </a:r>
            <a:r>
              <a:rPr lang="en-US" sz="2000" dirty="0" smtClean="0">
                <a:solidFill>
                  <a:schemeClr val="bg1"/>
                </a:solidFill>
              </a:rPr>
              <a:t>careers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in the industry.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u="sng" dirty="0" smtClean="0">
                <a:solidFill>
                  <a:schemeClr val="bg1"/>
                </a:solidFill>
              </a:rPr>
              <a:t>High School Students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partner </a:t>
            </a:r>
            <a:r>
              <a:rPr lang="en-US" sz="2000" dirty="0">
                <a:solidFill>
                  <a:schemeClr val="bg1"/>
                </a:solidFill>
              </a:rPr>
              <a:t>with workforce intermediaries to engage students in 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occupation experiences such as </a:t>
            </a:r>
            <a:r>
              <a:rPr lang="en-US" sz="2000" dirty="0">
                <a:solidFill>
                  <a:schemeClr val="bg1"/>
                </a:solidFill>
              </a:rPr>
              <a:t>job </a:t>
            </a:r>
            <a:r>
              <a:rPr lang="en-US" sz="2000" dirty="0" smtClean="0">
                <a:solidFill>
                  <a:schemeClr val="bg1"/>
                </a:solidFill>
              </a:rPr>
              <a:t>shadows, internships, and on the job 	training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u="sng" dirty="0" smtClean="0">
                <a:solidFill>
                  <a:schemeClr val="bg1"/>
                </a:solidFill>
              </a:rPr>
              <a:t>Unemployed </a:t>
            </a:r>
            <a:r>
              <a:rPr lang="en-US" sz="2000" u="sng" dirty="0">
                <a:solidFill>
                  <a:schemeClr val="bg1"/>
                </a:solidFill>
              </a:rPr>
              <a:t>and </a:t>
            </a:r>
            <a:r>
              <a:rPr lang="en-US" sz="2000" u="sng" dirty="0" smtClean="0">
                <a:solidFill>
                  <a:schemeClr val="bg1"/>
                </a:solidFill>
              </a:rPr>
              <a:t>Underemployed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- Learning exchange events between One Stop staff and businesses.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	- Co-hosted information </a:t>
            </a:r>
            <a:r>
              <a:rPr lang="en-US" dirty="0">
                <a:solidFill>
                  <a:schemeClr val="bg1"/>
                </a:solidFill>
              </a:rPr>
              <a:t>session for Iowa WORKS customers on a career in </a:t>
            </a:r>
            <a:r>
              <a:rPr lang="en-US" dirty="0" smtClean="0">
                <a:solidFill>
                  <a:schemeClr val="bg1"/>
                </a:solidFill>
              </a:rPr>
              <a:t>CNC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Machining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	- Organized </a:t>
            </a:r>
            <a:r>
              <a:rPr lang="en-US" dirty="0">
                <a:solidFill>
                  <a:schemeClr val="bg1"/>
                </a:solidFill>
              </a:rPr>
              <a:t>career fairs to fill short and long term labor shortages.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u="sng" dirty="0" smtClean="0">
                <a:solidFill>
                  <a:schemeClr val="bg1"/>
                </a:solidFill>
              </a:rPr>
              <a:t>Other/All</a:t>
            </a:r>
            <a:endParaRPr lang="en-US" sz="2000" u="sng" dirty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Video Links: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Ad. Man.: 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n-US" sz="2000" dirty="0">
                <a:solidFill>
                  <a:schemeClr val="bg1"/>
                </a:solidFill>
                <a:hlinkClick r:id="rId2"/>
              </a:rPr>
              <a:t>://youtu.be/-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qMB0Day9sY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	IT: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drive.google.com/open?id=0B3Jww-lLrzdcdGpLRWg0SVNqSk0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Advancing </a:t>
            </a:r>
            <a:r>
              <a:rPr lang="en-US" sz="2000" dirty="0">
                <a:solidFill>
                  <a:schemeClr val="bg1"/>
                </a:solidFill>
              </a:rPr>
              <a:t>the Futures Tour </a:t>
            </a:r>
            <a:r>
              <a:rPr lang="en-US" sz="2000" dirty="0" smtClean="0">
                <a:solidFill>
                  <a:schemeClr val="bg1"/>
                </a:solidFill>
              </a:rPr>
              <a:t>Events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All-Star Awards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0016" y="334016"/>
            <a:ext cx="6911438" cy="66351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 smtClean="0">
                <a:latin typeface="+mj-lt"/>
              </a:rPr>
              <a:t>Workforce System</a:t>
            </a:r>
            <a:endParaRPr lang="en-US" b="1" i="1" u="sng" dirty="0" smtClean="0">
              <a:latin typeface="+mj-lt"/>
            </a:endParaRPr>
          </a:p>
          <a:p>
            <a:pPr lvl="0" algn="ctr"/>
            <a:endParaRPr lang="en-US" dirty="0" smtClean="0"/>
          </a:p>
          <a:p>
            <a:pPr lvl="0"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609600" y="3784927"/>
            <a:ext cx="2253673" cy="981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Seamless System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Coordination among providers that supports and efficient and effective customer experience. 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9880" y="5318442"/>
            <a:ext cx="1368302" cy="1403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Financial Services, Insurance, Customer Service Industry Sector Board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3294" y="5318441"/>
            <a:ext cx="1452415" cy="14030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Architecture, Construction and Engineering (ACE)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560" y="2753018"/>
            <a:ext cx="6135623" cy="668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Regional Workforce Development Board: Regional Plan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must </a:t>
            </a:r>
            <a:r>
              <a:rPr lang="en-US" sz="1200" dirty="0">
                <a:solidFill>
                  <a:schemeClr val="tx1"/>
                </a:solidFill>
              </a:rPr>
              <a:t>coordinate and align workforce programs to provide coordinated, complementary, and consistent services to job seekers and employers.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19797" y="2512475"/>
            <a:ext cx="0" cy="221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42243" y="3420752"/>
            <a:ext cx="0" cy="346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85060" y="914400"/>
            <a:ext cx="3760520" cy="8312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Federal Department of Labor: Workforce Investment and Opportunity Act (WIOA)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635" y="5299969"/>
            <a:ext cx="1433947" cy="1421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Advanced Manufacturing Industry Sector Board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5797" y="5328562"/>
            <a:ext cx="1318158" cy="139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Information Technology Industry Sector Board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97301" y="5328562"/>
            <a:ext cx="1354117" cy="139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Health Care Industry Sector Board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76355" y="5332360"/>
            <a:ext cx="1318158" cy="139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Transportation and Logistics Industry Sector Board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1608" y="1859332"/>
            <a:ext cx="6951519" cy="653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Iowa Workforce Development: State Plan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must coordinate and align workforce programs to provide coordinated, complementary, and consistent services to job seekers and employers.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5709" y="3784928"/>
            <a:ext cx="2053772" cy="981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Industry Sector Board(s)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Identify workforce needs, develop and implement  industry strategies to </a:t>
            </a:r>
            <a:r>
              <a:rPr lang="en-US" sz="1000" dirty="0">
                <a:solidFill>
                  <a:schemeClr val="tx1"/>
                </a:solidFill>
              </a:rPr>
              <a:t>address </a:t>
            </a:r>
            <a:r>
              <a:rPr lang="en-US" sz="1000" dirty="0" smtClean="0">
                <a:solidFill>
                  <a:schemeClr val="tx1"/>
                </a:solidFill>
              </a:rPr>
              <a:t>regional workforce needs.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42906" y="3767116"/>
            <a:ext cx="1925781" cy="99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Career Pathways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Develop training </a:t>
            </a:r>
            <a:r>
              <a:rPr lang="en-US" sz="1000" dirty="0">
                <a:solidFill>
                  <a:schemeClr val="tx1"/>
                </a:solidFill>
              </a:rPr>
              <a:t>pathways that connect a pipeline of educated and skilled workers to current and emerging industries leading to self-sufficient </a:t>
            </a:r>
            <a:r>
              <a:rPr lang="en-US" sz="1000" dirty="0" smtClean="0">
                <a:solidFill>
                  <a:schemeClr val="tx1"/>
                </a:solidFill>
              </a:rPr>
              <a:t>careers.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19797" y="3421741"/>
            <a:ext cx="0" cy="346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5579" y="3421741"/>
            <a:ext cx="0" cy="346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8" idx="3"/>
            <a:endCxn id="23" idx="1"/>
          </p:cNvCxnSpPr>
          <p:nvPr/>
        </p:nvCxnSpPr>
        <p:spPr>
          <a:xfrm>
            <a:off x="2863273" y="4275446"/>
            <a:ext cx="212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3"/>
            <a:endCxn id="24" idx="1"/>
          </p:cNvCxnSpPr>
          <p:nvPr/>
        </p:nvCxnSpPr>
        <p:spPr>
          <a:xfrm flipV="1">
            <a:off x="5129481" y="4266540"/>
            <a:ext cx="213425" cy="8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2"/>
          </p:cNvCxnSpPr>
          <p:nvPr/>
        </p:nvCxnSpPr>
        <p:spPr>
          <a:xfrm>
            <a:off x="4102595" y="4765964"/>
            <a:ext cx="0" cy="267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4255" y="5033818"/>
            <a:ext cx="76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74255" y="5033818"/>
            <a:ext cx="825" cy="266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41418" y="5059823"/>
            <a:ext cx="1" cy="298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934031" y="5066209"/>
            <a:ext cx="825" cy="266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342081" y="5052291"/>
            <a:ext cx="825" cy="266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889172" y="5059823"/>
            <a:ext cx="825" cy="266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8294255" y="5046820"/>
            <a:ext cx="825" cy="266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01881" y="914399"/>
            <a:ext cx="1769423" cy="831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Sector Partnership Leadership Council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51418" y="914399"/>
            <a:ext cx="1828801" cy="831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Future Ready Iowa</a:t>
            </a:r>
          </a:p>
        </p:txBody>
      </p:sp>
      <p:cxnSp>
        <p:nvCxnSpPr>
          <p:cNvPr id="3" name="Straight Connector 2"/>
          <p:cNvCxnSpPr>
            <a:endCxn id="19" idx="1"/>
          </p:cNvCxnSpPr>
          <p:nvPr/>
        </p:nvCxnSpPr>
        <p:spPr>
          <a:xfrm>
            <a:off x="1971304" y="1330036"/>
            <a:ext cx="21375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33" idx="1"/>
          </p:cNvCxnSpPr>
          <p:nvPr/>
        </p:nvCxnSpPr>
        <p:spPr>
          <a:xfrm flipV="1">
            <a:off x="5945580" y="1330036"/>
            <a:ext cx="20583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 smtClean="0"/>
              <a:t>Assess Edu. and Training Needs/ Training Pathway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7506" y="2223739"/>
            <a:ext cx="7742712" cy="41801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 smtClean="0"/>
              <a:t> </a:t>
            </a:r>
            <a:r>
              <a:rPr lang="en-US" altLang="en-US" u="sng" dirty="0" smtClean="0"/>
              <a:t>Advanced Manufacturing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dirty="0" smtClean="0"/>
              <a:t>Customized </a:t>
            </a:r>
            <a:r>
              <a:rPr lang="en-US" dirty="0"/>
              <a:t>Accelerated CNC </a:t>
            </a:r>
            <a:r>
              <a:rPr lang="en-US" dirty="0" smtClean="0"/>
              <a:t>Machining (9 weeks) and Welding training (16 weeks)</a:t>
            </a: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- Customized </a:t>
            </a:r>
            <a:r>
              <a:rPr lang="en-US" dirty="0"/>
              <a:t>Leadership in Manufacturing training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u="sng" dirty="0"/>
              <a:t> </a:t>
            </a:r>
            <a:r>
              <a:rPr lang="en-US" u="sng" dirty="0" smtClean="0"/>
              <a:t>Financial Services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dirty="0" smtClean="0"/>
              <a:t>Continuous </a:t>
            </a:r>
            <a:r>
              <a:rPr lang="en-US" dirty="0"/>
              <a:t>refinement of Customer </a:t>
            </a:r>
            <a:r>
              <a:rPr lang="en-US" dirty="0" smtClean="0"/>
              <a:t>Service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Professional </a:t>
            </a:r>
            <a:r>
              <a:rPr lang="en-US" dirty="0"/>
              <a:t>Certificate Training; transformed </a:t>
            </a:r>
            <a:r>
              <a:rPr lang="en-US" dirty="0" smtClean="0"/>
              <a:t>into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a work-based learning </a:t>
            </a:r>
            <a:r>
              <a:rPr lang="en-US" dirty="0" smtClean="0"/>
              <a:t>format.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- Companion </a:t>
            </a:r>
            <a:r>
              <a:rPr lang="en-US" dirty="0"/>
              <a:t>web-based </a:t>
            </a:r>
            <a:r>
              <a:rPr lang="en-US" dirty="0" smtClean="0"/>
              <a:t>module</a:t>
            </a:r>
            <a:endParaRPr lang="en-US" altLang="en-US" dirty="0"/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ea typeface="ＭＳ Ｐゴシック" charset="0"/>
              </a:rPr>
              <a:t>Advanced Manufacturing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200438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55076" y="2885704"/>
            <a:ext cx="1330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Accelerated Welding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Accelerated CNC Machining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18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ea typeface="ＭＳ Ｐゴシック" charset="0"/>
              </a:rPr>
              <a:t>Health Care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968911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69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ea typeface="ＭＳ Ｐゴシック" charset="0"/>
              </a:rPr>
              <a:t>Customer Service/IT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003696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62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 smtClean="0"/>
              <a:t>Employer 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7506" y="1448791"/>
            <a:ext cx="7742712" cy="4955062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  <a:defRPr/>
            </a:pPr>
            <a:r>
              <a:rPr lang="en-US" sz="3000" dirty="0" smtClean="0">
                <a:ea typeface="ＭＳ Ｐゴシック" charset="0"/>
              </a:rPr>
              <a:t> Sector </a:t>
            </a:r>
            <a:r>
              <a:rPr lang="en-US" sz="3000" dirty="0">
                <a:ea typeface="ＭＳ Ｐゴシック" charset="0"/>
              </a:rPr>
              <a:t>Board Guides Curriculum </a:t>
            </a:r>
            <a:r>
              <a:rPr lang="en-US" sz="3000" dirty="0" smtClean="0">
                <a:ea typeface="ＭＳ Ｐゴシック" charset="0"/>
              </a:rPr>
              <a:t>Decisions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3000" dirty="0" smtClean="0">
                <a:ea typeface="ＭＳ Ｐゴシック" charset="0"/>
              </a:rPr>
              <a:t> Business </a:t>
            </a:r>
            <a:r>
              <a:rPr lang="en-US" sz="3000" dirty="0">
                <a:ea typeface="ＭＳ Ｐゴシック" charset="0"/>
              </a:rPr>
              <a:t>Partner Agreements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Industry partner tours/classroom visits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Student performance data shared with business partners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Student interviews with partners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3000" dirty="0" smtClean="0">
                <a:ea typeface="ＭＳ Ｐゴシック" charset="0"/>
              </a:rPr>
              <a:t> Simulated </a:t>
            </a:r>
            <a:r>
              <a:rPr lang="en-US" sz="3000" dirty="0">
                <a:ea typeface="ＭＳ Ｐゴシック" charset="0"/>
              </a:rPr>
              <a:t>Work Environment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Attendance requirements/tracking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Professional dress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Biweekly evaluations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158"/>
            <a:ext cx="8229600" cy="49030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Kim Becicka</a:t>
            </a:r>
          </a:p>
          <a:p>
            <a:pPr marL="0" indent="0">
              <a:buNone/>
            </a:pPr>
            <a:r>
              <a:rPr lang="en-US" dirty="0" smtClean="0"/>
              <a:t>Vice </a:t>
            </a:r>
            <a:r>
              <a:rPr lang="en-US" dirty="0"/>
              <a:t>President, Continuing Education and Training </a:t>
            </a:r>
            <a:r>
              <a:rPr lang="en-US" dirty="0" smtClean="0"/>
              <a:t>Services</a:t>
            </a:r>
          </a:p>
          <a:p>
            <a:pPr marL="0" indent="0">
              <a:buNone/>
            </a:pPr>
            <a:r>
              <a:rPr lang="en-US" dirty="0" smtClean="0"/>
              <a:t>319-398-5525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Kim.Becicka@kirkwood.edu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Judy Stoffel</a:t>
            </a:r>
          </a:p>
          <a:p>
            <a:pPr marL="0" indent="0">
              <a:buNone/>
            </a:pPr>
            <a:r>
              <a:rPr lang="en-US" dirty="0" smtClean="0"/>
              <a:t>Student Access Program Developer</a:t>
            </a:r>
          </a:p>
          <a:p>
            <a:pPr marL="0" indent="0">
              <a:buNone/>
            </a:pPr>
            <a:r>
              <a:rPr lang="en-US" dirty="0" smtClean="0"/>
              <a:t>319-398-5503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Judy.Stoffel@kirkwood.edu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1" y="201881"/>
            <a:ext cx="7961927" cy="111628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Value Add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180714"/>
              </p:ext>
            </p:extLst>
          </p:nvPr>
        </p:nvGraphicFramePr>
        <p:xfrm>
          <a:off x="15734" y="1318161"/>
          <a:ext cx="9128265" cy="508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5604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 Deeper Dive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758" y="1600200"/>
            <a:ext cx="7849590" cy="4525963"/>
          </a:xfrm>
        </p:spPr>
        <p:txBody>
          <a:bodyPr>
            <a:normAutofit fontScale="92500" lnSpcReduction="20000"/>
          </a:bodyPr>
          <a:lstStyle/>
          <a:p>
            <a:pPr lvl="0"/>
            <a:endParaRPr lang="en-US" b="1" u="sng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Working within a regional workforce development system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Step by step on how to get Industry Sector Boards started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Examples of career pathway maps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Examples of workforce strategies pursued by boards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Examples of training pathways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Examples of employer engagement</a:t>
            </a:r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5604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758" y="1600200"/>
            <a:ext cx="7849590" cy="4525963"/>
          </a:xfrm>
        </p:spPr>
        <p:txBody>
          <a:bodyPr>
            <a:normAutofit fontScale="70000" lnSpcReduction="20000"/>
          </a:bodyPr>
          <a:lstStyle/>
          <a:p>
            <a:pPr lvl="0"/>
            <a:endParaRPr lang="en-US" b="1" u="sng" dirty="0" smtClean="0"/>
          </a:p>
          <a:p>
            <a:pPr marL="0" lv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Invested in professional development </a:t>
            </a:r>
          </a:p>
          <a:p>
            <a:pPr marL="0" lvl="0" indent="0"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/>
              <a:t>Invested in </a:t>
            </a:r>
            <a:r>
              <a:rPr lang="en-US" altLang="en-US" dirty="0" smtClean="0"/>
              <a:t>training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dirty="0" smtClean="0"/>
              <a:t>Conferences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Aspen Institute Sector Academy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Read </a:t>
            </a:r>
            <a:r>
              <a:rPr lang="en-US" altLang="en-US" dirty="0"/>
              <a:t>national </a:t>
            </a:r>
            <a:r>
              <a:rPr lang="en-US" altLang="en-US" dirty="0" smtClean="0"/>
              <a:t>research to learn about the purpose and role of sector approaches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/>
              <a:t>S</a:t>
            </a:r>
            <a:r>
              <a:rPr lang="en-US" altLang="en-US" dirty="0" smtClean="0"/>
              <a:t>urveying </a:t>
            </a:r>
            <a:r>
              <a:rPr lang="en-US" altLang="en-US" dirty="0"/>
              <a:t>work done in the state and surrounding </a:t>
            </a:r>
            <a:r>
              <a:rPr lang="en-US" altLang="en-US" dirty="0" smtClean="0"/>
              <a:t>areas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Hired a consultant to facilitate the development of first Sector Board</a:t>
            </a:r>
          </a:p>
          <a:p>
            <a:pPr marL="0" lvl="0" indent="0">
              <a:buNone/>
            </a:pPr>
            <a:endParaRPr lang="en-US" b="1" u="sng" dirty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5604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758" y="1600200"/>
            <a:ext cx="7849590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marL="0" lv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Determined sector priorities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Reviewed labor market data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Engaged Regional Workforce Board </a:t>
            </a:r>
          </a:p>
          <a:p>
            <a:pPr lvl="2"/>
            <a:r>
              <a:rPr lang="en-US" dirty="0" smtClean="0"/>
              <a:t>Data analysis </a:t>
            </a:r>
          </a:p>
          <a:p>
            <a:pPr lvl="2"/>
            <a:r>
              <a:rPr lang="en-US" dirty="0" smtClean="0"/>
              <a:t>Elevated priority occupation clusters</a:t>
            </a:r>
          </a:p>
          <a:p>
            <a:pPr lvl="2"/>
            <a:r>
              <a:rPr lang="en-US" dirty="0" smtClean="0"/>
              <a:t>Prioritized sectors</a:t>
            </a:r>
          </a:p>
          <a:p>
            <a:pPr marL="0" lvl="0" indent="0">
              <a:buNone/>
            </a:pPr>
            <a:endParaRPr lang="en-US" b="1" u="sng" dirty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756044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Sector </a:t>
            </a:r>
            <a:r>
              <a:rPr lang="en-US" altLang="en-US" dirty="0" smtClean="0"/>
              <a:t>Board: How Did We Get Started?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582395" cy="51212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</a:t>
            </a:r>
            <a:r>
              <a:rPr lang="en-US" altLang="en-US" u="sng" dirty="0" smtClean="0"/>
              <a:t>1</a:t>
            </a:r>
            <a:r>
              <a:rPr lang="en-US" altLang="en-US" dirty="0" smtClean="0"/>
              <a:t>: </a:t>
            </a:r>
            <a:r>
              <a:rPr lang="en-US" altLang="en-US" dirty="0"/>
              <a:t>Met with partners (economic development groups, K-12, and workforce services) to discuss starting a Sector Board and gain buy in.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2</a:t>
            </a:r>
            <a:r>
              <a:rPr lang="en-US" altLang="en-US" dirty="0" smtClean="0"/>
              <a:t>: </a:t>
            </a:r>
            <a:r>
              <a:rPr lang="en-US" altLang="en-US" dirty="0"/>
              <a:t>Convened a small group of individuals interested in Sector Board work and discussed facilitation strategies with an external </a:t>
            </a:r>
            <a:r>
              <a:rPr lang="en-US" altLang="en-US" dirty="0" smtClean="0"/>
              <a:t>consultant.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</a:t>
            </a:r>
            <a:r>
              <a:rPr lang="en-US" altLang="en-US" u="sng" dirty="0" smtClean="0"/>
              <a:t>3</a:t>
            </a:r>
            <a:r>
              <a:rPr lang="en-US" altLang="en-US" dirty="0" smtClean="0"/>
              <a:t>: </a:t>
            </a:r>
            <a:r>
              <a:rPr lang="en-US" altLang="en-US" dirty="0"/>
              <a:t>Planned first meeting agenda.  Primary focus: Introductions and background on Sector Boards, member role, advantages, best practices, and level of commitment needed to continue.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</a:t>
            </a:r>
            <a:r>
              <a:rPr lang="en-US" altLang="en-US" u="sng" dirty="0" smtClean="0"/>
              <a:t>4</a:t>
            </a:r>
            <a:r>
              <a:rPr lang="en-US" altLang="en-US" dirty="0" smtClean="0"/>
              <a:t>: </a:t>
            </a:r>
            <a:r>
              <a:rPr lang="en-US" altLang="en-US" dirty="0"/>
              <a:t>Worked with Kirkwood and </a:t>
            </a:r>
            <a:r>
              <a:rPr lang="en-US" altLang="en-US" dirty="0" smtClean="0"/>
              <a:t>Iowa WORKS </a:t>
            </a:r>
            <a:r>
              <a:rPr lang="en-US" altLang="en-US" dirty="0"/>
              <a:t>WIA to determine list of employers to invite based on employment level, number of job openings, and past working relationships with economic development organizations, </a:t>
            </a:r>
            <a:r>
              <a:rPr lang="en-US" altLang="en-US" dirty="0" smtClean="0"/>
              <a:t>Iowa WORKS, </a:t>
            </a:r>
            <a:r>
              <a:rPr lang="en-US" altLang="en-US" dirty="0"/>
              <a:t>and Kirkwood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1D7629642A041A5B59BCEF87E420B" ma:contentTypeVersion="0" ma:contentTypeDescription="Create a new document." ma:contentTypeScope="" ma:versionID="882900ab7673271e15f7602512752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B6F10-7894-4458-8123-CF9152E28E43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74D26AB-11DF-4540-9E3C-A24C92E05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F30D1-021E-442A-97DB-B89BD18F7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6427</TotalTime>
  <Words>2015</Words>
  <Application>Microsoft Office PowerPoint</Application>
  <PresentationFormat>On-screen Show (4:3)</PresentationFormat>
  <Paragraphs>444</Paragraphs>
  <Slides>45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Business Engagement: Collaboration with WIB and Industry Sector Boards </vt:lpstr>
      <vt:lpstr>PowerPoint Presentation</vt:lpstr>
      <vt:lpstr>PowerPoint Presentation</vt:lpstr>
      <vt:lpstr>        </vt:lpstr>
      <vt:lpstr>Value Add</vt:lpstr>
      <vt:lpstr>A Deeper Dive</vt:lpstr>
      <vt:lpstr>Getting Started</vt:lpstr>
      <vt:lpstr>Getting Started</vt:lpstr>
      <vt:lpstr>Advanced Manufacturing Sector Board: How Did We Get Started?</vt:lpstr>
      <vt:lpstr>Advanced Manufacturing Sector Board: How Did We Get Started?</vt:lpstr>
      <vt:lpstr>Advanced Manufacturing Sector Board</vt:lpstr>
      <vt:lpstr>Advanced Manufacturing Sector Board: How Did We Get Started?</vt:lpstr>
      <vt:lpstr>Advanced Manufacturing  Sector Board: Business Case</vt:lpstr>
      <vt:lpstr>Advanced Manufacturing  Sector Board: Goals at Start Up</vt:lpstr>
      <vt:lpstr>Advanced Manufacturing  Sector Board: New Goals</vt:lpstr>
      <vt:lpstr>How did we go about adding additional  Sector Boards</vt:lpstr>
      <vt:lpstr>Workforce Strategy Themes  Across Sector 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Health Care Occupation Outlook in Iowa between 2012-2022 </vt:lpstr>
      <vt:lpstr>  2012-2022 Projections Fastest Growing Health Care Occupations in Region 10  </vt:lpstr>
      <vt:lpstr>  2012-2022 Projections Health Care Occupations with the Most Openings in Region 10 </vt:lpstr>
      <vt:lpstr>  Health Care CAREER PATHWAYS MAP </vt:lpstr>
      <vt:lpstr>  Health Care Non-Clinical CAREER PATHWAYS MAP </vt:lpstr>
      <vt:lpstr>  Health Care Clinical CAREER PATHWAY MAP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Occupation Awareness</vt:lpstr>
      <vt:lpstr>Assess Edu. and Training Needs/ Training Pathway Development</vt:lpstr>
      <vt:lpstr>Advanced Manufacturing</vt:lpstr>
      <vt:lpstr>Health Care</vt:lpstr>
      <vt:lpstr>Customer Service/IT</vt:lpstr>
      <vt:lpstr>Employer Engagement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Wiese</dc:creator>
  <cp:lastModifiedBy>Windows User</cp:lastModifiedBy>
  <cp:revision>572</cp:revision>
  <cp:lastPrinted>2017-01-12T14:36:20Z</cp:lastPrinted>
  <dcterms:created xsi:type="dcterms:W3CDTF">2011-04-29T16:23:06Z</dcterms:created>
  <dcterms:modified xsi:type="dcterms:W3CDTF">2017-01-23T21:35:31Z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0x010100D701D7629642A041A5B59BCEF87E420B</vt:lpwstr>
  </property>
</Properties>
</file>