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0" r:id="rId4"/>
  </p:sldMasterIdLst>
  <p:notesMasterIdLst>
    <p:notesMasterId r:id="rId43"/>
  </p:notesMasterIdLst>
  <p:handoutMasterIdLst>
    <p:handoutMasterId r:id="rId44"/>
  </p:handoutMasterIdLst>
  <p:sldIdLst>
    <p:sldId id="260" r:id="rId5"/>
    <p:sldId id="513" r:id="rId6"/>
    <p:sldId id="515" r:id="rId7"/>
    <p:sldId id="552" r:id="rId8"/>
    <p:sldId id="551" r:id="rId9"/>
    <p:sldId id="556" r:id="rId10"/>
    <p:sldId id="558" r:id="rId11"/>
    <p:sldId id="546" r:id="rId12"/>
    <p:sldId id="547" r:id="rId13"/>
    <p:sldId id="548" r:id="rId14"/>
    <p:sldId id="553" r:id="rId15"/>
    <p:sldId id="554" r:id="rId16"/>
    <p:sldId id="555" r:id="rId17"/>
    <p:sldId id="520" r:id="rId18"/>
    <p:sldId id="521" r:id="rId19"/>
    <p:sldId id="522" r:id="rId20"/>
    <p:sldId id="524" r:id="rId21"/>
    <p:sldId id="525" r:id="rId22"/>
    <p:sldId id="559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4" r:id="rId41"/>
    <p:sldId id="545" r:id="rId4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EA512"/>
    <a:srgbClr val="996633"/>
    <a:srgbClr val="669999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6" autoAdjust="0"/>
    <p:restoredTop sz="94571" autoAdjust="0"/>
  </p:normalViewPr>
  <p:slideViewPr>
    <p:cSldViewPr snapToGrid="0" snapToObjects="1">
      <p:cViewPr>
        <p:scale>
          <a:sx n="80" d="100"/>
          <a:sy n="80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A2B90-C4C8-45B3-994E-9D56CDCDDD4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9A87C-7E45-4DBA-B7D9-EA82064028C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One Stop</a:t>
          </a:r>
          <a:endParaRPr lang="en-US" dirty="0"/>
        </a:p>
      </dgm:t>
    </dgm:pt>
    <dgm:pt modelId="{E1B60C26-1A25-4833-A27E-02FEF1A626F1}" type="parTrans" cxnId="{6BDBCA8B-F56B-4F0B-9D23-231EA2224D44}">
      <dgm:prSet/>
      <dgm:spPr/>
      <dgm:t>
        <a:bodyPr/>
        <a:lstStyle/>
        <a:p>
          <a:endParaRPr lang="en-US"/>
        </a:p>
      </dgm:t>
    </dgm:pt>
    <dgm:pt modelId="{B97F12AB-F959-42FE-9977-EC25FF8E9721}" type="sibTrans" cxnId="{6BDBCA8B-F56B-4F0B-9D23-231EA2224D44}">
      <dgm:prSet/>
      <dgm:spPr/>
      <dgm:t>
        <a:bodyPr/>
        <a:lstStyle/>
        <a:p>
          <a:endParaRPr lang="en-US"/>
        </a:p>
      </dgm:t>
    </dgm:pt>
    <dgm:pt modelId="{3E283439-7D96-466F-B73F-4E9F29486E1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WIOA Programs</a:t>
          </a:r>
          <a:endParaRPr lang="en-US" dirty="0"/>
        </a:p>
      </dgm:t>
    </dgm:pt>
    <dgm:pt modelId="{CF571E0F-34CA-42C3-8C0B-4249E0AC3235}" type="parTrans" cxnId="{D084E353-E63F-4AB4-8901-494BF66D7AFC}">
      <dgm:prSet/>
      <dgm:spPr/>
      <dgm:t>
        <a:bodyPr/>
        <a:lstStyle/>
        <a:p>
          <a:endParaRPr lang="en-US" dirty="0"/>
        </a:p>
      </dgm:t>
    </dgm:pt>
    <dgm:pt modelId="{2656CD9C-5F5E-45E3-BB03-B071C389A641}" type="sibTrans" cxnId="{D084E353-E63F-4AB4-8901-494BF66D7AFC}">
      <dgm:prSet/>
      <dgm:spPr/>
      <dgm:t>
        <a:bodyPr/>
        <a:lstStyle/>
        <a:p>
          <a:endParaRPr lang="en-US"/>
        </a:p>
      </dgm:t>
    </dgm:pt>
    <dgm:pt modelId="{58D40493-E271-4DC3-BDB6-77636E27BCC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GAP Tuition Assistance Program</a:t>
          </a:r>
          <a:endParaRPr lang="en-US" dirty="0"/>
        </a:p>
      </dgm:t>
    </dgm:pt>
    <dgm:pt modelId="{E998BC6C-2EB7-4B74-BB1F-311E1D3B4DAE}" type="parTrans" cxnId="{1B1F4F08-8F9B-4CB5-83BF-D80792CE9AA0}">
      <dgm:prSet/>
      <dgm:spPr/>
      <dgm:t>
        <a:bodyPr/>
        <a:lstStyle/>
        <a:p>
          <a:endParaRPr lang="en-US" dirty="0"/>
        </a:p>
      </dgm:t>
    </dgm:pt>
    <dgm:pt modelId="{553A8479-9CFD-45BF-8818-522C134EC8B5}" type="sibTrans" cxnId="{1B1F4F08-8F9B-4CB5-83BF-D80792CE9AA0}">
      <dgm:prSet/>
      <dgm:spPr/>
      <dgm:t>
        <a:bodyPr/>
        <a:lstStyle/>
        <a:p>
          <a:endParaRPr lang="en-US"/>
        </a:p>
      </dgm:t>
    </dgm:pt>
    <dgm:pt modelId="{E5FADC0F-5F12-4BBB-9524-7932C5F2342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Vocational Rehabilitation</a:t>
          </a:r>
          <a:endParaRPr lang="en-US" dirty="0"/>
        </a:p>
      </dgm:t>
    </dgm:pt>
    <dgm:pt modelId="{14044DC6-31DC-46A2-BCD7-3B5E98100152}" type="parTrans" cxnId="{0300A2DB-7990-453D-84C9-029C3548951C}">
      <dgm:prSet/>
      <dgm:spPr/>
      <dgm:t>
        <a:bodyPr/>
        <a:lstStyle/>
        <a:p>
          <a:endParaRPr lang="en-US" dirty="0"/>
        </a:p>
      </dgm:t>
    </dgm:pt>
    <dgm:pt modelId="{A60F486C-2186-4BF2-837D-82E74D3B0B5F}" type="sibTrans" cxnId="{0300A2DB-7990-453D-84C9-029C3548951C}">
      <dgm:prSet/>
      <dgm:spPr/>
      <dgm:t>
        <a:bodyPr/>
        <a:lstStyle/>
        <a:p>
          <a:endParaRPr lang="en-US"/>
        </a:p>
      </dgm:t>
    </dgm:pt>
    <dgm:pt modelId="{1B58EA5D-012B-4DF5-B327-4EFAB44E7FD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Food Assistance Employment and Training</a:t>
          </a:r>
          <a:endParaRPr lang="en-US" dirty="0"/>
        </a:p>
      </dgm:t>
    </dgm:pt>
    <dgm:pt modelId="{8ADB32A9-88D6-4F37-B016-5D6925A01BEF}" type="parTrans" cxnId="{85A5BE8A-EE4E-4705-8EBA-CAB9B9B11736}">
      <dgm:prSet/>
      <dgm:spPr/>
      <dgm:t>
        <a:bodyPr/>
        <a:lstStyle/>
        <a:p>
          <a:endParaRPr lang="en-US" dirty="0"/>
        </a:p>
      </dgm:t>
    </dgm:pt>
    <dgm:pt modelId="{B14F50DB-05A8-4FB0-B4FB-A6FC44A2EF2B}" type="sibTrans" cxnId="{85A5BE8A-EE4E-4705-8EBA-CAB9B9B11736}">
      <dgm:prSet/>
      <dgm:spPr/>
      <dgm:t>
        <a:bodyPr/>
        <a:lstStyle/>
        <a:p>
          <a:endParaRPr lang="en-US"/>
        </a:p>
      </dgm:t>
    </dgm:pt>
    <dgm:pt modelId="{EE9CE9BA-DE76-41C2-A054-676FB733B13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KPACE: Career Pathway Program</a:t>
          </a:r>
          <a:endParaRPr lang="en-US" dirty="0"/>
        </a:p>
      </dgm:t>
    </dgm:pt>
    <dgm:pt modelId="{A4FEF1DA-276D-4602-A9B4-D6BDDE403FF2}" type="parTrans" cxnId="{626E9305-D664-45D7-AC19-E83ED56AB4EA}">
      <dgm:prSet/>
      <dgm:spPr/>
      <dgm:t>
        <a:bodyPr/>
        <a:lstStyle/>
        <a:p>
          <a:endParaRPr lang="en-US" dirty="0"/>
        </a:p>
      </dgm:t>
    </dgm:pt>
    <dgm:pt modelId="{C62C1255-25D1-4A2A-B397-00DFA8ECA521}" type="sibTrans" cxnId="{626E9305-D664-45D7-AC19-E83ED56AB4EA}">
      <dgm:prSet/>
      <dgm:spPr/>
      <dgm:t>
        <a:bodyPr/>
        <a:lstStyle/>
        <a:p>
          <a:endParaRPr lang="en-US"/>
        </a:p>
      </dgm:t>
    </dgm:pt>
    <dgm:pt modelId="{C0BDD6CF-86C4-4AE1-ADB0-1BE5421289C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Promise Jobs</a:t>
          </a:r>
        </a:p>
      </dgm:t>
    </dgm:pt>
    <dgm:pt modelId="{7794E893-E221-4137-8266-168AB769A0ED}" type="parTrans" cxnId="{96B9A8C5-A2CB-4A82-97C1-42644428143B}">
      <dgm:prSet/>
      <dgm:spPr/>
      <dgm:t>
        <a:bodyPr/>
        <a:lstStyle/>
        <a:p>
          <a:endParaRPr lang="en-US" dirty="0"/>
        </a:p>
      </dgm:t>
    </dgm:pt>
    <dgm:pt modelId="{D316E5F8-49ED-4769-AE02-E0AC05619DF4}" type="sibTrans" cxnId="{96B9A8C5-A2CB-4A82-97C1-42644428143B}">
      <dgm:prSet/>
      <dgm:spPr/>
      <dgm:t>
        <a:bodyPr/>
        <a:lstStyle/>
        <a:p>
          <a:endParaRPr lang="en-US"/>
        </a:p>
      </dgm:t>
    </dgm:pt>
    <dgm:pt modelId="{A40DE323-3ABB-4DC7-89E0-9789120FCF5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Wagner Peyser</a:t>
          </a:r>
          <a:endParaRPr lang="en-US" dirty="0"/>
        </a:p>
      </dgm:t>
    </dgm:pt>
    <dgm:pt modelId="{076E3898-57F6-4F16-97E6-27C7E03E1104}" type="parTrans" cxnId="{4816F15D-43F6-4008-AFDE-9FDF2584D0F6}">
      <dgm:prSet/>
      <dgm:spPr/>
      <dgm:t>
        <a:bodyPr/>
        <a:lstStyle/>
        <a:p>
          <a:endParaRPr lang="en-US" dirty="0"/>
        </a:p>
      </dgm:t>
    </dgm:pt>
    <dgm:pt modelId="{BE9EDC21-2B75-4791-9C3C-9F500ACBFCF5}" type="sibTrans" cxnId="{4816F15D-43F6-4008-AFDE-9FDF2584D0F6}">
      <dgm:prSet/>
      <dgm:spPr/>
      <dgm:t>
        <a:bodyPr/>
        <a:lstStyle/>
        <a:p>
          <a:endParaRPr lang="en-US"/>
        </a:p>
      </dgm:t>
    </dgm:pt>
    <dgm:pt modelId="{0AAF6366-DE04-47B5-B63E-BBBCE6788CC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Adult Basic Education</a:t>
          </a:r>
          <a:endParaRPr lang="en-US" dirty="0"/>
        </a:p>
      </dgm:t>
    </dgm:pt>
    <dgm:pt modelId="{C9F916EE-B5EB-4B6C-A75E-A8814F4C8ABB}" type="parTrans" cxnId="{41566A31-8A14-4D73-97C6-BA9B1489668C}">
      <dgm:prSet/>
      <dgm:spPr/>
      <dgm:t>
        <a:bodyPr/>
        <a:lstStyle/>
        <a:p>
          <a:endParaRPr lang="en-US" dirty="0"/>
        </a:p>
      </dgm:t>
    </dgm:pt>
    <dgm:pt modelId="{1FFC8600-324A-4576-AAD1-6663CAC03993}" type="sibTrans" cxnId="{41566A31-8A14-4D73-97C6-BA9B1489668C}">
      <dgm:prSet/>
      <dgm:spPr/>
      <dgm:t>
        <a:bodyPr/>
        <a:lstStyle/>
        <a:p>
          <a:endParaRPr lang="en-US"/>
        </a:p>
      </dgm:t>
    </dgm:pt>
    <dgm:pt modelId="{97DA02AE-3465-46A0-BF60-2CE927B8DA8B}" type="pres">
      <dgm:prSet presAssocID="{77FA2B90-C4C8-45B3-994E-9D56CDCDDD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8C036-70A6-4A52-8E60-938FB3743581}" type="pres">
      <dgm:prSet presAssocID="{FD49A87C-7E45-4DBA-B7D9-EA82064028CE}" presName="centerShape" presStyleLbl="node0" presStyleIdx="0" presStyleCnt="1"/>
      <dgm:spPr/>
      <dgm:t>
        <a:bodyPr/>
        <a:lstStyle/>
        <a:p>
          <a:endParaRPr lang="en-US"/>
        </a:p>
      </dgm:t>
    </dgm:pt>
    <dgm:pt modelId="{C3FE3DD3-6492-4FBF-A638-BF45E56A5B58}" type="pres">
      <dgm:prSet presAssocID="{CF571E0F-34CA-42C3-8C0B-4249E0AC3235}" presName="Name9" presStyleLbl="parChTrans1D2" presStyleIdx="0" presStyleCnt="8"/>
      <dgm:spPr/>
      <dgm:t>
        <a:bodyPr/>
        <a:lstStyle/>
        <a:p>
          <a:endParaRPr lang="en-US"/>
        </a:p>
      </dgm:t>
    </dgm:pt>
    <dgm:pt modelId="{7575E6E3-61B2-4D65-A50D-ACB19456ABAD}" type="pres">
      <dgm:prSet presAssocID="{CF571E0F-34CA-42C3-8C0B-4249E0AC3235}" presName="connTx" presStyleLbl="parChTrans1D2" presStyleIdx="0" presStyleCnt="8"/>
      <dgm:spPr/>
      <dgm:t>
        <a:bodyPr/>
        <a:lstStyle/>
        <a:p>
          <a:endParaRPr lang="en-US"/>
        </a:p>
      </dgm:t>
    </dgm:pt>
    <dgm:pt modelId="{ACF05588-07CC-44D5-BA36-9717CFCE3588}" type="pres">
      <dgm:prSet presAssocID="{3E283439-7D96-466F-B73F-4E9F29486E1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ADD2F-1012-4DD1-BEAB-8EFBBB2E8B8C}" type="pres">
      <dgm:prSet presAssocID="{076E3898-57F6-4F16-97E6-27C7E03E1104}" presName="Name9" presStyleLbl="parChTrans1D2" presStyleIdx="1" presStyleCnt="8"/>
      <dgm:spPr/>
      <dgm:t>
        <a:bodyPr/>
        <a:lstStyle/>
        <a:p>
          <a:endParaRPr lang="en-US"/>
        </a:p>
      </dgm:t>
    </dgm:pt>
    <dgm:pt modelId="{3552D348-A8A4-4A63-A217-2BDF3575E32D}" type="pres">
      <dgm:prSet presAssocID="{076E3898-57F6-4F16-97E6-27C7E03E1104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D0799E5-3C08-4C3C-AD08-ADCA5CB037C5}" type="pres">
      <dgm:prSet presAssocID="{A40DE323-3ABB-4DC7-89E0-9789120FCF5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CF2B9-F12C-4EF1-993F-0CA05E58B556}" type="pres">
      <dgm:prSet presAssocID="{7794E893-E221-4137-8266-168AB769A0ED}" presName="Name9" presStyleLbl="parChTrans1D2" presStyleIdx="2" presStyleCnt="8"/>
      <dgm:spPr/>
      <dgm:t>
        <a:bodyPr/>
        <a:lstStyle/>
        <a:p>
          <a:endParaRPr lang="en-US"/>
        </a:p>
      </dgm:t>
    </dgm:pt>
    <dgm:pt modelId="{A4F4B9DD-85EF-4CAD-8A00-2D0A5E7C0A65}" type="pres">
      <dgm:prSet presAssocID="{7794E893-E221-4137-8266-168AB769A0E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9E370840-9764-4B14-8DD1-CC261096F9DE}" type="pres">
      <dgm:prSet presAssocID="{C0BDD6CF-86C4-4AE1-ADB0-1BE5421289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D1EC-A93F-4947-B6D7-2A3C501C2F30}" type="pres">
      <dgm:prSet presAssocID="{C9F916EE-B5EB-4B6C-A75E-A8814F4C8ABB}" presName="Name9" presStyleLbl="parChTrans1D2" presStyleIdx="3" presStyleCnt="8"/>
      <dgm:spPr/>
      <dgm:t>
        <a:bodyPr/>
        <a:lstStyle/>
        <a:p>
          <a:endParaRPr lang="en-US"/>
        </a:p>
      </dgm:t>
    </dgm:pt>
    <dgm:pt modelId="{937D4F20-E78B-470D-9687-7ED79F626242}" type="pres">
      <dgm:prSet presAssocID="{C9F916EE-B5EB-4B6C-A75E-A8814F4C8AB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BC805EC-5D68-49F0-93D5-46C377259554}" type="pres">
      <dgm:prSet presAssocID="{0AAF6366-DE04-47B5-B63E-BBBCE6788CC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E76E1-D514-493D-B938-6FE0A0288B3F}" type="pres">
      <dgm:prSet presAssocID="{A4FEF1DA-276D-4602-A9B4-D6BDDE403FF2}" presName="Name9" presStyleLbl="parChTrans1D2" presStyleIdx="4" presStyleCnt="8"/>
      <dgm:spPr/>
      <dgm:t>
        <a:bodyPr/>
        <a:lstStyle/>
        <a:p>
          <a:endParaRPr lang="en-US"/>
        </a:p>
      </dgm:t>
    </dgm:pt>
    <dgm:pt modelId="{287B89D6-B1A9-4486-86C9-6F680E9D5100}" type="pres">
      <dgm:prSet presAssocID="{A4FEF1DA-276D-4602-A9B4-D6BDDE403FF2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3FCEEB4-F47C-4FFE-825E-7E9612746A2B}" type="pres">
      <dgm:prSet presAssocID="{EE9CE9BA-DE76-41C2-A054-676FB733B13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5D7A-F92A-46F4-BE82-141E146F39C7}" type="pres">
      <dgm:prSet presAssocID="{E998BC6C-2EB7-4B74-BB1F-311E1D3B4DAE}" presName="Name9" presStyleLbl="parChTrans1D2" presStyleIdx="5" presStyleCnt="8"/>
      <dgm:spPr/>
      <dgm:t>
        <a:bodyPr/>
        <a:lstStyle/>
        <a:p>
          <a:endParaRPr lang="en-US"/>
        </a:p>
      </dgm:t>
    </dgm:pt>
    <dgm:pt modelId="{638112D1-A217-4A25-B54A-11903831AD38}" type="pres">
      <dgm:prSet presAssocID="{E998BC6C-2EB7-4B74-BB1F-311E1D3B4DAE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6BEBCF7-FE0B-48BD-9799-E6588F8C5944}" type="pres">
      <dgm:prSet presAssocID="{58D40493-E271-4DC3-BDB6-77636E27BCC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9B3AC-9D54-4E83-91EC-437B799743E7}" type="pres">
      <dgm:prSet presAssocID="{14044DC6-31DC-46A2-BCD7-3B5E98100152}" presName="Name9" presStyleLbl="parChTrans1D2" presStyleIdx="6" presStyleCnt="8"/>
      <dgm:spPr/>
      <dgm:t>
        <a:bodyPr/>
        <a:lstStyle/>
        <a:p>
          <a:endParaRPr lang="en-US"/>
        </a:p>
      </dgm:t>
    </dgm:pt>
    <dgm:pt modelId="{1D55D672-4465-4E09-90DA-03824372E1DD}" type="pres">
      <dgm:prSet presAssocID="{14044DC6-31DC-46A2-BCD7-3B5E9810015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42AB1B64-D642-4E28-AAF9-20602FE74C56}" type="pres">
      <dgm:prSet presAssocID="{E5FADC0F-5F12-4BBB-9524-7932C5F2342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329D-9B86-4E41-896E-A28069564A83}" type="pres">
      <dgm:prSet presAssocID="{8ADB32A9-88D6-4F37-B016-5D6925A01BEF}" presName="Name9" presStyleLbl="parChTrans1D2" presStyleIdx="7" presStyleCnt="8"/>
      <dgm:spPr/>
      <dgm:t>
        <a:bodyPr/>
        <a:lstStyle/>
        <a:p>
          <a:endParaRPr lang="en-US"/>
        </a:p>
      </dgm:t>
    </dgm:pt>
    <dgm:pt modelId="{73C80606-CEBD-4438-AA90-37C0A1A93596}" type="pres">
      <dgm:prSet presAssocID="{8ADB32A9-88D6-4F37-B016-5D6925A01BEF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3899EA8-94C2-48F1-9D7B-B55597D5E37E}" type="pres">
      <dgm:prSet presAssocID="{1B58EA5D-012B-4DF5-B327-4EFAB44E7FD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6F15D-43F6-4008-AFDE-9FDF2584D0F6}" srcId="{FD49A87C-7E45-4DBA-B7D9-EA82064028CE}" destId="{A40DE323-3ABB-4DC7-89E0-9789120FCF5B}" srcOrd="1" destOrd="0" parTransId="{076E3898-57F6-4F16-97E6-27C7E03E1104}" sibTransId="{BE9EDC21-2B75-4791-9C3C-9F500ACBFCF5}"/>
    <dgm:cxn modelId="{9F733746-9133-4015-9EC9-B594CED38BB1}" type="presOf" srcId="{14044DC6-31DC-46A2-BCD7-3B5E98100152}" destId="{1D55D672-4465-4E09-90DA-03824372E1DD}" srcOrd="1" destOrd="0" presId="urn:microsoft.com/office/officeart/2005/8/layout/radial1"/>
    <dgm:cxn modelId="{244D3793-F276-4548-9B5D-0600EEBE6CD2}" type="presOf" srcId="{7794E893-E221-4137-8266-168AB769A0ED}" destId="{B48CF2B9-F12C-4EF1-993F-0CA05E58B556}" srcOrd="0" destOrd="0" presId="urn:microsoft.com/office/officeart/2005/8/layout/radial1"/>
    <dgm:cxn modelId="{D084E353-E63F-4AB4-8901-494BF66D7AFC}" srcId="{FD49A87C-7E45-4DBA-B7D9-EA82064028CE}" destId="{3E283439-7D96-466F-B73F-4E9F29486E10}" srcOrd="0" destOrd="0" parTransId="{CF571E0F-34CA-42C3-8C0B-4249E0AC3235}" sibTransId="{2656CD9C-5F5E-45E3-BB03-B071C389A641}"/>
    <dgm:cxn modelId="{8C633F26-1E0A-4405-A19B-C8B3FEF7DAC3}" type="presOf" srcId="{8ADB32A9-88D6-4F37-B016-5D6925A01BEF}" destId="{0FCF329D-9B86-4E41-896E-A28069564A83}" srcOrd="0" destOrd="0" presId="urn:microsoft.com/office/officeart/2005/8/layout/radial1"/>
    <dgm:cxn modelId="{5C9642C5-81B2-4226-B97E-890A5E4645A3}" type="presOf" srcId="{076E3898-57F6-4F16-97E6-27C7E03E1104}" destId="{3552D348-A8A4-4A63-A217-2BDF3575E32D}" srcOrd="1" destOrd="0" presId="urn:microsoft.com/office/officeart/2005/8/layout/radial1"/>
    <dgm:cxn modelId="{DF62E676-345A-46DD-AFD6-48502845139C}" type="presOf" srcId="{C9F916EE-B5EB-4B6C-A75E-A8814F4C8ABB}" destId="{937D4F20-E78B-470D-9687-7ED79F626242}" srcOrd="1" destOrd="0" presId="urn:microsoft.com/office/officeart/2005/8/layout/radial1"/>
    <dgm:cxn modelId="{DC5A4F41-75A5-42A5-B4AC-A6A8D3717173}" type="presOf" srcId="{E998BC6C-2EB7-4B74-BB1F-311E1D3B4DAE}" destId="{E9B55D7A-F92A-46F4-BE82-141E146F39C7}" srcOrd="0" destOrd="0" presId="urn:microsoft.com/office/officeart/2005/8/layout/radial1"/>
    <dgm:cxn modelId="{77838F8B-1780-4FB0-ABF9-6251B5299D5D}" type="presOf" srcId="{3E283439-7D96-466F-B73F-4E9F29486E10}" destId="{ACF05588-07CC-44D5-BA36-9717CFCE3588}" srcOrd="0" destOrd="0" presId="urn:microsoft.com/office/officeart/2005/8/layout/radial1"/>
    <dgm:cxn modelId="{1B1F4F08-8F9B-4CB5-83BF-D80792CE9AA0}" srcId="{FD49A87C-7E45-4DBA-B7D9-EA82064028CE}" destId="{58D40493-E271-4DC3-BDB6-77636E27BCC3}" srcOrd="5" destOrd="0" parTransId="{E998BC6C-2EB7-4B74-BB1F-311E1D3B4DAE}" sibTransId="{553A8479-9CFD-45BF-8818-522C134EC8B5}"/>
    <dgm:cxn modelId="{0939C513-304E-4BA9-8D14-056F41FFC837}" type="presOf" srcId="{CF571E0F-34CA-42C3-8C0B-4249E0AC3235}" destId="{C3FE3DD3-6492-4FBF-A638-BF45E56A5B58}" srcOrd="0" destOrd="0" presId="urn:microsoft.com/office/officeart/2005/8/layout/radial1"/>
    <dgm:cxn modelId="{21E071F8-F4BF-46D8-836C-D37546A75A9A}" type="presOf" srcId="{C0BDD6CF-86C4-4AE1-ADB0-1BE5421289CE}" destId="{9E370840-9764-4B14-8DD1-CC261096F9DE}" srcOrd="0" destOrd="0" presId="urn:microsoft.com/office/officeart/2005/8/layout/radial1"/>
    <dgm:cxn modelId="{BCCF15EB-9EC6-4923-A9CA-77C4E7A7F92B}" type="presOf" srcId="{CF571E0F-34CA-42C3-8C0B-4249E0AC3235}" destId="{7575E6E3-61B2-4D65-A50D-ACB19456ABAD}" srcOrd="1" destOrd="0" presId="urn:microsoft.com/office/officeart/2005/8/layout/radial1"/>
    <dgm:cxn modelId="{58732791-BCFC-483B-8299-53D22D293A0C}" type="presOf" srcId="{A40DE323-3ABB-4DC7-89E0-9789120FCF5B}" destId="{1D0799E5-3C08-4C3C-AD08-ADCA5CB037C5}" srcOrd="0" destOrd="0" presId="urn:microsoft.com/office/officeart/2005/8/layout/radial1"/>
    <dgm:cxn modelId="{9EF38265-8F53-4955-98DC-0B13D3B1E4F2}" type="presOf" srcId="{E5FADC0F-5F12-4BBB-9524-7932C5F2342B}" destId="{42AB1B64-D642-4E28-AAF9-20602FE74C56}" srcOrd="0" destOrd="0" presId="urn:microsoft.com/office/officeart/2005/8/layout/radial1"/>
    <dgm:cxn modelId="{4ABEEE88-169D-43C2-B9CD-7E3455B4D845}" type="presOf" srcId="{8ADB32A9-88D6-4F37-B016-5D6925A01BEF}" destId="{73C80606-CEBD-4438-AA90-37C0A1A93596}" srcOrd="1" destOrd="0" presId="urn:microsoft.com/office/officeart/2005/8/layout/radial1"/>
    <dgm:cxn modelId="{19A1D36C-0884-4974-AA60-0BD32191BA3E}" type="presOf" srcId="{77FA2B90-C4C8-45B3-994E-9D56CDCDDD4C}" destId="{97DA02AE-3465-46A0-BF60-2CE927B8DA8B}" srcOrd="0" destOrd="0" presId="urn:microsoft.com/office/officeart/2005/8/layout/radial1"/>
    <dgm:cxn modelId="{EE047D15-73E4-45F8-9EEA-8EA0F83E8D54}" type="presOf" srcId="{14044DC6-31DC-46A2-BCD7-3B5E98100152}" destId="{03C9B3AC-9D54-4E83-91EC-437B799743E7}" srcOrd="0" destOrd="0" presId="urn:microsoft.com/office/officeart/2005/8/layout/radial1"/>
    <dgm:cxn modelId="{41566A31-8A14-4D73-97C6-BA9B1489668C}" srcId="{FD49A87C-7E45-4DBA-B7D9-EA82064028CE}" destId="{0AAF6366-DE04-47B5-B63E-BBBCE6788CC5}" srcOrd="3" destOrd="0" parTransId="{C9F916EE-B5EB-4B6C-A75E-A8814F4C8ABB}" sibTransId="{1FFC8600-324A-4576-AAD1-6663CAC03993}"/>
    <dgm:cxn modelId="{85A5BE8A-EE4E-4705-8EBA-CAB9B9B11736}" srcId="{FD49A87C-7E45-4DBA-B7D9-EA82064028CE}" destId="{1B58EA5D-012B-4DF5-B327-4EFAB44E7FDF}" srcOrd="7" destOrd="0" parTransId="{8ADB32A9-88D6-4F37-B016-5D6925A01BEF}" sibTransId="{B14F50DB-05A8-4FB0-B4FB-A6FC44A2EF2B}"/>
    <dgm:cxn modelId="{3094420E-0250-4CD7-BD20-4BFA807F6BBC}" type="presOf" srcId="{EE9CE9BA-DE76-41C2-A054-676FB733B138}" destId="{73FCEEB4-F47C-4FFE-825E-7E9612746A2B}" srcOrd="0" destOrd="0" presId="urn:microsoft.com/office/officeart/2005/8/layout/radial1"/>
    <dgm:cxn modelId="{0300A2DB-7990-453D-84C9-029C3548951C}" srcId="{FD49A87C-7E45-4DBA-B7D9-EA82064028CE}" destId="{E5FADC0F-5F12-4BBB-9524-7932C5F2342B}" srcOrd="6" destOrd="0" parTransId="{14044DC6-31DC-46A2-BCD7-3B5E98100152}" sibTransId="{A60F486C-2186-4BF2-837D-82E74D3B0B5F}"/>
    <dgm:cxn modelId="{FB18AE9F-AE0C-4789-A143-2B1DD22DD637}" type="presOf" srcId="{076E3898-57F6-4F16-97E6-27C7E03E1104}" destId="{F19ADD2F-1012-4DD1-BEAB-8EFBBB2E8B8C}" srcOrd="0" destOrd="0" presId="urn:microsoft.com/office/officeart/2005/8/layout/radial1"/>
    <dgm:cxn modelId="{9B1CEA9B-2F6E-4621-8133-EB118C9B75EB}" type="presOf" srcId="{0AAF6366-DE04-47B5-B63E-BBBCE6788CC5}" destId="{9BC805EC-5D68-49F0-93D5-46C377259554}" srcOrd="0" destOrd="0" presId="urn:microsoft.com/office/officeart/2005/8/layout/radial1"/>
    <dgm:cxn modelId="{4A4AF9A6-2833-4798-910A-EFB619DE0037}" type="presOf" srcId="{A4FEF1DA-276D-4602-A9B4-D6BDDE403FF2}" destId="{287B89D6-B1A9-4486-86C9-6F680E9D5100}" srcOrd="1" destOrd="0" presId="urn:microsoft.com/office/officeart/2005/8/layout/radial1"/>
    <dgm:cxn modelId="{C65E5335-DF63-4BEC-AE19-B7D20E45058B}" type="presOf" srcId="{7794E893-E221-4137-8266-168AB769A0ED}" destId="{A4F4B9DD-85EF-4CAD-8A00-2D0A5E7C0A65}" srcOrd="1" destOrd="0" presId="urn:microsoft.com/office/officeart/2005/8/layout/radial1"/>
    <dgm:cxn modelId="{B85F1CB1-6183-4B4A-B584-766D12B2BA65}" type="presOf" srcId="{A4FEF1DA-276D-4602-A9B4-D6BDDE403FF2}" destId="{4B8E76E1-D514-493D-B938-6FE0A0288B3F}" srcOrd="0" destOrd="0" presId="urn:microsoft.com/office/officeart/2005/8/layout/radial1"/>
    <dgm:cxn modelId="{B53349B6-08A3-4C10-AB9A-685B2AD8FA4C}" type="presOf" srcId="{C9F916EE-B5EB-4B6C-A75E-A8814F4C8ABB}" destId="{8CC6D1EC-A93F-4947-B6D7-2A3C501C2F30}" srcOrd="0" destOrd="0" presId="urn:microsoft.com/office/officeart/2005/8/layout/radial1"/>
    <dgm:cxn modelId="{626E9305-D664-45D7-AC19-E83ED56AB4EA}" srcId="{FD49A87C-7E45-4DBA-B7D9-EA82064028CE}" destId="{EE9CE9BA-DE76-41C2-A054-676FB733B138}" srcOrd="4" destOrd="0" parTransId="{A4FEF1DA-276D-4602-A9B4-D6BDDE403FF2}" sibTransId="{C62C1255-25D1-4A2A-B397-00DFA8ECA521}"/>
    <dgm:cxn modelId="{96B9A8C5-A2CB-4A82-97C1-42644428143B}" srcId="{FD49A87C-7E45-4DBA-B7D9-EA82064028CE}" destId="{C0BDD6CF-86C4-4AE1-ADB0-1BE5421289CE}" srcOrd="2" destOrd="0" parTransId="{7794E893-E221-4137-8266-168AB769A0ED}" sibTransId="{D316E5F8-49ED-4769-AE02-E0AC05619DF4}"/>
    <dgm:cxn modelId="{F1F90520-0C90-4971-9D54-FB108879E72C}" type="presOf" srcId="{E998BC6C-2EB7-4B74-BB1F-311E1D3B4DAE}" destId="{638112D1-A217-4A25-B54A-11903831AD38}" srcOrd="1" destOrd="0" presId="urn:microsoft.com/office/officeart/2005/8/layout/radial1"/>
    <dgm:cxn modelId="{B81FC470-C151-4C3C-947B-A0C6487893B6}" type="presOf" srcId="{FD49A87C-7E45-4DBA-B7D9-EA82064028CE}" destId="{03A8C036-70A6-4A52-8E60-938FB3743581}" srcOrd="0" destOrd="0" presId="urn:microsoft.com/office/officeart/2005/8/layout/radial1"/>
    <dgm:cxn modelId="{6BDBCA8B-F56B-4F0B-9D23-231EA2224D44}" srcId="{77FA2B90-C4C8-45B3-994E-9D56CDCDDD4C}" destId="{FD49A87C-7E45-4DBA-B7D9-EA82064028CE}" srcOrd="0" destOrd="0" parTransId="{E1B60C26-1A25-4833-A27E-02FEF1A626F1}" sibTransId="{B97F12AB-F959-42FE-9977-EC25FF8E9721}"/>
    <dgm:cxn modelId="{CB39A03A-F4B6-44C0-9FE3-9ED7DC670D25}" type="presOf" srcId="{1B58EA5D-012B-4DF5-B327-4EFAB44E7FDF}" destId="{33899EA8-94C2-48F1-9D7B-B55597D5E37E}" srcOrd="0" destOrd="0" presId="urn:microsoft.com/office/officeart/2005/8/layout/radial1"/>
    <dgm:cxn modelId="{0DAD6A83-A0A5-4DBA-B67B-E8C5B936F0CF}" type="presOf" srcId="{58D40493-E271-4DC3-BDB6-77636E27BCC3}" destId="{46BEBCF7-FE0B-48BD-9799-E6588F8C5944}" srcOrd="0" destOrd="0" presId="urn:microsoft.com/office/officeart/2005/8/layout/radial1"/>
    <dgm:cxn modelId="{E6035937-39BB-4C8A-89DA-2966512CA84B}" type="presParOf" srcId="{97DA02AE-3465-46A0-BF60-2CE927B8DA8B}" destId="{03A8C036-70A6-4A52-8E60-938FB3743581}" srcOrd="0" destOrd="0" presId="urn:microsoft.com/office/officeart/2005/8/layout/radial1"/>
    <dgm:cxn modelId="{1DF1FBBA-9513-498A-99B8-FF7E376CFF52}" type="presParOf" srcId="{97DA02AE-3465-46A0-BF60-2CE927B8DA8B}" destId="{C3FE3DD3-6492-4FBF-A638-BF45E56A5B58}" srcOrd="1" destOrd="0" presId="urn:microsoft.com/office/officeart/2005/8/layout/radial1"/>
    <dgm:cxn modelId="{288E81B3-7A90-48B0-A2A3-06CC75C44FDF}" type="presParOf" srcId="{C3FE3DD3-6492-4FBF-A638-BF45E56A5B58}" destId="{7575E6E3-61B2-4D65-A50D-ACB19456ABAD}" srcOrd="0" destOrd="0" presId="urn:microsoft.com/office/officeart/2005/8/layout/radial1"/>
    <dgm:cxn modelId="{CC1CC94C-6238-469B-9F55-4ED8DB75EEEE}" type="presParOf" srcId="{97DA02AE-3465-46A0-BF60-2CE927B8DA8B}" destId="{ACF05588-07CC-44D5-BA36-9717CFCE3588}" srcOrd="2" destOrd="0" presId="urn:microsoft.com/office/officeart/2005/8/layout/radial1"/>
    <dgm:cxn modelId="{469B0BBD-BCBB-4041-B1A8-DE2AB8C596FF}" type="presParOf" srcId="{97DA02AE-3465-46A0-BF60-2CE927B8DA8B}" destId="{F19ADD2F-1012-4DD1-BEAB-8EFBBB2E8B8C}" srcOrd="3" destOrd="0" presId="urn:microsoft.com/office/officeart/2005/8/layout/radial1"/>
    <dgm:cxn modelId="{B3E96E2E-526A-4ABA-AD59-8DB75A39264C}" type="presParOf" srcId="{F19ADD2F-1012-4DD1-BEAB-8EFBBB2E8B8C}" destId="{3552D348-A8A4-4A63-A217-2BDF3575E32D}" srcOrd="0" destOrd="0" presId="urn:microsoft.com/office/officeart/2005/8/layout/radial1"/>
    <dgm:cxn modelId="{5081CE15-C419-4142-9EA4-22057C897A0C}" type="presParOf" srcId="{97DA02AE-3465-46A0-BF60-2CE927B8DA8B}" destId="{1D0799E5-3C08-4C3C-AD08-ADCA5CB037C5}" srcOrd="4" destOrd="0" presId="urn:microsoft.com/office/officeart/2005/8/layout/radial1"/>
    <dgm:cxn modelId="{841A2098-5F72-4675-8C9B-82A2E7063B51}" type="presParOf" srcId="{97DA02AE-3465-46A0-BF60-2CE927B8DA8B}" destId="{B48CF2B9-F12C-4EF1-993F-0CA05E58B556}" srcOrd="5" destOrd="0" presId="urn:microsoft.com/office/officeart/2005/8/layout/radial1"/>
    <dgm:cxn modelId="{669FF755-5D9A-4AAE-99F7-8E44F4330DCB}" type="presParOf" srcId="{B48CF2B9-F12C-4EF1-993F-0CA05E58B556}" destId="{A4F4B9DD-85EF-4CAD-8A00-2D0A5E7C0A65}" srcOrd="0" destOrd="0" presId="urn:microsoft.com/office/officeart/2005/8/layout/radial1"/>
    <dgm:cxn modelId="{D9DD6FD4-613E-4541-A375-CD15AE629918}" type="presParOf" srcId="{97DA02AE-3465-46A0-BF60-2CE927B8DA8B}" destId="{9E370840-9764-4B14-8DD1-CC261096F9DE}" srcOrd="6" destOrd="0" presId="urn:microsoft.com/office/officeart/2005/8/layout/radial1"/>
    <dgm:cxn modelId="{7BF8387D-5F96-4452-83FE-5060E6A94D87}" type="presParOf" srcId="{97DA02AE-3465-46A0-BF60-2CE927B8DA8B}" destId="{8CC6D1EC-A93F-4947-B6D7-2A3C501C2F30}" srcOrd="7" destOrd="0" presId="urn:microsoft.com/office/officeart/2005/8/layout/radial1"/>
    <dgm:cxn modelId="{C8F2DCED-1671-4361-B0EB-1DFF40E84D5E}" type="presParOf" srcId="{8CC6D1EC-A93F-4947-B6D7-2A3C501C2F30}" destId="{937D4F20-E78B-470D-9687-7ED79F626242}" srcOrd="0" destOrd="0" presId="urn:microsoft.com/office/officeart/2005/8/layout/radial1"/>
    <dgm:cxn modelId="{8C4B17DD-958D-420A-A152-4347AB79521F}" type="presParOf" srcId="{97DA02AE-3465-46A0-BF60-2CE927B8DA8B}" destId="{9BC805EC-5D68-49F0-93D5-46C377259554}" srcOrd="8" destOrd="0" presId="urn:microsoft.com/office/officeart/2005/8/layout/radial1"/>
    <dgm:cxn modelId="{CA5E0CB6-4B70-4C26-B335-554F158D428A}" type="presParOf" srcId="{97DA02AE-3465-46A0-BF60-2CE927B8DA8B}" destId="{4B8E76E1-D514-493D-B938-6FE0A0288B3F}" srcOrd="9" destOrd="0" presId="urn:microsoft.com/office/officeart/2005/8/layout/radial1"/>
    <dgm:cxn modelId="{2B76E02C-30F6-4B04-84DE-4A9D470E46BA}" type="presParOf" srcId="{4B8E76E1-D514-493D-B938-6FE0A0288B3F}" destId="{287B89D6-B1A9-4486-86C9-6F680E9D5100}" srcOrd="0" destOrd="0" presId="urn:microsoft.com/office/officeart/2005/8/layout/radial1"/>
    <dgm:cxn modelId="{CA923194-A063-4FD8-B383-E08A1D228ACB}" type="presParOf" srcId="{97DA02AE-3465-46A0-BF60-2CE927B8DA8B}" destId="{73FCEEB4-F47C-4FFE-825E-7E9612746A2B}" srcOrd="10" destOrd="0" presId="urn:microsoft.com/office/officeart/2005/8/layout/radial1"/>
    <dgm:cxn modelId="{22D031F8-A9F5-4E28-B5E4-5B5C17BA9554}" type="presParOf" srcId="{97DA02AE-3465-46A0-BF60-2CE927B8DA8B}" destId="{E9B55D7A-F92A-46F4-BE82-141E146F39C7}" srcOrd="11" destOrd="0" presId="urn:microsoft.com/office/officeart/2005/8/layout/radial1"/>
    <dgm:cxn modelId="{B4D8ADB7-0655-465A-B60B-7BC39A0DA949}" type="presParOf" srcId="{E9B55D7A-F92A-46F4-BE82-141E146F39C7}" destId="{638112D1-A217-4A25-B54A-11903831AD38}" srcOrd="0" destOrd="0" presId="urn:microsoft.com/office/officeart/2005/8/layout/radial1"/>
    <dgm:cxn modelId="{4597FC61-2188-495C-9F8E-EAC6F0EEC9E2}" type="presParOf" srcId="{97DA02AE-3465-46A0-BF60-2CE927B8DA8B}" destId="{46BEBCF7-FE0B-48BD-9799-E6588F8C5944}" srcOrd="12" destOrd="0" presId="urn:microsoft.com/office/officeart/2005/8/layout/radial1"/>
    <dgm:cxn modelId="{69B1FA4D-73DB-404C-806C-E79179601FD6}" type="presParOf" srcId="{97DA02AE-3465-46A0-BF60-2CE927B8DA8B}" destId="{03C9B3AC-9D54-4E83-91EC-437B799743E7}" srcOrd="13" destOrd="0" presId="urn:microsoft.com/office/officeart/2005/8/layout/radial1"/>
    <dgm:cxn modelId="{E2677A98-4C75-443A-AA98-714DEDBC75AD}" type="presParOf" srcId="{03C9B3AC-9D54-4E83-91EC-437B799743E7}" destId="{1D55D672-4465-4E09-90DA-03824372E1DD}" srcOrd="0" destOrd="0" presId="urn:microsoft.com/office/officeart/2005/8/layout/radial1"/>
    <dgm:cxn modelId="{52A1D9C6-C592-4C69-A6EE-2DF37620F831}" type="presParOf" srcId="{97DA02AE-3465-46A0-BF60-2CE927B8DA8B}" destId="{42AB1B64-D642-4E28-AAF9-20602FE74C56}" srcOrd="14" destOrd="0" presId="urn:microsoft.com/office/officeart/2005/8/layout/radial1"/>
    <dgm:cxn modelId="{DC54F53C-BE5A-4F14-9F87-52D85FA39096}" type="presParOf" srcId="{97DA02AE-3465-46A0-BF60-2CE927B8DA8B}" destId="{0FCF329D-9B86-4E41-896E-A28069564A83}" srcOrd="15" destOrd="0" presId="urn:microsoft.com/office/officeart/2005/8/layout/radial1"/>
    <dgm:cxn modelId="{1509704A-0723-43CD-B9BF-600B54DEF677}" type="presParOf" srcId="{0FCF329D-9B86-4E41-896E-A28069564A83}" destId="{73C80606-CEBD-4438-AA90-37C0A1A93596}" srcOrd="0" destOrd="0" presId="urn:microsoft.com/office/officeart/2005/8/layout/radial1"/>
    <dgm:cxn modelId="{103D2A61-FC6A-40FB-A083-D85F397FAB75}" type="presParOf" srcId="{97DA02AE-3465-46A0-BF60-2CE927B8DA8B}" destId="{33899EA8-94C2-48F1-9D7B-B55597D5E37E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0CD9A-C8D1-4110-961A-B3AF56A8682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16B68-2329-4FB0-B993-7F8F5D6FFC3B}">
      <dgm:prSet phldrT="[Text]"/>
      <dgm:spPr/>
      <dgm:t>
        <a:bodyPr/>
        <a:lstStyle/>
        <a:p>
          <a:r>
            <a:rPr lang="en-US" dirty="0" smtClean="0"/>
            <a:t>1) Business Driven</a:t>
          </a:r>
          <a:endParaRPr lang="en-US" dirty="0"/>
        </a:p>
      </dgm:t>
    </dgm:pt>
    <dgm:pt modelId="{100378D1-F700-48A8-8AA4-EB9CF768D0BA}" type="parTrans" cxnId="{A70E7781-91BD-4C5F-8494-543D528E2E4C}">
      <dgm:prSet/>
      <dgm:spPr/>
      <dgm:t>
        <a:bodyPr/>
        <a:lstStyle/>
        <a:p>
          <a:endParaRPr lang="en-US"/>
        </a:p>
      </dgm:t>
    </dgm:pt>
    <dgm:pt modelId="{DA165400-BBBC-4097-8323-96F3A124F840}" type="sibTrans" cxnId="{A70E7781-91BD-4C5F-8494-543D528E2E4C}">
      <dgm:prSet/>
      <dgm:spPr/>
      <dgm:t>
        <a:bodyPr/>
        <a:lstStyle/>
        <a:p>
          <a:endParaRPr lang="en-US"/>
        </a:p>
      </dgm:t>
    </dgm:pt>
    <dgm:pt modelId="{DCAD9502-4885-4477-8996-B158772D97DB}">
      <dgm:prSet phldrT="[Text]" custT="1"/>
      <dgm:spPr/>
      <dgm:t>
        <a:bodyPr/>
        <a:lstStyle/>
        <a:p>
          <a:r>
            <a:rPr lang="en-US" sz="1600" u="sng" dirty="0" smtClean="0"/>
            <a:t>Businesses inform</a:t>
          </a:r>
          <a:r>
            <a:rPr lang="en-US" sz="1600" dirty="0" smtClean="0"/>
            <a:t>:</a:t>
          </a:r>
          <a:endParaRPr lang="en-US" sz="1600" dirty="0"/>
        </a:p>
      </dgm:t>
    </dgm:pt>
    <dgm:pt modelId="{052BFEAF-08C4-4E1A-8371-4A5073FFD788}" type="parTrans" cxnId="{41799E15-73E2-4A1F-9584-020ECC983387}">
      <dgm:prSet/>
      <dgm:spPr/>
      <dgm:t>
        <a:bodyPr/>
        <a:lstStyle/>
        <a:p>
          <a:endParaRPr lang="en-US"/>
        </a:p>
      </dgm:t>
    </dgm:pt>
    <dgm:pt modelId="{7C54C301-73AF-4C3B-9003-1D0294EDD566}" type="sibTrans" cxnId="{41799E15-73E2-4A1F-9584-020ECC983387}">
      <dgm:prSet/>
      <dgm:spPr/>
      <dgm:t>
        <a:bodyPr/>
        <a:lstStyle/>
        <a:p>
          <a:endParaRPr lang="en-US"/>
        </a:p>
      </dgm:t>
    </dgm:pt>
    <dgm:pt modelId="{9DF66963-AAD9-4141-A9BC-467D459E155D}">
      <dgm:prSet phldrT="[Text]"/>
      <dgm:spPr/>
      <dgm:t>
        <a:bodyPr/>
        <a:lstStyle/>
        <a:p>
          <a:r>
            <a:rPr lang="en-US" dirty="0" smtClean="0"/>
            <a:t>2) Outreach and Recruitment </a:t>
          </a:r>
          <a:endParaRPr lang="en-US" dirty="0"/>
        </a:p>
      </dgm:t>
    </dgm:pt>
    <dgm:pt modelId="{ACC44EF3-081F-4B56-9D1F-279EEFD89A8D}" type="parTrans" cxnId="{FF44AE89-EA13-401B-9605-110DF383B613}">
      <dgm:prSet/>
      <dgm:spPr/>
      <dgm:t>
        <a:bodyPr/>
        <a:lstStyle/>
        <a:p>
          <a:endParaRPr lang="en-US"/>
        </a:p>
      </dgm:t>
    </dgm:pt>
    <dgm:pt modelId="{5B43E90B-CFEA-4497-B024-C33300E4B446}" type="sibTrans" cxnId="{FF44AE89-EA13-401B-9605-110DF383B613}">
      <dgm:prSet/>
      <dgm:spPr/>
      <dgm:t>
        <a:bodyPr/>
        <a:lstStyle/>
        <a:p>
          <a:endParaRPr lang="en-US"/>
        </a:p>
      </dgm:t>
    </dgm:pt>
    <dgm:pt modelId="{9996C8DA-C420-454D-94B6-7998A3AD835C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r>
            <a:rPr lang="en-US" sz="1400" u="sng" dirty="0" smtClean="0"/>
            <a:t>Businesses</a:t>
          </a:r>
          <a:r>
            <a:rPr lang="en-US" sz="1400" dirty="0" smtClean="0"/>
            <a:t>- inform candidates not selected for employment of training opportunities</a:t>
          </a:r>
          <a:endParaRPr lang="en-US" sz="1400" dirty="0"/>
        </a:p>
      </dgm:t>
    </dgm:pt>
    <dgm:pt modelId="{A21EBDF5-0496-482A-A14D-042D1CFECBAD}" type="parTrans" cxnId="{E462528E-5C40-4588-839F-1436050CB2C0}">
      <dgm:prSet/>
      <dgm:spPr/>
      <dgm:t>
        <a:bodyPr/>
        <a:lstStyle/>
        <a:p>
          <a:endParaRPr lang="en-US"/>
        </a:p>
      </dgm:t>
    </dgm:pt>
    <dgm:pt modelId="{8CD3EC70-DC04-41FC-9BF3-914362387711}" type="sibTrans" cxnId="{E462528E-5C40-4588-839F-1436050CB2C0}">
      <dgm:prSet/>
      <dgm:spPr/>
      <dgm:t>
        <a:bodyPr/>
        <a:lstStyle/>
        <a:p>
          <a:endParaRPr lang="en-US"/>
        </a:p>
      </dgm:t>
    </dgm:pt>
    <dgm:pt modelId="{9AA4EE10-4031-470F-916E-ADECCB1752C5}">
      <dgm:prSet phldrT="[Text]"/>
      <dgm:spPr/>
      <dgm:t>
        <a:bodyPr/>
        <a:lstStyle/>
        <a:p>
          <a:r>
            <a:rPr lang="en-US" dirty="0" smtClean="0"/>
            <a:t>3) Business Engagement in Training </a:t>
          </a:r>
          <a:r>
            <a:rPr lang="en-US" u="sng" dirty="0" smtClean="0"/>
            <a:t>and </a:t>
          </a:r>
          <a:r>
            <a:rPr lang="en-US" u="none" dirty="0" smtClean="0"/>
            <a:t>CBO partnership to address student needs</a:t>
          </a:r>
          <a:endParaRPr lang="en-US" u="sng" dirty="0"/>
        </a:p>
      </dgm:t>
    </dgm:pt>
    <dgm:pt modelId="{C9598F48-F0C7-4A37-BFBB-8C83ED2DF1EC}" type="parTrans" cxnId="{7DEFCC31-A936-47F8-AC66-366D972E24D3}">
      <dgm:prSet/>
      <dgm:spPr/>
      <dgm:t>
        <a:bodyPr/>
        <a:lstStyle/>
        <a:p>
          <a:endParaRPr lang="en-US"/>
        </a:p>
      </dgm:t>
    </dgm:pt>
    <dgm:pt modelId="{27E1B660-1FF3-461B-B454-2B3F7EB6BFDC}" type="sibTrans" cxnId="{7DEFCC31-A936-47F8-AC66-366D972E24D3}">
      <dgm:prSet/>
      <dgm:spPr/>
      <dgm:t>
        <a:bodyPr/>
        <a:lstStyle/>
        <a:p>
          <a:endParaRPr lang="en-US"/>
        </a:p>
      </dgm:t>
    </dgm:pt>
    <dgm:pt modelId="{3A0A975A-FF76-4CC8-B3E6-7FB149956350}">
      <dgm:prSet phldrT="[Text]"/>
      <dgm:spPr/>
      <dgm:t>
        <a:bodyPr/>
        <a:lstStyle/>
        <a:p>
          <a:r>
            <a:rPr lang="en-US" dirty="0" smtClean="0"/>
            <a:t>4) Employment Preparation and Attainment</a:t>
          </a:r>
          <a:endParaRPr lang="en-US" dirty="0"/>
        </a:p>
      </dgm:t>
    </dgm:pt>
    <dgm:pt modelId="{2DAC87E6-5171-4448-8272-62A3D0783C17}" type="parTrans" cxnId="{C188A792-E4B0-4EAA-BE4D-6BDE1CAF5D79}">
      <dgm:prSet/>
      <dgm:spPr/>
      <dgm:t>
        <a:bodyPr/>
        <a:lstStyle/>
        <a:p>
          <a:endParaRPr lang="en-US"/>
        </a:p>
      </dgm:t>
    </dgm:pt>
    <dgm:pt modelId="{EE817698-1CC4-4A32-B262-DEEA62AD29D9}" type="sibTrans" cxnId="{C188A792-E4B0-4EAA-BE4D-6BDE1CAF5D79}">
      <dgm:prSet/>
      <dgm:spPr/>
      <dgm:t>
        <a:bodyPr/>
        <a:lstStyle/>
        <a:p>
          <a:endParaRPr lang="en-US"/>
        </a:p>
      </dgm:t>
    </dgm:pt>
    <dgm:pt modelId="{C0D8D34A-C70B-48AA-B23B-73693EAA4298}">
      <dgm:prSet phldrT="[Text]" custT="1"/>
      <dgm:spPr/>
      <dgm:t>
        <a:bodyPr/>
        <a:lstStyle/>
        <a:p>
          <a:r>
            <a:rPr lang="en-US" sz="1400" dirty="0" smtClean="0"/>
            <a:t>Career Services</a:t>
          </a:r>
          <a:endParaRPr lang="en-US" sz="1400" dirty="0"/>
        </a:p>
      </dgm:t>
    </dgm:pt>
    <dgm:pt modelId="{CDA0B340-76C3-4C1D-95E3-5048C822E81C}" type="parTrans" cxnId="{101830BB-A819-410F-B868-6F97118333B5}">
      <dgm:prSet/>
      <dgm:spPr/>
      <dgm:t>
        <a:bodyPr/>
        <a:lstStyle/>
        <a:p>
          <a:endParaRPr lang="en-US"/>
        </a:p>
      </dgm:t>
    </dgm:pt>
    <dgm:pt modelId="{52DC4471-2E88-4752-BD4E-B72DF5A86D7E}" type="sibTrans" cxnId="{101830BB-A819-410F-B868-6F97118333B5}">
      <dgm:prSet/>
      <dgm:spPr/>
      <dgm:t>
        <a:bodyPr/>
        <a:lstStyle/>
        <a:p>
          <a:endParaRPr lang="en-US"/>
        </a:p>
      </dgm:t>
    </dgm:pt>
    <dgm:pt modelId="{F52F6188-988B-43C2-B1DB-79FFADD9392B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04A5C88B-5EA0-4F08-BD2D-3DBD4CAF761F}" type="parTrans" cxnId="{F4F52D0F-5211-48EB-9F76-1F3CD84966FF}">
      <dgm:prSet/>
      <dgm:spPr/>
      <dgm:t>
        <a:bodyPr/>
        <a:lstStyle/>
        <a:p>
          <a:endParaRPr lang="en-US"/>
        </a:p>
      </dgm:t>
    </dgm:pt>
    <dgm:pt modelId="{48E650A1-8264-4C84-89DC-CCC84FF3A966}" type="sibTrans" cxnId="{F4F52D0F-5211-48EB-9F76-1F3CD84966FF}">
      <dgm:prSet/>
      <dgm:spPr/>
      <dgm:t>
        <a:bodyPr/>
        <a:lstStyle/>
        <a:p>
          <a:endParaRPr lang="en-US"/>
        </a:p>
      </dgm:t>
    </dgm:pt>
    <dgm:pt modelId="{DD2E5A6C-DA3D-4FA4-8BC6-F307F0DDD842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646E694C-452B-4415-83E3-7BDEF4E88901}" type="parTrans" cxnId="{6E1D815A-29DE-4B69-BEB8-591FC143DFF0}">
      <dgm:prSet/>
      <dgm:spPr/>
      <dgm:t>
        <a:bodyPr/>
        <a:lstStyle/>
        <a:p>
          <a:endParaRPr lang="en-US"/>
        </a:p>
      </dgm:t>
    </dgm:pt>
    <dgm:pt modelId="{66664206-9044-48AD-841B-F4C056108224}" type="sibTrans" cxnId="{6E1D815A-29DE-4B69-BEB8-591FC143DFF0}">
      <dgm:prSet/>
      <dgm:spPr/>
      <dgm:t>
        <a:bodyPr/>
        <a:lstStyle/>
        <a:p>
          <a:endParaRPr lang="en-US"/>
        </a:p>
      </dgm:t>
    </dgm:pt>
    <dgm:pt modelId="{46064384-F079-4CF7-B560-133F49FFC6D9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5CD9A979-A094-4FCC-A3D7-A0C69E54B02C}" type="parTrans" cxnId="{0D8CDC08-88D9-4A16-AF34-0DBAB372ABC7}">
      <dgm:prSet/>
      <dgm:spPr/>
      <dgm:t>
        <a:bodyPr/>
        <a:lstStyle/>
        <a:p>
          <a:endParaRPr lang="en-US"/>
        </a:p>
      </dgm:t>
    </dgm:pt>
    <dgm:pt modelId="{8169F6A6-E67E-4693-96DA-7258D94F4371}" type="sibTrans" cxnId="{0D8CDC08-88D9-4A16-AF34-0DBAB372ABC7}">
      <dgm:prSet/>
      <dgm:spPr/>
      <dgm:t>
        <a:bodyPr/>
        <a:lstStyle/>
        <a:p>
          <a:endParaRPr lang="en-US"/>
        </a:p>
      </dgm:t>
    </dgm:pt>
    <dgm:pt modelId="{4E2CB02C-D52E-4F0C-8235-F4111C1EC05C}">
      <dgm:prSet phldrT="[Text]" custScaleX="133735" custLinFactNeighborX="21083" custLinFactNeighborY="-1580"/>
      <dgm:spPr/>
      <dgm:t>
        <a:bodyPr/>
        <a:lstStyle/>
        <a:p>
          <a:endParaRPr lang="en-US"/>
        </a:p>
      </dgm:t>
    </dgm:pt>
    <dgm:pt modelId="{4DAB4F0C-76C2-48EE-9785-2A9D78DF191F}" type="parTrans" cxnId="{E893D592-96B4-42CB-A685-F0C25A6C9380}">
      <dgm:prSet/>
      <dgm:spPr/>
      <dgm:t>
        <a:bodyPr/>
        <a:lstStyle/>
        <a:p>
          <a:endParaRPr lang="en-US"/>
        </a:p>
      </dgm:t>
    </dgm:pt>
    <dgm:pt modelId="{CF2D2F87-DC81-44AB-9611-82AA18808CF3}" type="sibTrans" cxnId="{E893D592-96B4-42CB-A685-F0C25A6C9380}">
      <dgm:prSet/>
      <dgm:spPr/>
      <dgm:t>
        <a:bodyPr/>
        <a:lstStyle/>
        <a:p>
          <a:endParaRPr lang="en-US"/>
        </a:p>
      </dgm:t>
    </dgm:pt>
    <dgm:pt modelId="{AECFC5D6-DDE9-4013-85A3-9D241DFA5E90}">
      <dgm:prSet phldrT="[Text]" custT="1"/>
      <dgm:spPr/>
      <dgm:t>
        <a:bodyPr/>
        <a:lstStyle/>
        <a:p>
          <a:pPr algn="l"/>
          <a:r>
            <a:rPr lang="en-US" sz="1400" u="sng" dirty="0" smtClean="0"/>
            <a:t>Business Engagement</a:t>
          </a:r>
          <a:endParaRPr lang="en-US" sz="1600" dirty="0">
            <a:solidFill>
              <a:schemeClr val="tx1"/>
            </a:solidFill>
          </a:endParaRPr>
        </a:p>
      </dgm:t>
    </dgm:pt>
    <dgm:pt modelId="{1E0DBA54-A264-4E60-8362-990B1F88F073}" type="sibTrans" cxnId="{AF056381-8DE1-4811-9EC5-5ADC91B596BD}">
      <dgm:prSet/>
      <dgm:spPr/>
      <dgm:t>
        <a:bodyPr/>
        <a:lstStyle/>
        <a:p>
          <a:endParaRPr lang="en-US"/>
        </a:p>
      </dgm:t>
    </dgm:pt>
    <dgm:pt modelId="{4DD298B5-EC30-438B-8240-6B1431CFCFF6}" type="parTrans" cxnId="{AF056381-8DE1-4811-9EC5-5ADC91B596BD}">
      <dgm:prSet/>
      <dgm:spPr/>
      <dgm:t>
        <a:bodyPr/>
        <a:lstStyle/>
        <a:p>
          <a:endParaRPr lang="en-US"/>
        </a:p>
      </dgm:t>
    </dgm:pt>
    <dgm:pt modelId="{F449D860-56F9-4F62-9870-B334BAC1C79C}">
      <dgm:prSet phldrT="[Text]" custT="1"/>
      <dgm:spPr/>
      <dgm:t>
        <a:bodyPr/>
        <a:lstStyle/>
        <a:p>
          <a:r>
            <a:rPr lang="en-US" sz="1400" dirty="0" smtClean="0"/>
            <a:t>Mock Interviews</a:t>
          </a:r>
          <a:endParaRPr lang="en-US" sz="1400" dirty="0"/>
        </a:p>
      </dgm:t>
    </dgm:pt>
    <dgm:pt modelId="{7EE1CD3D-5702-4CF8-B9AD-5308E8420426}" type="parTrans" cxnId="{72D9DCA2-3497-4190-B86C-547B66FF6DDB}">
      <dgm:prSet/>
      <dgm:spPr/>
      <dgm:t>
        <a:bodyPr/>
        <a:lstStyle/>
        <a:p>
          <a:endParaRPr lang="en-US"/>
        </a:p>
      </dgm:t>
    </dgm:pt>
    <dgm:pt modelId="{0DAC8EEC-F29E-44B0-9670-E06757123077}" type="sibTrans" cxnId="{72D9DCA2-3497-4190-B86C-547B66FF6DDB}">
      <dgm:prSet/>
      <dgm:spPr/>
      <dgm:t>
        <a:bodyPr/>
        <a:lstStyle/>
        <a:p>
          <a:endParaRPr lang="en-US"/>
        </a:p>
      </dgm:t>
    </dgm:pt>
    <dgm:pt modelId="{28473977-16CA-400B-A8EE-5B7E8A8E9113}">
      <dgm:prSet phldrT="[Text]" custT="1"/>
      <dgm:spPr/>
      <dgm:t>
        <a:bodyPr/>
        <a:lstStyle/>
        <a:p>
          <a:r>
            <a:rPr lang="en-US" sz="1400" dirty="0" smtClean="0"/>
            <a:t>Job Fairs</a:t>
          </a:r>
          <a:endParaRPr lang="en-US" sz="1400" dirty="0"/>
        </a:p>
      </dgm:t>
    </dgm:pt>
    <dgm:pt modelId="{B69FC89B-7F48-438B-B9E0-B3C15F467253}" type="parTrans" cxnId="{D91C0183-70D5-414E-8DCF-E24B901B1341}">
      <dgm:prSet/>
      <dgm:spPr/>
      <dgm:t>
        <a:bodyPr/>
        <a:lstStyle/>
        <a:p>
          <a:endParaRPr lang="en-US"/>
        </a:p>
      </dgm:t>
    </dgm:pt>
    <dgm:pt modelId="{87654630-A501-4A1D-81E2-75D673240711}" type="sibTrans" cxnId="{D91C0183-70D5-414E-8DCF-E24B901B1341}">
      <dgm:prSet/>
      <dgm:spPr/>
      <dgm:t>
        <a:bodyPr/>
        <a:lstStyle/>
        <a:p>
          <a:endParaRPr lang="en-US"/>
        </a:p>
      </dgm:t>
    </dgm:pt>
    <dgm:pt modelId="{66C97C57-FC47-425B-8B2B-912481A003B6}">
      <dgm:prSet phldrT="[Text]" custT="1"/>
      <dgm:spPr/>
      <dgm:t>
        <a:bodyPr/>
        <a:lstStyle/>
        <a:p>
          <a:r>
            <a:rPr lang="en-US" sz="1600" dirty="0" smtClean="0"/>
            <a:t>Training pathways</a:t>
          </a:r>
          <a:endParaRPr lang="en-US" sz="1600" dirty="0"/>
        </a:p>
      </dgm:t>
    </dgm:pt>
    <dgm:pt modelId="{EF72EE77-2389-4723-9105-28759AB32104}" type="parTrans" cxnId="{5E4B5321-3867-4AE5-AC0D-B56EDF6AAE5C}">
      <dgm:prSet/>
      <dgm:spPr/>
      <dgm:t>
        <a:bodyPr/>
        <a:lstStyle/>
        <a:p>
          <a:endParaRPr lang="en-US"/>
        </a:p>
      </dgm:t>
    </dgm:pt>
    <dgm:pt modelId="{2CAD4C86-0BB2-4F67-B9E8-C010D393CEA2}" type="sibTrans" cxnId="{5E4B5321-3867-4AE5-AC0D-B56EDF6AAE5C}">
      <dgm:prSet/>
      <dgm:spPr/>
      <dgm:t>
        <a:bodyPr/>
        <a:lstStyle/>
        <a:p>
          <a:endParaRPr lang="en-US"/>
        </a:p>
      </dgm:t>
    </dgm:pt>
    <dgm:pt modelId="{7B80E15C-9EC0-4BB1-BEDC-CD460FCE52D2}">
      <dgm:prSet phldrT="[Text]" custT="1"/>
      <dgm:spPr/>
      <dgm:t>
        <a:bodyPr/>
        <a:lstStyle/>
        <a:p>
          <a:r>
            <a:rPr lang="en-US" sz="1600" dirty="0" smtClean="0"/>
            <a:t>Occupation demand/forecast</a:t>
          </a:r>
          <a:endParaRPr lang="en-US" sz="1600" dirty="0"/>
        </a:p>
      </dgm:t>
    </dgm:pt>
    <dgm:pt modelId="{6FE0988D-CF2D-4798-90BD-277A01C889E4}" type="parTrans" cxnId="{0E17B6A7-A652-4979-AB0D-502CE165BE46}">
      <dgm:prSet/>
      <dgm:spPr/>
      <dgm:t>
        <a:bodyPr/>
        <a:lstStyle/>
        <a:p>
          <a:endParaRPr lang="en-US"/>
        </a:p>
      </dgm:t>
    </dgm:pt>
    <dgm:pt modelId="{88FCAE84-132B-43B1-8CCC-F207D26BF2A5}" type="sibTrans" cxnId="{0E17B6A7-A652-4979-AB0D-502CE165BE46}">
      <dgm:prSet/>
      <dgm:spPr/>
      <dgm:t>
        <a:bodyPr/>
        <a:lstStyle/>
        <a:p>
          <a:endParaRPr lang="en-US"/>
        </a:p>
      </dgm:t>
    </dgm:pt>
    <dgm:pt modelId="{D1AD8F01-7B08-435F-831C-2139E24B6C82}">
      <dgm:prSet phldrT="[Text]" custT="1"/>
      <dgm:spPr/>
      <dgm:t>
        <a:bodyPr/>
        <a:lstStyle/>
        <a:p>
          <a:r>
            <a:rPr lang="en-US" sz="1600" dirty="0" smtClean="0"/>
            <a:t>Skill needs</a:t>
          </a:r>
          <a:endParaRPr lang="en-US" sz="1600" dirty="0"/>
        </a:p>
      </dgm:t>
    </dgm:pt>
    <dgm:pt modelId="{153E5DB0-FE95-476C-A8DC-9D8CF5FA7A87}" type="parTrans" cxnId="{C413DCC9-3B79-4B4A-944C-3C5B3A9CA30B}">
      <dgm:prSet/>
      <dgm:spPr/>
      <dgm:t>
        <a:bodyPr/>
        <a:lstStyle/>
        <a:p>
          <a:endParaRPr lang="en-US"/>
        </a:p>
      </dgm:t>
    </dgm:pt>
    <dgm:pt modelId="{7D89CC11-B7CF-44F4-BD1F-1896819EB385}" type="sibTrans" cxnId="{C413DCC9-3B79-4B4A-944C-3C5B3A9CA30B}">
      <dgm:prSet/>
      <dgm:spPr/>
      <dgm:t>
        <a:bodyPr/>
        <a:lstStyle/>
        <a:p>
          <a:endParaRPr lang="en-US"/>
        </a:p>
      </dgm:t>
    </dgm:pt>
    <dgm:pt modelId="{708E8A66-74D8-4555-A9A1-0A5338A6D53F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r>
            <a:rPr lang="en-US" sz="1400" u="sng" dirty="0" smtClean="0"/>
            <a:t>Community Based Organizations (CBO’s)</a:t>
          </a:r>
          <a:r>
            <a:rPr lang="en-US" sz="1400" dirty="0" smtClean="0"/>
            <a:t>- refer individuals who are stable and ready to pursue training</a:t>
          </a:r>
          <a:endParaRPr lang="en-US" sz="1400" dirty="0"/>
        </a:p>
      </dgm:t>
    </dgm:pt>
    <dgm:pt modelId="{EBE120AF-6747-447C-800B-7422D4AFAFB2}" type="parTrans" cxnId="{62FD6B5E-B626-4D39-A856-0899549C7A16}">
      <dgm:prSet/>
      <dgm:spPr/>
      <dgm:t>
        <a:bodyPr/>
        <a:lstStyle/>
        <a:p>
          <a:endParaRPr lang="en-US"/>
        </a:p>
      </dgm:t>
    </dgm:pt>
    <dgm:pt modelId="{E3DD24C0-BCEF-4680-84C1-C8137D3CA3C1}" type="sibTrans" cxnId="{62FD6B5E-B626-4D39-A856-0899549C7A16}">
      <dgm:prSet/>
      <dgm:spPr/>
      <dgm:t>
        <a:bodyPr/>
        <a:lstStyle/>
        <a:p>
          <a:endParaRPr lang="en-US"/>
        </a:p>
      </dgm:t>
    </dgm:pt>
    <dgm:pt modelId="{BEEDBB1D-3581-4D7A-AE5A-CF635B3DAF7D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Aft>
              <a:spcPts val="0"/>
            </a:spcAft>
          </a:pPr>
          <a:endParaRPr lang="en-US" sz="1400" dirty="0"/>
        </a:p>
      </dgm:t>
    </dgm:pt>
    <dgm:pt modelId="{45C49489-9EB7-4B81-BD40-163DCA39CF9B}" type="parTrans" cxnId="{5FC10C7B-A496-4DF7-B75E-38E60597F0A4}">
      <dgm:prSet/>
      <dgm:spPr/>
      <dgm:t>
        <a:bodyPr/>
        <a:lstStyle/>
        <a:p>
          <a:endParaRPr lang="en-US"/>
        </a:p>
      </dgm:t>
    </dgm:pt>
    <dgm:pt modelId="{8E5D74E8-C12D-4C21-84FE-FD299999F2A0}" type="sibTrans" cxnId="{5FC10C7B-A496-4DF7-B75E-38E60597F0A4}">
      <dgm:prSet/>
      <dgm:spPr/>
      <dgm:t>
        <a:bodyPr/>
        <a:lstStyle/>
        <a:p>
          <a:endParaRPr lang="en-US"/>
        </a:p>
      </dgm:t>
    </dgm:pt>
    <dgm:pt modelId="{F9F7DF82-975D-4F4F-B530-0C3F981759A0}">
      <dgm:prSet phldrT="[Text]" custT="1"/>
      <dgm:spPr/>
      <dgm:t>
        <a:bodyPr/>
        <a:lstStyle/>
        <a:p>
          <a:endParaRPr lang="en-US" sz="3600" dirty="0"/>
        </a:p>
      </dgm:t>
    </dgm:pt>
    <dgm:pt modelId="{8A298837-F47E-4BEE-BA5B-5B700EF42392}" type="parTrans" cxnId="{E2571F71-F9C6-45FA-8342-1141132325F8}">
      <dgm:prSet/>
      <dgm:spPr/>
      <dgm:t>
        <a:bodyPr/>
        <a:lstStyle/>
        <a:p>
          <a:endParaRPr lang="en-US"/>
        </a:p>
      </dgm:t>
    </dgm:pt>
    <dgm:pt modelId="{3AB3662A-6123-4DE9-9E97-8DA1C1698CBC}" type="sibTrans" cxnId="{E2571F71-F9C6-45FA-8342-1141132325F8}">
      <dgm:prSet/>
      <dgm:spPr/>
      <dgm:t>
        <a:bodyPr/>
        <a:lstStyle/>
        <a:p>
          <a:endParaRPr lang="en-US"/>
        </a:p>
      </dgm:t>
    </dgm:pt>
    <dgm:pt modelId="{6B5A9AB0-8E85-47CA-874D-A10011D59496}">
      <dgm:prSet phldrT="[Text]" custT="1"/>
      <dgm:spPr/>
      <dgm:t>
        <a:bodyPr/>
        <a:lstStyle/>
        <a:p>
          <a:pPr algn="l"/>
          <a:r>
            <a:rPr lang="en-US" sz="1600" u="sng" dirty="0" smtClean="0"/>
            <a:t>CBO’s</a:t>
          </a:r>
          <a:endParaRPr lang="en-US" sz="1600" dirty="0">
            <a:solidFill>
              <a:schemeClr val="tx1"/>
            </a:solidFill>
          </a:endParaRPr>
        </a:p>
      </dgm:t>
    </dgm:pt>
    <dgm:pt modelId="{9A7859B3-BCF9-4BE7-A6C6-4AB9F1CE73B6}" type="parTrans" cxnId="{B66E9CAA-62C9-4F5C-B40C-C952A67390DF}">
      <dgm:prSet/>
      <dgm:spPr/>
      <dgm:t>
        <a:bodyPr/>
        <a:lstStyle/>
        <a:p>
          <a:endParaRPr lang="en-US"/>
        </a:p>
      </dgm:t>
    </dgm:pt>
    <dgm:pt modelId="{CEFE1437-9B88-4B3E-AD0A-CA87D8EB3563}" type="sibTrans" cxnId="{B66E9CAA-62C9-4F5C-B40C-C952A67390DF}">
      <dgm:prSet/>
      <dgm:spPr/>
      <dgm:t>
        <a:bodyPr/>
        <a:lstStyle/>
        <a:p>
          <a:endParaRPr lang="en-US"/>
        </a:p>
      </dgm:t>
    </dgm:pt>
    <dgm:pt modelId="{C64390CF-037D-440A-AF4F-888C9F3CE542}">
      <dgm:prSet custT="1"/>
      <dgm:spPr/>
      <dgm:t>
        <a:bodyPr/>
        <a:lstStyle/>
        <a:p>
          <a:r>
            <a:rPr lang="en-US" sz="1400" dirty="0" smtClean="0"/>
            <a:t>Job Shadows</a:t>
          </a:r>
        </a:p>
      </dgm:t>
    </dgm:pt>
    <dgm:pt modelId="{5503193E-6DD4-492B-9368-EEDC32E8223F}" type="parTrans" cxnId="{9676D8DC-B208-40B6-B532-E3EDDDB578E4}">
      <dgm:prSet/>
      <dgm:spPr/>
      <dgm:t>
        <a:bodyPr/>
        <a:lstStyle/>
        <a:p>
          <a:endParaRPr lang="en-US"/>
        </a:p>
      </dgm:t>
    </dgm:pt>
    <dgm:pt modelId="{2767C19A-C167-44EA-986A-A1EB50C85DB2}" type="sibTrans" cxnId="{9676D8DC-B208-40B6-B532-E3EDDDB578E4}">
      <dgm:prSet/>
      <dgm:spPr/>
      <dgm:t>
        <a:bodyPr/>
        <a:lstStyle/>
        <a:p>
          <a:endParaRPr lang="en-US"/>
        </a:p>
      </dgm:t>
    </dgm:pt>
    <dgm:pt modelId="{240F3B26-6253-4485-98E1-20EBCEF10A18}">
      <dgm:prSet custT="1"/>
      <dgm:spPr/>
      <dgm:t>
        <a:bodyPr/>
        <a:lstStyle/>
        <a:p>
          <a:r>
            <a:rPr lang="en-US" sz="1400" dirty="0" smtClean="0"/>
            <a:t>Internships</a:t>
          </a:r>
          <a:endParaRPr lang="en-US" sz="1400" dirty="0"/>
        </a:p>
      </dgm:t>
    </dgm:pt>
    <dgm:pt modelId="{39C788B5-0107-43A0-8384-FA770F9C5641}" type="parTrans" cxnId="{BD03A9EB-1B5B-4E26-AFB2-A0904F56FDA0}">
      <dgm:prSet/>
      <dgm:spPr/>
      <dgm:t>
        <a:bodyPr/>
        <a:lstStyle/>
        <a:p>
          <a:endParaRPr lang="en-US"/>
        </a:p>
      </dgm:t>
    </dgm:pt>
    <dgm:pt modelId="{15C3C2DD-57FD-44E4-856B-86664D39AABE}" type="sibTrans" cxnId="{BD03A9EB-1B5B-4E26-AFB2-A0904F56FDA0}">
      <dgm:prSet/>
      <dgm:spPr/>
      <dgm:t>
        <a:bodyPr/>
        <a:lstStyle/>
        <a:p>
          <a:endParaRPr lang="en-US"/>
        </a:p>
      </dgm:t>
    </dgm:pt>
    <dgm:pt modelId="{C8BC0043-377C-4453-A466-BD883B806C3E}">
      <dgm:prSet phldrT="[Text]" custT="1"/>
      <dgm:spPr/>
      <dgm:t>
        <a:bodyPr/>
        <a:lstStyle/>
        <a:p>
          <a:pPr algn="l"/>
          <a:r>
            <a:rPr lang="en-US" sz="1400" i="0" dirty="0" smtClean="0"/>
            <a:t>Business tours</a:t>
          </a:r>
          <a:endParaRPr lang="en-US" sz="1600" dirty="0">
            <a:solidFill>
              <a:schemeClr val="tx1"/>
            </a:solidFill>
          </a:endParaRPr>
        </a:p>
      </dgm:t>
    </dgm:pt>
    <dgm:pt modelId="{1FCE5CA7-9FF8-4969-835B-8B6D53EF3EFC}" type="parTrans" cxnId="{990778CF-FBB9-411B-9131-6B9C857EB98B}">
      <dgm:prSet/>
      <dgm:spPr/>
      <dgm:t>
        <a:bodyPr/>
        <a:lstStyle/>
        <a:p>
          <a:endParaRPr lang="en-US"/>
        </a:p>
      </dgm:t>
    </dgm:pt>
    <dgm:pt modelId="{66CA3635-ABF9-4AC0-95AF-7698898DBE65}" type="sibTrans" cxnId="{990778CF-FBB9-411B-9131-6B9C857EB98B}">
      <dgm:prSet/>
      <dgm:spPr/>
      <dgm:t>
        <a:bodyPr/>
        <a:lstStyle/>
        <a:p>
          <a:endParaRPr lang="en-US"/>
        </a:p>
      </dgm:t>
    </dgm:pt>
    <dgm:pt modelId="{95245028-0E98-4CD5-A7C5-EA6BE0B2C2D0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1"/>
              </a:solidFill>
            </a:rPr>
            <a:t>Address social service needs of students</a:t>
          </a:r>
          <a:endParaRPr lang="en-US" sz="1400" dirty="0">
            <a:solidFill>
              <a:schemeClr val="tx1"/>
            </a:solidFill>
          </a:endParaRPr>
        </a:p>
      </dgm:t>
    </dgm:pt>
    <dgm:pt modelId="{0B504847-CB50-475C-A751-078C92AE87FC}" type="parTrans" cxnId="{EB8EE4FB-F61E-493A-9AAF-CE86B69D5964}">
      <dgm:prSet/>
      <dgm:spPr/>
      <dgm:t>
        <a:bodyPr/>
        <a:lstStyle/>
        <a:p>
          <a:endParaRPr lang="en-US"/>
        </a:p>
      </dgm:t>
    </dgm:pt>
    <dgm:pt modelId="{CA13D26C-96AF-4ECE-AC14-61590586F891}" type="sibTrans" cxnId="{EB8EE4FB-F61E-493A-9AAF-CE86B69D5964}">
      <dgm:prSet/>
      <dgm:spPr/>
      <dgm:t>
        <a:bodyPr/>
        <a:lstStyle/>
        <a:p>
          <a:endParaRPr lang="en-US"/>
        </a:p>
      </dgm:t>
    </dgm:pt>
    <dgm:pt modelId="{FEA25B62-3FFF-4992-B665-5F5EF2AC7405}" type="pres">
      <dgm:prSet presAssocID="{EC20CD9A-C8D1-4110-961A-B3AF56A868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BF5BF-312B-40D4-B3BB-7CD0F3A962F7}" type="pres">
      <dgm:prSet presAssocID="{EC20CD9A-C8D1-4110-961A-B3AF56A86823}" presName="children" presStyleCnt="0"/>
      <dgm:spPr/>
    </dgm:pt>
    <dgm:pt modelId="{70D2A9E4-AE93-4498-B396-1CF84DA38791}" type="pres">
      <dgm:prSet presAssocID="{EC20CD9A-C8D1-4110-961A-B3AF56A86823}" presName="child1group" presStyleCnt="0"/>
      <dgm:spPr/>
    </dgm:pt>
    <dgm:pt modelId="{41FB1481-8159-4623-B5CC-08686CD80A38}" type="pres">
      <dgm:prSet presAssocID="{EC20CD9A-C8D1-4110-961A-B3AF56A86823}" presName="child1" presStyleLbl="bgAcc1" presStyleIdx="0" presStyleCnt="4" custScaleX="146354" custLinFactNeighborX="-15247" custLinFactNeighborY="622"/>
      <dgm:spPr/>
      <dgm:t>
        <a:bodyPr/>
        <a:lstStyle/>
        <a:p>
          <a:endParaRPr lang="en-US"/>
        </a:p>
      </dgm:t>
    </dgm:pt>
    <dgm:pt modelId="{6735EA07-D825-46E1-AF56-B4316845C6FF}" type="pres">
      <dgm:prSet presAssocID="{EC20CD9A-C8D1-4110-961A-B3AF56A868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93D4D-DE41-4870-B9A6-A1DD14A774FA}" type="pres">
      <dgm:prSet presAssocID="{EC20CD9A-C8D1-4110-961A-B3AF56A86823}" presName="child2group" presStyleCnt="0"/>
      <dgm:spPr/>
    </dgm:pt>
    <dgm:pt modelId="{900F16FA-42D4-43D0-9974-DA5D5105FECE}" type="pres">
      <dgm:prSet presAssocID="{EC20CD9A-C8D1-4110-961A-B3AF56A86823}" presName="child2" presStyleLbl="bgAcc1" presStyleIdx="1" presStyleCnt="4" custScaleX="152410" custScaleY="128925" custLinFactNeighborX="58510" custLinFactNeighborY="8098"/>
      <dgm:spPr/>
      <dgm:t>
        <a:bodyPr/>
        <a:lstStyle/>
        <a:p>
          <a:endParaRPr lang="en-US"/>
        </a:p>
      </dgm:t>
    </dgm:pt>
    <dgm:pt modelId="{5CDC13CA-614E-4D06-B923-9BE34F5C9ED8}" type="pres">
      <dgm:prSet presAssocID="{EC20CD9A-C8D1-4110-961A-B3AF56A868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565F2-B593-42A5-847A-EEC6D423A40B}" type="pres">
      <dgm:prSet presAssocID="{EC20CD9A-C8D1-4110-961A-B3AF56A86823}" presName="child3group" presStyleCnt="0"/>
      <dgm:spPr/>
    </dgm:pt>
    <dgm:pt modelId="{24D0DF61-93E8-46C3-9DD0-676A2BCCDE40}" type="pres">
      <dgm:prSet presAssocID="{EC20CD9A-C8D1-4110-961A-B3AF56A86823}" presName="child3" presStyleLbl="bgAcc1" presStyleIdx="2" presStyleCnt="4" custScaleX="140862" custScaleY="142000" custLinFactX="7897" custLinFactNeighborX="100000" custLinFactNeighborY="-27298"/>
      <dgm:spPr/>
      <dgm:t>
        <a:bodyPr/>
        <a:lstStyle/>
        <a:p>
          <a:endParaRPr lang="en-US"/>
        </a:p>
      </dgm:t>
    </dgm:pt>
    <dgm:pt modelId="{57A1247D-C40C-40A0-A8D4-3F9034390B82}" type="pres">
      <dgm:prSet presAssocID="{EC20CD9A-C8D1-4110-961A-B3AF56A868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16E2B-0A96-4474-A8B0-266DF813DDE0}" type="pres">
      <dgm:prSet presAssocID="{EC20CD9A-C8D1-4110-961A-B3AF56A86823}" presName="child4group" presStyleCnt="0"/>
      <dgm:spPr/>
    </dgm:pt>
    <dgm:pt modelId="{E5963E2E-51CF-4AF6-BCBC-B3FE03411E14}" type="pres">
      <dgm:prSet presAssocID="{EC20CD9A-C8D1-4110-961A-B3AF56A86823}" presName="child4" presStyleLbl="bgAcc1" presStyleIdx="3" presStyleCnt="4" custScaleX="131207" custScaleY="111271" custLinFactNeighborX="-16052" custLinFactNeighborY="-2876"/>
      <dgm:spPr/>
      <dgm:t>
        <a:bodyPr/>
        <a:lstStyle/>
        <a:p>
          <a:endParaRPr lang="en-US"/>
        </a:p>
      </dgm:t>
    </dgm:pt>
    <dgm:pt modelId="{61629C30-CF9A-4B4C-978C-D548A0D2D0B5}" type="pres">
      <dgm:prSet presAssocID="{EC20CD9A-C8D1-4110-961A-B3AF56A868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37A0-CE72-4F93-8753-3B57B7F79132}" type="pres">
      <dgm:prSet presAssocID="{EC20CD9A-C8D1-4110-961A-B3AF56A86823}" presName="childPlaceholder" presStyleCnt="0"/>
      <dgm:spPr/>
    </dgm:pt>
    <dgm:pt modelId="{5BC3AE0D-8D89-46C8-9A69-0C1F08671720}" type="pres">
      <dgm:prSet presAssocID="{EC20CD9A-C8D1-4110-961A-B3AF56A86823}" presName="circle" presStyleCnt="0"/>
      <dgm:spPr/>
    </dgm:pt>
    <dgm:pt modelId="{045733DD-6E4C-43D7-B39D-A64A8FBBE4CC}" type="pres">
      <dgm:prSet presAssocID="{EC20CD9A-C8D1-4110-961A-B3AF56A8682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37850-C970-4A71-91DC-A3477D3C8ED2}" type="pres">
      <dgm:prSet presAssocID="{EC20CD9A-C8D1-4110-961A-B3AF56A8682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4A4F5-C7B9-4BC2-AA27-D70CC4996F01}" type="pres">
      <dgm:prSet presAssocID="{EC20CD9A-C8D1-4110-961A-B3AF56A86823}" presName="quadrant3" presStyleLbl="node1" presStyleIdx="2" presStyleCnt="4" custLinFactNeighborX="9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0F17-B24E-4B37-9DAE-DAB30024942E}" type="pres">
      <dgm:prSet presAssocID="{EC20CD9A-C8D1-4110-961A-B3AF56A8682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E020F-A7C6-4DDA-B8BF-D9169BC6D76A}" type="pres">
      <dgm:prSet presAssocID="{EC20CD9A-C8D1-4110-961A-B3AF56A86823}" presName="quadrantPlaceholder" presStyleCnt="0"/>
      <dgm:spPr/>
    </dgm:pt>
    <dgm:pt modelId="{42DA6C18-AC1F-4AD9-B2F9-B8AB4775555F}" type="pres">
      <dgm:prSet presAssocID="{EC20CD9A-C8D1-4110-961A-B3AF56A86823}" presName="center1" presStyleLbl="fgShp" presStyleIdx="0" presStyleCnt="2"/>
      <dgm:spPr/>
    </dgm:pt>
    <dgm:pt modelId="{0200A685-6BC8-4CF3-A412-E3DEEDA353FE}" type="pres">
      <dgm:prSet presAssocID="{EC20CD9A-C8D1-4110-961A-B3AF56A86823}" presName="center2" presStyleLbl="fgShp" presStyleIdx="1" presStyleCnt="2"/>
      <dgm:spPr/>
    </dgm:pt>
  </dgm:ptLst>
  <dgm:cxnLst>
    <dgm:cxn modelId="{917D72CB-4B33-4179-8F4A-237369BB9D83}" type="presOf" srcId="{C8BC0043-377C-4453-A466-BD883B806C3E}" destId="{57A1247D-C40C-40A0-A8D4-3F9034390B82}" srcOrd="1" destOrd="1" presId="urn:microsoft.com/office/officeart/2005/8/layout/cycle4"/>
    <dgm:cxn modelId="{FF96D89E-761E-4817-81B7-C50C78AD3E0F}" type="presOf" srcId="{BF116B68-2329-4FB0-B993-7F8F5D6FFC3B}" destId="{045733DD-6E4C-43D7-B39D-A64A8FBBE4CC}" srcOrd="0" destOrd="0" presId="urn:microsoft.com/office/officeart/2005/8/layout/cycle4"/>
    <dgm:cxn modelId="{770B0983-4EE2-4F9E-8F5D-0A32A4056E81}" type="presOf" srcId="{C8BC0043-377C-4453-A466-BD883B806C3E}" destId="{24D0DF61-93E8-46C3-9DD0-676A2BCCDE40}" srcOrd="0" destOrd="1" presId="urn:microsoft.com/office/officeart/2005/8/layout/cycle4"/>
    <dgm:cxn modelId="{39F951C2-5B1B-452E-8BE0-5DDF742C8D4F}" type="presOf" srcId="{EC20CD9A-C8D1-4110-961A-B3AF56A86823}" destId="{FEA25B62-3FFF-4992-B665-5F5EF2AC7405}" srcOrd="0" destOrd="0" presId="urn:microsoft.com/office/officeart/2005/8/layout/cycle4"/>
    <dgm:cxn modelId="{C413DCC9-3B79-4B4A-944C-3C5B3A9CA30B}" srcId="{DCAD9502-4885-4477-8996-B158772D97DB}" destId="{D1AD8F01-7B08-435F-831C-2139E24B6C82}" srcOrd="1" destOrd="0" parTransId="{153E5DB0-FE95-476C-A8DC-9D8CF5FA7A87}" sibTransId="{7D89CC11-B7CF-44F4-BD1F-1896819EB385}"/>
    <dgm:cxn modelId="{7DEFCC31-A936-47F8-AC66-366D972E24D3}" srcId="{EC20CD9A-C8D1-4110-961A-B3AF56A86823}" destId="{9AA4EE10-4031-470F-916E-ADECCB1752C5}" srcOrd="2" destOrd="0" parTransId="{C9598F48-F0C7-4A37-BFBB-8C83ED2DF1EC}" sibTransId="{27E1B660-1FF3-461B-B454-2B3F7EB6BFDC}"/>
    <dgm:cxn modelId="{B66E9CAA-62C9-4F5C-B40C-C952A67390DF}" srcId="{9AA4EE10-4031-470F-916E-ADECCB1752C5}" destId="{6B5A9AB0-8E85-47CA-874D-A10011D59496}" srcOrd="1" destOrd="0" parTransId="{9A7859B3-BCF9-4BE7-A6C6-4AB9F1CE73B6}" sibTransId="{CEFE1437-9B88-4B3E-AD0A-CA87D8EB3563}"/>
    <dgm:cxn modelId="{62FD6B5E-B626-4D39-A856-0899549C7A16}" srcId="{9DF66963-AAD9-4141-A9BC-467D459E155D}" destId="{708E8A66-74D8-4555-A9A1-0A5338A6D53F}" srcOrd="2" destOrd="0" parTransId="{EBE120AF-6747-447C-800B-7422D4AFAFB2}" sibTransId="{E3DD24C0-BCEF-4680-84C1-C8137D3CA3C1}"/>
    <dgm:cxn modelId="{3D8D1BCF-20E6-4964-AF97-5BC60F74F272}" type="presOf" srcId="{28473977-16CA-400B-A8EE-5B7E8A8E9113}" destId="{E5963E2E-51CF-4AF6-BCBC-B3FE03411E14}" srcOrd="0" destOrd="2" presId="urn:microsoft.com/office/officeart/2005/8/layout/cycle4"/>
    <dgm:cxn modelId="{19C997CD-8FE5-4A56-95A7-6B5DCC385406}" type="presOf" srcId="{240F3B26-6253-4485-98E1-20EBCEF10A18}" destId="{24D0DF61-93E8-46C3-9DD0-676A2BCCDE40}" srcOrd="0" destOrd="3" presId="urn:microsoft.com/office/officeart/2005/8/layout/cycle4"/>
    <dgm:cxn modelId="{66E3B4EF-3424-4EA3-A1E1-D1E3004283B1}" type="presOf" srcId="{66C97C57-FC47-425B-8B2B-912481A003B6}" destId="{6735EA07-D825-46E1-AF56-B4316845C6FF}" srcOrd="1" destOrd="3" presId="urn:microsoft.com/office/officeart/2005/8/layout/cycle4"/>
    <dgm:cxn modelId="{F4EB6A05-27B9-45CC-A545-E15FE9122DBB}" type="presOf" srcId="{F9F7DF82-975D-4F4F-B530-0C3F981759A0}" destId="{57A1247D-C40C-40A0-A8D4-3F9034390B82}" srcOrd="1" destOrd="6" presId="urn:microsoft.com/office/officeart/2005/8/layout/cycle4"/>
    <dgm:cxn modelId="{F4F52D0F-5211-48EB-9F76-1F3CD84966FF}" srcId="{EC20CD9A-C8D1-4110-961A-B3AF56A86823}" destId="{F52F6188-988B-43C2-B1DB-79FFADD9392B}" srcOrd="4" destOrd="0" parTransId="{04A5C88B-5EA0-4F08-BD2D-3DBD4CAF761F}" sibTransId="{48E650A1-8264-4C84-89DC-CCC84FF3A966}"/>
    <dgm:cxn modelId="{72D9DCA2-3497-4190-B86C-547B66FF6DDB}" srcId="{3A0A975A-FF76-4CC8-B3E6-7FB149956350}" destId="{F449D860-56F9-4F62-9870-B334BAC1C79C}" srcOrd="1" destOrd="0" parTransId="{7EE1CD3D-5702-4CF8-B9AD-5308E8420426}" sibTransId="{0DAC8EEC-F29E-44B0-9670-E06757123077}"/>
    <dgm:cxn modelId="{834CDD48-5B10-48C7-B850-8A76F65E2D37}" type="presOf" srcId="{BEEDBB1D-3581-4D7A-AE5A-CF635B3DAF7D}" destId="{900F16FA-42D4-43D0-9974-DA5D5105FECE}" srcOrd="0" destOrd="1" presId="urn:microsoft.com/office/officeart/2005/8/layout/cycle4"/>
    <dgm:cxn modelId="{9BA668D9-95E8-4A17-8AF3-D836C997D48E}" type="presOf" srcId="{DCAD9502-4885-4477-8996-B158772D97DB}" destId="{41FB1481-8159-4623-B5CC-08686CD80A38}" srcOrd="0" destOrd="0" presId="urn:microsoft.com/office/officeart/2005/8/layout/cycle4"/>
    <dgm:cxn modelId="{BD00DF73-B70C-41F0-AD22-5B9214BAD27A}" type="presOf" srcId="{BEEDBB1D-3581-4D7A-AE5A-CF635B3DAF7D}" destId="{5CDC13CA-614E-4D06-B923-9BE34F5C9ED8}" srcOrd="1" destOrd="1" presId="urn:microsoft.com/office/officeart/2005/8/layout/cycle4"/>
    <dgm:cxn modelId="{990778CF-FBB9-411B-9131-6B9C857EB98B}" srcId="{AECFC5D6-DDE9-4013-85A3-9D241DFA5E90}" destId="{C8BC0043-377C-4453-A466-BD883B806C3E}" srcOrd="0" destOrd="0" parTransId="{1FCE5CA7-9FF8-4969-835B-8B6D53EF3EFC}" sibTransId="{66CA3635-ABF9-4AC0-95AF-7698898DBE65}"/>
    <dgm:cxn modelId="{C639DEE1-C827-4585-B069-E1C7C551E8F3}" type="presOf" srcId="{3A0A975A-FF76-4CC8-B3E6-7FB149956350}" destId="{DB830F17-B24E-4B37-9DAE-DAB30024942E}" srcOrd="0" destOrd="0" presId="urn:microsoft.com/office/officeart/2005/8/layout/cycle4"/>
    <dgm:cxn modelId="{E3502E75-EACA-4724-85F7-28C93F43D0C5}" type="presOf" srcId="{9996C8DA-C420-454D-94B6-7998A3AD835C}" destId="{900F16FA-42D4-43D0-9974-DA5D5105FECE}" srcOrd="0" destOrd="0" presId="urn:microsoft.com/office/officeart/2005/8/layout/cycle4"/>
    <dgm:cxn modelId="{C188A792-E4B0-4EAA-BE4D-6BDE1CAF5D79}" srcId="{EC20CD9A-C8D1-4110-961A-B3AF56A86823}" destId="{3A0A975A-FF76-4CC8-B3E6-7FB149956350}" srcOrd="3" destOrd="0" parTransId="{2DAC87E6-5171-4448-8272-62A3D0783C17}" sibTransId="{EE817698-1CC4-4A32-B262-DEEA62AD29D9}"/>
    <dgm:cxn modelId="{A70E7781-91BD-4C5F-8494-543D528E2E4C}" srcId="{EC20CD9A-C8D1-4110-961A-B3AF56A86823}" destId="{BF116B68-2329-4FB0-B993-7F8F5D6FFC3B}" srcOrd="0" destOrd="0" parTransId="{100378D1-F700-48A8-8AA4-EB9CF768D0BA}" sibTransId="{DA165400-BBBC-4097-8323-96F3A124F840}"/>
    <dgm:cxn modelId="{EFC155D4-2935-494A-8FE0-1D976A6BD5C7}" type="presOf" srcId="{6B5A9AB0-8E85-47CA-874D-A10011D59496}" destId="{24D0DF61-93E8-46C3-9DD0-676A2BCCDE40}" srcOrd="0" destOrd="4" presId="urn:microsoft.com/office/officeart/2005/8/layout/cycle4"/>
    <dgm:cxn modelId="{AD2164D7-F97A-42AF-92D7-ECA7FC65711C}" type="presOf" srcId="{66C97C57-FC47-425B-8B2B-912481A003B6}" destId="{41FB1481-8159-4623-B5CC-08686CD80A38}" srcOrd="0" destOrd="3" presId="urn:microsoft.com/office/officeart/2005/8/layout/cycle4"/>
    <dgm:cxn modelId="{E2571F71-F9C6-45FA-8342-1141132325F8}" srcId="{9AA4EE10-4031-470F-916E-ADECCB1752C5}" destId="{F9F7DF82-975D-4F4F-B530-0C3F981759A0}" srcOrd="2" destOrd="0" parTransId="{8A298837-F47E-4BEE-BA5B-5B700EF42392}" sibTransId="{3AB3662A-6123-4DE9-9E97-8DA1C1698CBC}"/>
    <dgm:cxn modelId="{D91C0183-70D5-414E-8DCF-E24B901B1341}" srcId="{3A0A975A-FF76-4CC8-B3E6-7FB149956350}" destId="{28473977-16CA-400B-A8EE-5B7E8A8E9113}" srcOrd="2" destOrd="0" parTransId="{B69FC89B-7F48-438B-B9E0-B3C15F467253}" sibTransId="{87654630-A501-4A1D-81E2-75D673240711}"/>
    <dgm:cxn modelId="{AF056381-8DE1-4811-9EC5-5ADC91B596BD}" srcId="{9AA4EE10-4031-470F-916E-ADECCB1752C5}" destId="{AECFC5D6-DDE9-4013-85A3-9D241DFA5E90}" srcOrd="0" destOrd="0" parTransId="{4DD298B5-EC30-438B-8240-6B1431CFCFF6}" sibTransId="{1E0DBA54-A264-4E60-8362-990B1F88F073}"/>
    <dgm:cxn modelId="{FF44AE89-EA13-401B-9605-110DF383B613}" srcId="{EC20CD9A-C8D1-4110-961A-B3AF56A86823}" destId="{9DF66963-AAD9-4141-A9BC-467D459E155D}" srcOrd="1" destOrd="0" parTransId="{ACC44EF3-081F-4B56-9D1F-279EEFD89A8D}" sibTransId="{5B43E90B-CFEA-4497-B024-C33300E4B446}"/>
    <dgm:cxn modelId="{EB8EE4FB-F61E-493A-9AAF-CE86B69D5964}" srcId="{6B5A9AB0-8E85-47CA-874D-A10011D59496}" destId="{95245028-0E98-4CD5-A7C5-EA6BE0B2C2D0}" srcOrd="0" destOrd="0" parTransId="{0B504847-CB50-475C-A751-078C92AE87FC}" sibTransId="{CA13D26C-96AF-4ECE-AC14-61590586F891}"/>
    <dgm:cxn modelId="{D2388CD3-F467-41E4-A4EA-B6BBE11A87A6}" type="presOf" srcId="{9996C8DA-C420-454D-94B6-7998A3AD835C}" destId="{5CDC13CA-614E-4D06-B923-9BE34F5C9ED8}" srcOrd="1" destOrd="0" presId="urn:microsoft.com/office/officeart/2005/8/layout/cycle4"/>
    <dgm:cxn modelId="{391C4D85-5337-4935-8A6F-6D34778DC62A}" type="presOf" srcId="{F9F7DF82-975D-4F4F-B530-0C3F981759A0}" destId="{24D0DF61-93E8-46C3-9DD0-676A2BCCDE40}" srcOrd="0" destOrd="6" presId="urn:microsoft.com/office/officeart/2005/8/layout/cycle4"/>
    <dgm:cxn modelId="{A44249FB-824F-4B93-B952-B887CE00F22F}" type="presOf" srcId="{28473977-16CA-400B-A8EE-5B7E8A8E9113}" destId="{61629C30-CF9A-4B4C-978C-D548A0D2D0B5}" srcOrd="1" destOrd="2" presId="urn:microsoft.com/office/officeart/2005/8/layout/cycle4"/>
    <dgm:cxn modelId="{3C584DCD-655A-4038-851A-2D2963807C50}" type="presOf" srcId="{95245028-0E98-4CD5-A7C5-EA6BE0B2C2D0}" destId="{24D0DF61-93E8-46C3-9DD0-676A2BCCDE40}" srcOrd="0" destOrd="5" presId="urn:microsoft.com/office/officeart/2005/8/layout/cycle4"/>
    <dgm:cxn modelId="{852A1308-E45A-4240-9004-AAFEB7C34F25}" type="presOf" srcId="{F449D860-56F9-4F62-9870-B334BAC1C79C}" destId="{E5963E2E-51CF-4AF6-BCBC-B3FE03411E14}" srcOrd="0" destOrd="1" presId="urn:microsoft.com/office/officeart/2005/8/layout/cycle4"/>
    <dgm:cxn modelId="{7A65A115-D3B5-4ED1-96DB-67071DC83631}" type="presOf" srcId="{6B5A9AB0-8E85-47CA-874D-A10011D59496}" destId="{57A1247D-C40C-40A0-A8D4-3F9034390B82}" srcOrd="1" destOrd="4" presId="urn:microsoft.com/office/officeart/2005/8/layout/cycle4"/>
    <dgm:cxn modelId="{731825EA-6541-4F9D-BDDE-6C81C13249ED}" type="presOf" srcId="{9DF66963-AAD9-4141-A9BC-467D459E155D}" destId="{04737850-C970-4A71-91DC-A3477D3C8ED2}" srcOrd="0" destOrd="0" presId="urn:microsoft.com/office/officeart/2005/8/layout/cycle4"/>
    <dgm:cxn modelId="{D95AABAC-4BE4-4F3A-AEC1-F924F0AE00C7}" type="presOf" srcId="{708E8A66-74D8-4555-A9A1-0A5338A6D53F}" destId="{900F16FA-42D4-43D0-9974-DA5D5105FECE}" srcOrd="0" destOrd="2" presId="urn:microsoft.com/office/officeart/2005/8/layout/cycle4"/>
    <dgm:cxn modelId="{BD03A9EB-1B5B-4E26-AFB2-A0904F56FDA0}" srcId="{AECFC5D6-DDE9-4013-85A3-9D241DFA5E90}" destId="{240F3B26-6253-4485-98E1-20EBCEF10A18}" srcOrd="2" destOrd="0" parTransId="{39C788B5-0107-43A0-8384-FA770F9C5641}" sibTransId="{15C3C2DD-57FD-44E4-856B-86664D39AABE}"/>
    <dgm:cxn modelId="{49EBFA26-8097-4840-931A-6723E2152AFC}" type="presOf" srcId="{9AA4EE10-4031-470F-916E-ADECCB1752C5}" destId="{C1A4A4F5-C7B9-4BC2-AA27-D70CC4996F01}" srcOrd="0" destOrd="0" presId="urn:microsoft.com/office/officeart/2005/8/layout/cycle4"/>
    <dgm:cxn modelId="{5FC10C7B-A496-4DF7-B75E-38E60597F0A4}" srcId="{9DF66963-AAD9-4141-A9BC-467D459E155D}" destId="{BEEDBB1D-3581-4D7A-AE5A-CF635B3DAF7D}" srcOrd="1" destOrd="0" parTransId="{45C49489-9EB7-4B81-BD40-163DCA39CF9B}" sibTransId="{8E5D74E8-C12D-4C21-84FE-FD299999F2A0}"/>
    <dgm:cxn modelId="{41799E15-73E2-4A1F-9584-020ECC983387}" srcId="{BF116B68-2329-4FB0-B993-7F8F5D6FFC3B}" destId="{DCAD9502-4885-4477-8996-B158772D97DB}" srcOrd="0" destOrd="0" parTransId="{052BFEAF-08C4-4E1A-8371-4A5073FFD788}" sibTransId="{7C54C301-73AF-4C3B-9003-1D0294EDD566}"/>
    <dgm:cxn modelId="{EEF18D2C-1D98-4881-A571-E2DA1113F676}" type="presOf" srcId="{C0D8D34A-C70B-48AA-B23B-73693EAA4298}" destId="{E5963E2E-51CF-4AF6-BCBC-B3FE03411E14}" srcOrd="0" destOrd="0" presId="urn:microsoft.com/office/officeart/2005/8/layout/cycle4"/>
    <dgm:cxn modelId="{53BF2C39-9691-430B-8049-9C17D81499A5}" type="presOf" srcId="{D1AD8F01-7B08-435F-831C-2139E24B6C82}" destId="{6735EA07-D825-46E1-AF56-B4316845C6FF}" srcOrd="1" destOrd="2" presId="urn:microsoft.com/office/officeart/2005/8/layout/cycle4"/>
    <dgm:cxn modelId="{6AC7E757-30A1-41C6-BA15-41AD5180F378}" type="presOf" srcId="{AECFC5D6-DDE9-4013-85A3-9D241DFA5E90}" destId="{57A1247D-C40C-40A0-A8D4-3F9034390B82}" srcOrd="1" destOrd="0" presId="urn:microsoft.com/office/officeart/2005/8/layout/cycle4"/>
    <dgm:cxn modelId="{C884E7B8-83F9-4EFE-A3A4-39035F9A6F9E}" type="presOf" srcId="{C64390CF-037D-440A-AF4F-888C9F3CE542}" destId="{57A1247D-C40C-40A0-A8D4-3F9034390B82}" srcOrd="1" destOrd="2" presId="urn:microsoft.com/office/officeart/2005/8/layout/cycle4"/>
    <dgm:cxn modelId="{6E1D815A-29DE-4B69-BEB8-591FC143DFF0}" srcId="{EC20CD9A-C8D1-4110-961A-B3AF56A86823}" destId="{DD2E5A6C-DA3D-4FA4-8BC6-F307F0DDD842}" srcOrd="5" destOrd="0" parTransId="{646E694C-452B-4415-83E3-7BDEF4E88901}" sibTransId="{66664206-9044-48AD-841B-F4C056108224}"/>
    <dgm:cxn modelId="{E893D592-96B4-42CB-A685-F0C25A6C9380}" srcId="{EC20CD9A-C8D1-4110-961A-B3AF56A86823}" destId="{4E2CB02C-D52E-4F0C-8235-F4111C1EC05C}" srcOrd="7" destOrd="0" parTransId="{4DAB4F0C-76C2-48EE-9785-2A9D78DF191F}" sibTransId="{CF2D2F87-DC81-44AB-9611-82AA18808CF3}"/>
    <dgm:cxn modelId="{0D8CDC08-88D9-4A16-AF34-0DBAB372ABC7}" srcId="{EC20CD9A-C8D1-4110-961A-B3AF56A86823}" destId="{46064384-F079-4CF7-B560-133F49FFC6D9}" srcOrd="6" destOrd="0" parTransId="{5CD9A979-A094-4FCC-A3D7-A0C69E54B02C}" sibTransId="{8169F6A6-E67E-4693-96DA-7258D94F4371}"/>
    <dgm:cxn modelId="{3E93E858-20EB-4E01-9CF8-3C7E9C86CA0C}" type="presOf" srcId="{C64390CF-037D-440A-AF4F-888C9F3CE542}" destId="{24D0DF61-93E8-46C3-9DD0-676A2BCCDE40}" srcOrd="0" destOrd="2" presId="urn:microsoft.com/office/officeart/2005/8/layout/cycle4"/>
    <dgm:cxn modelId="{101830BB-A819-410F-B868-6F97118333B5}" srcId="{3A0A975A-FF76-4CC8-B3E6-7FB149956350}" destId="{C0D8D34A-C70B-48AA-B23B-73693EAA4298}" srcOrd="0" destOrd="0" parTransId="{CDA0B340-76C3-4C1D-95E3-5048C822E81C}" sibTransId="{52DC4471-2E88-4752-BD4E-B72DF5A86D7E}"/>
    <dgm:cxn modelId="{730ED3CF-2CCA-4167-9244-AF0C20E065E2}" type="presOf" srcId="{C0D8D34A-C70B-48AA-B23B-73693EAA4298}" destId="{61629C30-CF9A-4B4C-978C-D548A0D2D0B5}" srcOrd="1" destOrd="0" presId="urn:microsoft.com/office/officeart/2005/8/layout/cycle4"/>
    <dgm:cxn modelId="{9F04292E-4A8F-42EF-AD03-41943A53FC61}" type="presOf" srcId="{D1AD8F01-7B08-435F-831C-2139E24B6C82}" destId="{41FB1481-8159-4623-B5CC-08686CD80A38}" srcOrd="0" destOrd="2" presId="urn:microsoft.com/office/officeart/2005/8/layout/cycle4"/>
    <dgm:cxn modelId="{6493B731-C3B5-4169-AD61-8B41C6885A52}" type="presOf" srcId="{95245028-0E98-4CD5-A7C5-EA6BE0B2C2D0}" destId="{57A1247D-C40C-40A0-A8D4-3F9034390B82}" srcOrd="1" destOrd="5" presId="urn:microsoft.com/office/officeart/2005/8/layout/cycle4"/>
    <dgm:cxn modelId="{3F8F6A5B-1538-4E9C-AA22-2470038713A1}" type="presOf" srcId="{DCAD9502-4885-4477-8996-B158772D97DB}" destId="{6735EA07-D825-46E1-AF56-B4316845C6FF}" srcOrd="1" destOrd="0" presId="urn:microsoft.com/office/officeart/2005/8/layout/cycle4"/>
    <dgm:cxn modelId="{9676D8DC-B208-40B6-B532-E3EDDDB578E4}" srcId="{AECFC5D6-DDE9-4013-85A3-9D241DFA5E90}" destId="{C64390CF-037D-440A-AF4F-888C9F3CE542}" srcOrd="1" destOrd="0" parTransId="{5503193E-6DD4-492B-9368-EEDC32E8223F}" sibTransId="{2767C19A-C167-44EA-986A-A1EB50C85DB2}"/>
    <dgm:cxn modelId="{487AAF8A-55D4-45FE-B462-6413DF8AEAB2}" type="presOf" srcId="{708E8A66-74D8-4555-A9A1-0A5338A6D53F}" destId="{5CDC13CA-614E-4D06-B923-9BE34F5C9ED8}" srcOrd="1" destOrd="2" presId="urn:microsoft.com/office/officeart/2005/8/layout/cycle4"/>
    <dgm:cxn modelId="{E462528E-5C40-4588-839F-1436050CB2C0}" srcId="{9DF66963-AAD9-4141-A9BC-467D459E155D}" destId="{9996C8DA-C420-454D-94B6-7998A3AD835C}" srcOrd="0" destOrd="0" parTransId="{A21EBDF5-0496-482A-A14D-042D1CFECBAD}" sibTransId="{8CD3EC70-DC04-41FC-9BF3-914362387711}"/>
    <dgm:cxn modelId="{32F7A8FD-088C-4D9D-9445-209E917331F8}" type="presOf" srcId="{F449D860-56F9-4F62-9870-B334BAC1C79C}" destId="{61629C30-CF9A-4B4C-978C-D548A0D2D0B5}" srcOrd="1" destOrd="1" presId="urn:microsoft.com/office/officeart/2005/8/layout/cycle4"/>
    <dgm:cxn modelId="{96565E39-DB88-468F-9035-0D3BA600C93D}" type="presOf" srcId="{7B80E15C-9EC0-4BB1-BEDC-CD460FCE52D2}" destId="{41FB1481-8159-4623-B5CC-08686CD80A38}" srcOrd="0" destOrd="1" presId="urn:microsoft.com/office/officeart/2005/8/layout/cycle4"/>
    <dgm:cxn modelId="{70C09B4D-6F3B-4340-8629-6026B3A5E13A}" type="presOf" srcId="{240F3B26-6253-4485-98E1-20EBCEF10A18}" destId="{57A1247D-C40C-40A0-A8D4-3F9034390B82}" srcOrd="1" destOrd="3" presId="urn:microsoft.com/office/officeart/2005/8/layout/cycle4"/>
    <dgm:cxn modelId="{0E17B6A7-A652-4979-AB0D-502CE165BE46}" srcId="{DCAD9502-4885-4477-8996-B158772D97DB}" destId="{7B80E15C-9EC0-4BB1-BEDC-CD460FCE52D2}" srcOrd="0" destOrd="0" parTransId="{6FE0988D-CF2D-4798-90BD-277A01C889E4}" sibTransId="{88FCAE84-132B-43B1-8CCC-F207D26BF2A5}"/>
    <dgm:cxn modelId="{86295E04-0B45-4E93-BCC7-1B69C1AAFB58}" type="presOf" srcId="{AECFC5D6-DDE9-4013-85A3-9D241DFA5E90}" destId="{24D0DF61-93E8-46C3-9DD0-676A2BCCDE40}" srcOrd="0" destOrd="0" presId="urn:microsoft.com/office/officeart/2005/8/layout/cycle4"/>
    <dgm:cxn modelId="{9208EEAF-1B94-4487-95A5-79057BF36AD7}" type="presOf" srcId="{7B80E15C-9EC0-4BB1-BEDC-CD460FCE52D2}" destId="{6735EA07-D825-46E1-AF56-B4316845C6FF}" srcOrd="1" destOrd="1" presId="urn:microsoft.com/office/officeart/2005/8/layout/cycle4"/>
    <dgm:cxn modelId="{5E4B5321-3867-4AE5-AC0D-B56EDF6AAE5C}" srcId="{DCAD9502-4885-4477-8996-B158772D97DB}" destId="{66C97C57-FC47-425B-8B2B-912481A003B6}" srcOrd="2" destOrd="0" parTransId="{EF72EE77-2389-4723-9105-28759AB32104}" sibTransId="{2CAD4C86-0BB2-4F67-B9E8-C010D393CEA2}"/>
    <dgm:cxn modelId="{DF92250A-246D-45DB-89D5-44824538E2A3}" type="presParOf" srcId="{FEA25B62-3FFF-4992-B665-5F5EF2AC7405}" destId="{9C1BF5BF-312B-40D4-B3BB-7CD0F3A962F7}" srcOrd="0" destOrd="0" presId="urn:microsoft.com/office/officeart/2005/8/layout/cycle4"/>
    <dgm:cxn modelId="{5FDA3D78-5E95-464E-AB6F-88DD4826B0B6}" type="presParOf" srcId="{9C1BF5BF-312B-40D4-B3BB-7CD0F3A962F7}" destId="{70D2A9E4-AE93-4498-B396-1CF84DA38791}" srcOrd="0" destOrd="0" presId="urn:microsoft.com/office/officeart/2005/8/layout/cycle4"/>
    <dgm:cxn modelId="{013502C4-1F44-475B-9CB6-34114BDD0E57}" type="presParOf" srcId="{70D2A9E4-AE93-4498-B396-1CF84DA38791}" destId="{41FB1481-8159-4623-B5CC-08686CD80A38}" srcOrd="0" destOrd="0" presId="urn:microsoft.com/office/officeart/2005/8/layout/cycle4"/>
    <dgm:cxn modelId="{80A9FAB6-6B6C-47BC-AE1A-FA89A264E596}" type="presParOf" srcId="{70D2A9E4-AE93-4498-B396-1CF84DA38791}" destId="{6735EA07-D825-46E1-AF56-B4316845C6FF}" srcOrd="1" destOrd="0" presId="urn:microsoft.com/office/officeart/2005/8/layout/cycle4"/>
    <dgm:cxn modelId="{62AB102D-C1AB-4085-AC3F-B74544168DAC}" type="presParOf" srcId="{9C1BF5BF-312B-40D4-B3BB-7CD0F3A962F7}" destId="{5EE93D4D-DE41-4870-B9A6-A1DD14A774FA}" srcOrd="1" destOrd="0" presId="urn:microsoft.com/office/officeart/2005/8/layout/cycle4"/>
    <dgm:cxn modelId="{34EB1CC0-A03B-4308-851B-824619A40B32}" type="presParOf" srcId="{5EE93D4D-DE41-4870-B9A6-A1DD14A774FA}" destId="{900F16FA-42D4-43D0-9974-DA5D5105FECE}" srcOrd="0" destOrd="0" presId="urn:microsoft.com/office/officeart/2005/8/layout/cycle4"/>
    <dgm:cxn modelId="{6EE928DC-587C-46DE-92F5-DE995B0403F9}" type="presParOf" srcId="{5EE93D4D-DE41-4870-B9A6-A1DD14A774FA}" destId="{5CDC13CA-614E-4D06-B923-9BE34F5C9ED8}" srcOrd="1" destOrd="0" presId="urn:microsoft.com/office/officeart/2005/8/layout/cycle4"/>
    <dgm:cxn modelId="{AD347BD5-A092-4AA1-8B81-41E336FD9B70}" type="presParOf" srcId="{9C1BF5BF-312B-40D4-B3BB-7CD0F3A962F7}" destId="{8DA565F2-B593-42A5-847A-EEC6D423A40B}" srcOrd="2" destOrd="0" presId="urn:microsoft.com/office/officeart/2005/8/layout/cycle4"/>
    <dgm:cxn modelId="{A828C6E7-16AD-42DF-B9EE-3E76053F2D68}" type="presParOf" srcId="{8DA565F2-B593-42A5-847A-EEC6D423A40B}" destId="{24D0DF61-93E8-46C3-9DD0-676A2BCCDE40}" srcOrd="0" destOrd="0" presId="urn:microsoft.com/office/officeart/2005/8/layout/cycle4"/>
    <dgm:cxn modelId="{0C2C3FEF-8BD5-4763-80B6-8091208BC578}" type="presParOf" srcId="{8DA565F2-B593-42A5-847A-EEC6D423A40B}" destId="{57A1247D-C40C-40A0-A8D4-3F9034390B82}" srcOrd="1" destOrd="0" presId="urn:microsoft.com/office/officeart/2005/8/layout/cycle4"/>
    <dgm:cxn modelId="{5D16C476-1781-415C-889A-9D316A1DCE6D}" type="presParOf" srcId="{9C1BF5BF-312B-40D4-B3BB-7CD0F3A962F7}" destId="{AE316E2B-0A96-4474-A8B0-266DF813DDE0}" srcOrd="3" destOrd="0" presId="urn:microsoft.com/office/officeart/2005/8/layout/cycle4"/>
    <dgm:cxn modelId="{6F1F37A2-8114-4A6B-BC3F-F7C39228B706}" type="presParOf" srcId="{AE316E2B-0A96-4474-A8B0-266DF813DDE0}" destId="{E5963E2E-51CF-4AF6-BCBC-B3FE03411E14}" srcOrd="0" destOrd="0" presId="urn:microsoft.com/office/officeart/2005/8/layout/cycle4"/>
    <dgm:cxn modelId="{352F943C-28D9-4177-A57E-CBD69A0E6435}" type="presParOf" srcId="{AE316E2B-0A96-4474-A8B0-266DF813DDE0}" destId="{61629C30-CF9A-4B4C-978C-D548A0D2D0B5}" srcOrd="1" destOrd="0" presId="urn:microsoft.com/office/officeart/2005/8/layout/cycle4"/>
    <dgm:cxn modelId="{613577C5-B601-492E-9649-8156AF6EF20B}" type="presParOf" srcId="{9C1BF5BF-312B-40D4-B3BB-7CD0F3A962F7}" destId="{9D3F37A0-CE72-4F93-8753-3B57B7F79132}" srcOrd="4" destOrd="0" presId="urn:microsoft.com/office/officeart/2005/8/layout/cycle4"/>
    <dgm:cxn modelId="{75D4BA76-F099-461C-A4E1-9657C7AB107D}" type="presParOf" srcId="{FEA25B62-3FFF-4992-B665-5F5EF2AC7405}" destId="{5BC3AE0D-8D89-46C8-9A69-0C1F08671720}" srcOrd="1" destOrd="0" presId="urn:microsoft.com/office/officeart/2005/8/layout/cycle4"/>
    <dgm:cxn modelId="{DD4BEB2C-30AE-432D-9381-A5BBCABED5EF}" type="presParOf" srcId="{5BC3AE0D-8D89-46C8-9A69-0C1F08671720}" destId="{045733DD-6E4C-43D7-B39D-A64A8FBBE4CC}" srcOrd="0" destOrd="0" presId="urn:microsoft.com/office/officeart/2005/8/layout/cycle4"/>
    <dgm:cxn modelId="{2CCD0C40-75EC-4FF3-A4ED-0774749AA0DE}" type="presParOf" srcId="{5BC3AE0D-8D89-46C8-9A69-0C1F08671720}" destId="{04737850-C970-4A71-91DC-A3477D3C8ED2}" srcOrd="1" destOrd="0" presId="urn:microsoft.com/office/officeart/2005/8/layout/cycle4"/>
    <dgm:cxn modelId="{7E61DCA8-D905-4C18-9F89-96F5AD756DF4}" type="presParOf" srcId="{5BC3AE0D-8D89-46C8-9A69-0C1F08671720}" destId="{C1A4A4F5-C7B9-4BC2-AA27-D70CC4996F01}" srcOrd="2" destOrd="0" presId="urn:microsoft.com/office/officeart/2005/8/layout/cycle4"/>
    <dgm:cxn modelId="{B1338112-5C7B-4726-900B-E44F19FA0C71}" type="presParOf" srcId="{5BC3AE0D-8D89-46C8-9A69-0C1F08671720}" destId="{DB830F17-B24E-4B37-9DAE-DAB30024942E}" srcOrd="3" destOrd="0" presId="urn:microsoft.com/office/officeart/2005/8/layout/cycle4"/>
    <dgm:cxn modelId="{EBD0896F-61CE-4133-87AB-DA51CFC37A0E}" type="presParOf" srcId="{5BC3AE0D-8D89-46C8-9A69-0C1F08671720}" destId="{651E020F-A7C6-4DDA-B8BF-D9169BC6D76A}" srcOrd="4" destOrd="0" presId="urn:microsoft.com/office/officeart/2005/8/layout/cycle4"/>
    <dgm:cxn modelId="{BECB775E-1E9C-487D-AE30-9CE2A1886551}" type="presParOf" srcId="{FEA25B62-3FFF-4992-B665-5F5EF2AC7405}" destId="{42DA6C18-AC1F-4AD9-B2F9-B8AB4775555F}" srcOrd="2" destOrd="0" presId="urn:microsoft.com/office/officeart/2005/8/layout/cycle4"/>
    <dgm:cxn modelId="{178793A1-6199-4DED-82D1-EE3F10B13D07}" type="presParOf" srcId="{FEA25B62-3FFF-4992-B665-5F5EF2AC7405}" destId="{0200A685-6BC8-4CF3-A412-E3DEEDA353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 custT="1"/>
      <dgm:spPr/>
      <dgm:t>
        <a:bodyPr/>
        <a:lstStyle/>
        <a:p>
          <a:r>
            <a:rPr lang="en-US" sz="1400" baseline="0" dirty="0" smtClean="0">
              <a:solidFill>
                <a:schemeClr val="bg2"/>
              </a:solidFill>
            </a:rPr>
            <a:t>Basic Education</a:t>
          </a:r>
          <a:endParaRPr lang="en-US" sz="1400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Manufacturing (Non-Credit)</a:t>
          </a:r>
        </a:p>
        <a:p>
          <a:r>
            <a:rPr lang="en-US" baseline="0" dirty="0" smtClean="0">
              <a:solidFill>
                <a:schemeClr val="bg2"/>
              </a:solidFill>
            </a:rPr>
            <a:t>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 custT="1"/>
      <dgm:spPr/>
      <dgm:t>
        <a:bodyPr/>
        <a:lstStyle/>
        <a:p>
          <a:pPr algn="l"/>
          <a:r>
            <a:rPr lang="en-US" sz="1200" dirty="0" smtClean="0"/>
            <a:t>Non-Credit Articulated Certificate</a:t>
          </a:r>
        </a:p>
        <a:p>
          <a:pPr algn="r"/>
          <a:endParaRPr lang="en-US" sz="1300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Welding with AWS Certification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 custT="1"/>
      <dgm:spPr/>
      <dgm:t>
        <a:bodyPr/>
        <a:lstStyle/>
        <a:p>
          <a:r>
            <a:rPr lang="en-US" sz="1800" dirty="0" smtClean="0"/>
            <a:t>Credit Programs</a:t>
          </a:r>
          <a:endParaRPr lang="en-US" sz="1800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Welding </a:t>
          </a:r>
        </a:p>
        <a:p>
          <a:r>
            <a:rPr lang="en-US" dirty="0" smtClean="0"/>
            <a:t>Industrial maintenance</a:t>
          </a:r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857946AB-9B58-4436-8028-FA9CFF77BA49}">
      <dgm:prSet/>
      <dgm:spPr/>
      <dgm:t>
        <a:bodyPr/>
        <a:lstStyle/>
        <a:p>
          <a:r>
            <a:rPr lang="en-US" dirty="0" smtClean="0"/>
            <a:t>Industry Sector Board Requested</a:t>
          </a:r>
          <a:endParaRPr lang="en-US" dirty="0"/>
        </a:p>
      </dgm:t>
    </dgm:pt>
    <dgm:pt modelId="{96942C1D-0D2A-44AE-870C-CC40CFEA1B34}" type="parTrans" cxnId="{737DE63D-80B8-4A23-8081-FD7BD937BCF5}">
      <dgm:prSet/>
      <dgm:spPr/>
      <dgm:t>
        <a:bodyPr/>
        <a:lstStyle/>
        <a:p>
          <a:endParaRPr lang="en-US"/>
        </a:p>
      </dgm:t>
    </dgm:pt>
    <dgm:pt modelId="{8034858F-6D94-417B-A557-595486D77561}" type="sibTrans" cxnId="{737DE63D-80B8-4A23-8081-FD7BD937BCF5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4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3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1A767244-C547-4538-9723-1D7C200F0384}" type="pres">
      <dgm:prSet presAssocID="{857946AB-9B58-4436-8028-FA9CFF77BA49}" presName="compositeNode" presStyleCnt="0">
        <dgm:presLayoutVars>
          <dgm:bulletEnabled val="1"/>
        </dgm:presLayoutVars>
      </dgm:prSet>
      <dgm:spPr/>
    </dgm:pt>
    <dgm:pt modelId="{2DC24590-010C-4CC0-B316-379994D63429}" type="pres">
      <dgm:prSet presAssocID="{857946AB-9B58-4436-8028-FA9CFF77BA49}" presName="bgRect" presStyleLbl="node1" presStyleIdx="1" presStyleCnt="4"/>
      <dgm:spPr/>
      <dgm:t>
        <a:bodyPr/>
        <a:lstStyle/>
        <a:p>
          <a:endParaRPr lang="en-US"/>
        </a:p>
      </dgm:t>
    </dgm:pt>
    <dgm:pt modelId="{B069E9CB-718F-4C4F-AB8A-2CB8A8F8AD83}" type="pres">
      <dgm:prSet presAssocID="{857946AB-9B58-4436-8028-FA9CFF77BA49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A8123-95CC-4EB9-95F6-2ECE59B6F545}" type="pres">
      <dgm:prSet presAssocID="{8034858F-6D94-417B-A557-595486D77561}" presName="hSp" presStyleCnt="0"/>
      <dgm:spPr/>
    </dgm:pt>
    <dgm:pt modelId="{6244833C-17EE-4A05-95AD-D35538E2CD74}" type="pres">
      <dgm:prSet presAssocID="{8034858F-6D94-417B-A557-595486D77561}" presName="vProcSp" presStyleCnt="0"/>
      <dgm:spPr/>
    </dgm:pt>
    <dgm:pt modelId="{86D0ABD1-5414-4CBE-9FA8-B9900D83FFEF}" type="pres">
      <dgm:prSet presAssocID="{8034858F-6D94-417B-A557-595486D77561}" presName="vSp1" presStyleCnt="0"/>
      <dgm:spPr/>
    </dgm:pt>
    <dgm:pt modelId="{E3FF4D51-B12E-455B-89E3-93DD809CC8A7}" type="pres">
      <dgm:prSet presAssocID="{8034858F-6D94-417B-A557-595486D77561}" presName="simulatedConn" presStyleLbl="solidFgAcc1" presStyleIdx="1" presStyleCnt="3"/>
      <dgm:spPr/>
    </dgm:pt>
    <dgm:pt modelId="{E0D5951D-DD51-47F0-9689-AD251A12F4FD}" type="pres">
      <dgm:prSet presAssocID="{8034858F-6D94-417B-A557-595486D77561}" presName="vSp2" presStyleCnt="0"/>
      <dgm:spPr/>
    </dgm:pt>
    <dgm:pt modelId="{368F6214-8373-4AF6-AFF7-1DBCFBFF02F2}" type="pres">
      <dgm:prSet presAssocID="{8034858F-6D94-417B-A557-595486D77561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2" presStyleCnt="4" custLinFactNeighborX="-640" custLinFactNeighborY="1067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2" presStyleCnt="3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3" presStyleCnt="4" custLinFactNeighborX="23" custLinFactNeighborY="-458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CBE37-3390-4178-9225-2A9A232B943A}" type="presOf" srcId="{4717E22C-2ED0-46CC-B368-1EA602A9E451}" destId="{8F34DB59-C715-4D05-8375-02A327597844}" srcOrd="1" destOrd="0" presId="urn:microsoft.com/office/officeart/2005/8/layout/hProcess7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1803CF4D-1660-4AD9-AC4D-A41440E34747}" type="presOf" srcId="{857946AB-9B58-4436-8028-FA9CFF77BA49}" destId="{B069E9CB-718F-4C4F-AB8A-2CB8A8F8AD83}" srcOrd="1" destOrd="0" presId="urn:microsoft.com/office/officeart/2005/8/layout/hProcess7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737DE63D-80B8-4A23-8081-FD7BD937BCF5}" srcId="{1B9CBA8D-8676-4CAE-8B42-7781EA4B9FDD}" destId="{857946AB-9B58-4436-8028-FA9CFF77BA49}" srcOrd="1" destOrd="0" parTransId="{96942C1D-0D2A-44AE-870C-CC40CFEA1B34}" sibTransId="{8034858F-6D94-417B-A557-595486D77561}"/>
    <dgm:cxn modelId="{59FE6349-A67D-4919-AA60-AD953EF7A582}" type="presOf" srcId="{7505BC51-BD3C-4030-ACB5-F3499ED4E73B}" destId="{5E14209E-21A7-49E5-94DA-A6060D52C37D}" srcOrd="0" destOrd="0" presId="urn:microsoft.com/office/officeart/2005/8/layout/hProcess7"/>
    <dgm:cxn modelId="{614F237D-949E-4463-A574-0A9222EA2D59}" type="presOf" srcId="{5DD742AB-25E5-4D83-80A0-A5584745473D}" destId="{7849D66B-0EB2-4721-80AF-21B5D9257B4E}" srcOrd="0" destOrd="0" presId="urn:microsoft.com/office/officeart/2005/8/layout/hProcess7"/>
    <dgm:cxn modelId="{815D331F-DF3D-4A0D-A04A-B2312EBE2E16}" type="presOf" srcId="{1B9CBA8D-8676-4CAE-8B42-7781EA4B9FDD}" destId="{CFC275FA-A013-40D3-91E1-6822D00E91F6}" srcOrd="0" destOrd="0" presId="urn:microsoft.com/office/officeart/2005/8/layout/hProcess7"/>
    <dgm:cxn modelId="{4916148C-1DDE-4885-AA81-5BBE26B4013D}" type="presOf" srcId="{857946AB-9B58-4436-8028-FA9CFF77BA49}" destId="{2DC24590-010C-4CC0-B316-379994D63429}" srcOrd="0" destOrd="0" presId="urn:microsoft.com/office/officeart/2005/8/layout/hProcess7"/>
    <dgm:cxn modelId="{6D37B07B-69D2-422A-A167-2CE3C4EAE02F}" srcId="{1B9CBA8D-8676-4CAE-8B42-7781EA4B9FDD}" destId="{EC0EC887-CC50-4498-8D66-AF6B0ACF55AC}" srcOrd="3" destOrd="0" parTransId="{3FFF83E2-5AB5-413D-B506-1E18A3119BFD}" sibTransId="{C44B3F9A-1FE0-4E42-B0F0-9FAE1F499854}"/>
    <dgm:cxn modelId="{0D02938F-4C2D-4625-8D4A-774541CF1978}" srcId="{1B9CBA8D-8676-4CAE-8B42-7781EA4B9FDD}" destId="{4717E22C-2ED0-46CC-B368-1EA602A9E451}" srcOrd="2" destOrd="0" parTransId="{EC4B0197-51BE-4437-B5D0-43AA8BFF8041}" sibTransId="{EFC02281-2B77-40EA-9138-7E12E843F1E7}"/>
    <dgm:cxn modelId="{1C74EC91-CD7E-4E7D-885C-BCCE80E98E15}" type="presOf" srcId="{EC0EC887-CC50-4498-8D66-AF6B0ACF55AC}" destId="{D6ABCF95-F922-4D7C-A87E-168E9F8B7320}" srcOrd="0" destOrd="0" presId="urn:microsoft.com/office/officeart/2005/8/layout/hProcess7"/>
    <dgm:cxn modelId="{A712C9CA-4308-40E6-AB47-56DAFACB849C}" type="presOf" srcId="{785B6D21-6F06-4825-8E66-92A27C1DCB2B}" destId="{6B43EBB5-FD1A-4B98-A4B4-F9D59CE22411}" srcOrd="0" destOrd="0" presId="urn:microsoft.com/office/officeart/2005/8/layout/hProcess7"/>
    <dgm:cxn modelId="{212457C0-99C6-42A2-A80B-7472952F3C70}" type="presOf" srcId="{EC0EC887-CC50-4498-8D66-AF6B0ACF55AC}" destId="{81445CD9-4A58-4AED-8CBF-5B060B559CF3}" srcOrd="1" destOrd="0" presId="urn:microsoft.com/office/officeart/2005/8/layout/hProcess7"/>
    <dgm:cxn modelId="{F2336115-DD3D-4FA3-BAD0-D647B499EE4E}" type="presOf" srcId="{F6FEA3EE-8144-4C52-A228-677D43099867}" destId="{DE52EF8F-40CD-4354-B953-17FB268E2AE8}" srcOrd="0" destOrd="0" presId="urn:microsoft.com/office/officeart/2005/8/layout/hProcess7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650BB29C-D0AD-4E95-8741-63B5D3469CEC}" type="presOf" srcId="{4717E22C-2ED0-46CC-B368-1EA602A9E451}" destId="{2B94C344-82DD-4DC6-89F2-7D96A973CF10}" srcOrd="0" destOrd="0" presId="urn:microsoft.com/office/officeart/2005/8/layout/hProcess7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55B3DEFB-50C0-4020-B429-0C489C043081}" type="presOf" srcId="{7505BC51-BD3C-4030-ACB5-F3499ED4E73B}" destId="{873382A3-34C9-4BFF-908F-3FC0C6D48DA4}" srcOrd="1" destOrd="0" presId="urn:microsoft.com/office/officeart/2005/8/layout/hProcess7"/>
    <dgm:cxn modelId="{3D1A8E18-0E4E-4E15-B9BB-896922E4CB0E}" type="presParOf" srcId="{CFC275FA-A013-40D3-91E1-6822D00E91F6}" destId="{744D98F0-5733-4C2F-93FB-62E7E4F00287}" srcOrd="0" destOrd="0" presId="urn:microsoft.com/office/officeart/2005/8/layout/hProcess7"/>
    <dgm:cxn modelId="{76B10400-CB2F-4AD2-AAEB-2DFBFA0D9D97}" type="presParOf" srcId="{744D98F0-5733-4C2F-93FB-62E7E4F00287}" destId="{5E14209E-21A7-49E5-94DA-A6060D52C37D}" srcOrd="0" destOrd="0" presId="urn:microsoft.com/office/officeart/2005/8/layout/hProcess7"/>
    <dgm:cxn modelId="{C5D44601-8B20-4333-B2CF-4C544D87349D}" type="presParOf" srcId="{744D98F0-5733-4C2F-93FB-62E7E4F00287}" destId="{873382A3-34C9-4BFF-908F-3FC0C6D48DA4}" srcOrd="1" destOrd="0" presId="urn:microsoft.com/office/officeart/2005/8/layout/hProcess7"/>
    <dgm:cxn modelId="{CE3C0B7C-63F0-4450-9058-079CCCDA1AD9}" type="presParOf" srcId="{744D98F0-5733-4C2F-93FB-62E7E4F00287}" destId="{7849D66B-0EB2-4721-80AF-21B5D9257B4E}" srcOrd="2" destOrd="0" presId="urn:microsoft.com/office/officeart/2005/8/layout/hProcess7"/>
    <dgm:cxn modelId="{22D4B36B-6380-4281-B82C-ACB21269B0AF}" type="presParOf" srcId="{CFC275FA-A013-40D3-91E1-6822D00E91F6}" destId="{2F09443D-C3D7-4121-AC92-3055ED6ED9D2}" srcOrd="1" destOrd="0" presId="urn:microsoft.com/office/officeart/2005/8/layout/hProcess7"/>
    <dgm:cxn modelId="{764D8425-3177-43D2-8357-0ABDF4938DCB}" type="presParOf" srcId="{CFC275FA-A013-40D3-91E1-6822D00E91F6}" destId="{E68B1DAA-A33E-45BE-AC6D-43032D4AE788}" srcOrd="2" destOrd="0" presId="urn:microsoft.com/office/officeart/2005/8/layout/hProcess7"/>
    <dgm:cxn modelId="{131DDDA7-652F-46A0-AA38-07EBD1C17671}" type="presParOf" srcId="{E68B1DAA-A33E-45BE-AC6D-43032D4AE788}" destId="{134AD1AA-52CB-45A6-84E2-2F7929D408E9}" srcOrd="0" destOrd="0" presId="urn:microsoft.com/office/officeart/2005/8/layout/hProcess7"/>
    <dgm:cxn modelId="{92AE7EE3-9715-43D1-B278-F157D2112877}" type="presParOf" srcId="{E68B1DAA-A33E-45BE-AC6D-43032D4AE788}" destId="{53180E61-4354-40F1-9C6C-8C81B5508283}" srcOrd="1" destOrd="0" presId="urn:microsoft.com/office/officeart/2005/8/layout/hProcess7"/>
    <dgm:cxn modelId="{4F72CAF2-98F5-4E5C-9BD1-1F9D86901D33}" type="presParOf" srcId="{E68B1DAA-A33E-45BE-AC6D-43032D4AE788}" destId="{6EA3B411-F840-4FBE-85D4-E25C73C3016C}" srcOrd="2" destOrd="0" presId="urn:microsoft.com/office/officeart/2005/8/layout/hProcess7"/>
    <dgm:cxn modelId="{C6539739-62C4-4264-990E-8BCF00C9478A}" type="presParOf" srcId="{CFC275FA-A013-40D3-91E1-6822D00E91F6}" destId="{8EF22DB1-3B4F-43F3-9180-59DB75F938E3}" srcOrd="3" destOrd="0" presId="urn:microsoft.com/office/officeart/2005/8/layout/hProcess7"/>
    <dgm:cxn modelId="{6E797EDF-F916-49AE-AF9E-A6588D53F52C}" type="presParOf" srcId="{CFC275FA-A013-40D3-91E1-6822D00E91F6}" destId="{1A767244-C547-4538-9723-1D7C200F0384}" srcOrd="4" destOrd="0" presId="urn:microsoft.com/office/officeart/2005/8/layout/hProcess7"/>
    <dgm:cxn modelId="{3A174CDE-9BA0-4582-B1F1-76728A7C4F74}" type="presParOf" srcId="{1A767244-C547-4538-9723-1D7C200F0384}" destId="{2DC24590-010C-4CC0-B316-379994D63429}" srcOrd="0" destOrd="0" presId="urn:microsoft.com/office/officeart/2005/8/layout/hProcess7"/>
    <dgm:cxn modelId="{26854EA8-C6CE-463D-B938-A1F3AFD7484F}" type="presParOf" srcId="{1A767244-C547-4538-9723-1D7C200F0384}" destId="{B069E9CB-718F-4C4F-AB8A-2CB8A8F8AD83}" srcOrd="1" destOrd="0" presId="urn:microsoft.com/office/officeart/2005/8/layout/hProcess7"/>
    <dgm:cxn modelId="{1E5F8E23-356D-4236-8D9B-4B80BDC47ABB}" type="presParOf" srcId="{CFC275FA-A013-40D3-91E1-6822D00E91F6}" destId="{C2BA8123-95CC-4EB9-95F6-2ECE59B6F545}" srcOrd="5" destOrd="0" presId="urn:microsoft.com/office/officeart/2005/8/layout/hProcess7"/>
    <dgm:cxn modelId="{FC256B06-A10B-449F-9CF3-C0CEC96927EB}" type="presParOf" srcId="{CFC275FA-A013-40D3-91E1-6822D00E91F6}" destId="{6244833C-17EE-4A05-95AD-D35538E2CD74}" srcOrd="6" destOrd="0" presId="urn:microsoft.com/office/officeart/2005/8/layout/hProcess7"/>
    <dgm:cxn modelId="{643B7336-55E0-4337-9009-9AF4098C3A3A}" type="presParOf" srcId="{6244833C-17EE-4A05-95AD-D35538E2CD74}" destId="{86D0ABD1-5414-4CBE-9FA8-B9900D83FFEF}" srcOrd="0" destOrd="0" presId="urn:microsoft.com/office/officeart/2005/8/layout/hProcess7"/>
    <dgm:cxn modelId="{D6DEF380-D4A8-49E9-8D96-027C69A97106}" type="presParOf" srcId="{6244833C-17EE-4A05-95AD-D35538E2CD74}" destId="{E3FF4D51-B12E-455B-89E3-93DD809CC8A7}" srcOrd="1" destOrd="0" presId="urn:microsoft.com/office/officeart/2005/8/layout/hProcess7"/>
    <dgm:cxn modelId="{6E3B64F1-2D88-4461-BA05-6197A066F5ED}" type="presParOf" srcId="{6244833C-17EE-4A05-95AD-D35538E2CD74}" destId="{E0D5951D-DD51-47F0-9689-AD251A12F4FD}" srcOrd="2" destOrd="0" presId="urn:microsoft.com/office/officeart/2005/8/layout/hProcess7"/>
    <dgm:cxn modelId="{C16DD68C-5D12-44DD-BB5D-19E8EF54CB5C}" type="presParOf" srcId="{CFC275FA-A013-40D3-91E1-6822D00E91F6}" destId="{368F6214-8373-4AF6-AFF7-1DBCFBFF02F2}" srcOrd="7" destOrd="0" presId="urn:microsoft.com/office/officeart/2005/8/layout/hProcess7"/>
    <dgm:cxn modelId="{8C182186-CBBC-4EBE-975E-3BCE272E2A3E}" type="presParOf" srcId="{CFC275FA-A013-40D3-91E1-6822D00E91F6}" destId="{6EA72A1B-1D25-4624-BB6C-DAE224EB2F23}" srcOrd="8" destOrd="0" presId="urn:microsoft.com/office/officeart/2005/8/layout/hProcess7"/>
    <dgm:cxn modelId="{A33D48D3-BF99-4D07-BDD3-37A2FD2880A0}" type="presParOf" srcId="{6EA72A1B-1D25-4624-BB6C-DAE224EB2F23}" destId="{2B94C344-82DD-4DC6-89F2-7D96A973CF10}" srcOrd="0" destOrd="0" presId="urn:microsoft.com/office/officeart/2005/8/layout/hProcess7"/>
    <dgm:cxn modelId="{E06B29F7-004F-4F86-A6E3-ED2D1748D3B9}" type="presParOf" srcId="{6EA72A1B-1D25-4624-BB6C-DAE224EB2F23}" destId="{8F34DB59-C715-4D05-8375-02A327597844}" srcOrd="1" destOrd="0" presId="urn:microsoft.com/office/officeart/2005/8/layout/hProcess7"/>
    <dgm:cxn modelId="{67DDF461-2870-4B5F-A84C-4CCABEA0DB19}" type="presParOf" srcId="{6EA72A1B-1D25-4624-BB6C-DAE224EB2F23}" destId="{DE52EF8F-40CD-4354-B953-17FB268E2AE8}" srcOrd="2" destOrd="0" presId="urn:microsoft.com/office/officeart/2005/8/layout/hProcess7"/>
    <dgm:cxn modelId="{3C15BA8A-DD38-44C0-ACEC-4D2EBF45568E}" type="presParOf" srcId="{CFC275FA-A013-40D3-91E1-6822D00E91F6}" destId="{A2297303-A6E9-474D-9E25-814E382A95DC}" srcOrd="9" destOrd="0" presId="urn:microsoft.com/office/officeart/2005/8/layout/hProcess7"/>
    <dgm:cxn modelId="{FC28E61D-3365-41DF-8667-EA7BB4B5B438}" type="presParOf" srcId="{CFC275FA-A013-40D3-91E1-6822D00E91F6}" destId="{CFD44AAB-CC6C-440D-8DA4-B5BF6CF6D276}" srcOrd="10" destOrd="0" presId="urn:microsoft.com/office/officeart/2005/8/layout/hProcess7"/>
    <dgm:cxn modelId="{CFC1A2CB-5464-423A-B573-517D1D82701F}" type="presParOf" srcId="{CFD44AAB-CC6C-440D-8DA4-B5BF6CF6D276}" destId="{79722D48-63CF-43B2-8754-5017EC752B26}" srcOrd="0" destOrd="0" presId="urn:microsoft.com/office/officeart/2005/8/layout/hProcess7"/>
    <dgm:cxn modelId="{9501994B-3938-4374-B02D-D27043AD35CF}" type="presParOf" srcId="{CFD44AAB-CC6C-440D-8DA4-B5BF6CF6D276}" destId="{113DA0AC-0DB8-4F60-960D-E86D0EF43C64}" srcOrd="1" destOrd="0" presId="urn:microsoft.com/office/officeart/2005/8/layout/hProcess7"/>
    <dgm:cxn modelId="{6F0DFEB6-C8D2-40BB-8AD8-96EE0154212E}" type="presParOf" srcId="{CFD44AAB-CC6C-440D-8DA4-B5BF6CF6D276}" destId="{A9223B5A-B1D6-4940-BF6C-4A8CB3F3FFBA}" srcOrd="2" destOrd="0" presId="urn:microsoft.com/office/officeart/2005/8/layout/hProcess7"/>
    <dgm:cxn modelId="{C6B5F62C-0C6A-4B45-A45D-DB32E2E3CFB8}" type="presParOf" srcId="{CFC275FA-A013-40D3-91E1-6822D00E91F6}" destId="{76101161-17A7-48AC-A9A5-6C4396867428}" srcOrd="11" destOrd="0" presId="urn:microsoft.com/office/officeart/2005/8/layout/hProcess7"/>
    <dgm:cxn modelId="{7BCCA8FD-FDAD-424E-B6C9-ACE127F49524}" type="presParOf" srcId="{CFC275FA-A013-40D3-91E1-6822D00E91F6}" destId="{5EC9BD15-73DE-454B-BD82-E44342640FBE}" srcOrd="12" destOrd="0" presId="urn:microsoft.com/office/officeart/2005/8/layout/hProcess7"/>
    <dgm:cxn modelId="{08566FCD-9375-42CE-BD2C-04F7E616682B}" type="presParOf" srcId="{5EC9BD15-73DE-454B-BD82-E44342640FBE}" destId="{D6ABCF95-F922-4D7C-A87E-168E9F8B7320}" srcOrd="0" destOrd="0" presId="urn:microsoft.com/office/officeart/2005/8/layout/hProcess7"/>
    <dgm:cxn modelId="{61CC53E5-FCE0-4017-BC56-D13FE5AA7E8F}" type="presParOf" srcId="{5EC9BD15-73DE-454B-BD82-E44342640FBE}" destId="{81445CD9-4A58-4AED-8CBF-5B060B559CF3}" srcOrd="1" destOrd="0" presId="urn:microsoft.com/office/officeart/2005/8/layout/hProcess7"/>
    <dgm:cxn modelId="{83CCE101-D051-4E89-9FB1-7A2B4E4C9394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Basic Education</a:t>
          </a:r>
          <a:endParaRPr lang="en-US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Health Care Careers</a:t>
          </a:r>
        </a:p>
        <a:p>
          <a:r>
            <a:rPr lang="en-US" baseline="0" dirty="0" smtClean="0">
              <a:solidFill>
                <a:schemeClr val="bg2"/>
              </a:solidFill>
            </a:rPr>
            <a:t>CPR/First Aid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/>
      <dgm:spPr/>
      <dgm:t>
        <a:bodyPr/>
        <a:lstStyle/>
        <a:p>
          <a:r>
            <a:rPr lang="en-US" dirty="0" smtClean="0"/>
            <a:t>Non-Credit Articulated Certificate</a:t>
          </a:r>
        </a:p>
        <a:p>
          <a:endParaRPr lang="en-US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Certified Nursing Assistant</a:t>
          </a:r>
        </a:p>
        <a:p>
          <a:r>
            <a:rPr lang="en-US" dirty="0" smtClean="0"/>
            <a:t>Medical Office Professional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/>
      <dgm:spPr/>
      <dgm:t>
        <a:bodyPr/>
        <a:lstStyle/>
        <a:p>
          <a:r>
            <a:rPr lang="en-US" dirty="0" smtClean="0"/>
            <a:t>Credit Programs</a:t>
          </a:r>
          <a:endParaRPr lang="en-US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Nursing</a:t>
          </a:r>
        </a:p>
        <a:p>
          <a:r>
            <a:rPr lang="en-US" dirty="0" smtClean="0"/>
            <a:t>Medical Assistant</a:t>
          </a:r>
        </a:p>
        <a:p>
          <a:r>
            <a:rPr lang="en-US" dirty="0" smtClean="0"/>
            <a:t>Administrative Assistant</a:t>
          </a:r>
        </a:p>
        <a:p>
          <a:endParaRPr lang="en-US" dirty="0" smtClean="0"/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3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2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1" presStyleCnt="3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1" presStyleCnt="2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2" presStyleCnt="3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2938F-4C2D-4625-8D4A-774541CF1978}" srcId="{1B9CBA8D-8676-4CAE-8B42-7781EA4B9FDD}" destId="{4717E22C-2ED0-46CC-B368-1EA602A9E451}" srcOrd="1" destOrd="0" parTransId="{EC4B0197-51BE-4437-B5D0-43AA8BFF8041}" sibTransId="{EFC02281-2B77-40EA-9138-7E12E843F1E7}"/>
    <dgm:cxn modelId="{BBDDFE62-FFB6-4CBC-9C32-DB3A79B715E4}" type="presOf" srcId="{1B9CBA8D-8676-4CAE-8B42-7781EA4B9FDD}" destId="{CFC275FA-A013-40D3-91E1-6822D00E91F6}" srcOrd="0" destOrd="0" presId="urn:microsoft.com/office/officeart/2005/8/layout/hProcess7"/>
    <dgm:cxn modelId="{AEEA9369-B18A-498D-8E6F-A41A61F5D7D9}" type="presOf" srcId="{4717E22C-2ED0-46CC-B368-1EA602A9E451}" destId="{8F34DB59-C715-4D05-8375-02A327597844}" srcOrd="1" destOrd="0" presId="urn:microsoft.com/office/officeart/2005/8/layout/hProcess7"/>
    <dgm:cxn modelId="{03D7DC66-4D53-4EDA-9FAA-6C481EAB184C}" type="presOf" srcId="{7505BC51-BD3C-4030-ACB5-F3499ED4E73B}" destId="{873382A3-34C9-4BFF-908F-3FC0C6D48DA4}" srcOrd="1" destOrd="0" presId="urn:microsoft.com/office/officeart/2005/8/layout/hProcess7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1F41575B-3153-4DB2-9381-59DECF1A0228}" type="presOf" srcId="{EC0EC887-CC50-4498-8D66-AF6B0ACF55AC}" destId="{81445CD9-4A58-4AED-8CBF-5B060B559CF3}" srcOrd="1" destOrd="0" presId="urn:microsoft.com/office/officeart/2005/8/layout/hProcess7"/>
    <dgm:cxn modelId="{7DCE9709-22AD-41D1-9134-DC09961E51CF}" type="presOf" srcId="{F6FEA3EE-8144-4C52-A228-677D43099867}" destId="{DE52EF8F-40CD-4354-B953-17FB268E2AE8}" srcOrd="0" destOrd="0" presId="urn:microsoft.com/office/officeart/2005/8/layout/hProcess7"/>
    <dgm:cxn modelId="{84ABB871-52D0-4770-85A7-4138D02B29AE}" type="presOf" srcId="{785B6D21-6F06-4825-8E66-92A27C1DCB2B}" destId="{6B43EBB5-FD1A-4B98-A4B4-F9D59CE22411}" srcOrd="0" destOrd="0" presId="urn:microsoft.com/office/officeart/2005/8/layout/hProcess7"/>
    <dgm:cxn modelId="{954DDE45-1691-492D-8906-07FD1E9FDC87}" type="presOf" srcId="{EC0EC887-CC50-4498-8D66-AF6B0ACF55AC}" destId="{D6ABCF95-F922-4D7C-A87E-168E9F8B7320}" srcOrd="0" destOrd="0" presId="urn:microsoft.com/office/officeart/2005/8/layout/hProcess7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8E449CDD-0979-4171-8180-C96C6945D2C4}" type="presOf" srcId="{4717E22C-2ED0-46CC-B368-1EA602A9E451}" destId="{2B94C344-82DD-4DC6-89F2-7D96A973CF10}" srcOrd="0" destOrd="0" presId="urn:microsoft.com/office/officeart/2005/8/layout/hProcess7"/>
    <dgm:cxn modelId="{6D37B07B-69D2-422A-A167-2CE3C4EAE02F}" srcId="{1B9CBA8D-8676-4CAE-8B42-7781EA4B9FDD}" destId="{EC0EC887-CC50-4498-8D66-AF6B0ACF55AC}" srcOrd="2" destOrd="0" parTransId="{3FFF83E2-5AB5-413D-B506-1E18A3119BFD}" sibTransId="{C44B3F9A-1FE0-4E42-B0F0-9FAE1F499854}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4C9A477E-FBD2-4CF2-AB28-C46A9A3A63C9}" type="presOf" srcId="{5DD742AB-25E5-4D83-80A0-A5584745473D}" destId="{7849D66B-0EB2-4721-80AF-21B5D9257B4E}" srcOrd="0" destOrd="0" presId="urn:microsoft.com/office/officeart/2005/8/layout/hProcess7"/>
    <dgm:cxn modelId="{157A5098-7319-4A91-BBC2-9C693B5036B5}" type="presOf" srcId="{7505BC51-BD3C-4030-ACB5-F3499ED4E73B}" destId="{5E14209E-21A7-49E5-94DA-A6060D52C37D}" srcOrd="0" destOrd="0" presId="urn:microsoft.com/office/officeart/2005/8/layout/hProcess7"/>
    <dgm:cxn modelId="{F41D3A75-E516-445A-A341-02D386FA7412}" type="presParOf" srcId="{CFC275FA-A013-40D3-91E1-6822D00E91F6}" destId="{744D98F0-5733-4C2F-93FB-62E7E4F00287}" srcOrd="0" destOrd="0" presId="urn:microsoft.com/office/officeart/2005/8/layout/hProcess7"/>
    <dgm:cxn modelId="{F1DD85B0-1740-4069-A1AA-66A0DF08E34F}" type="presParOf" srcId="{744D98F0-5733-4C2F-93FB-62E7E4F00287}" destId="{5E14209E-21A7-49E5-94DA-A6060D52C37D}" srcOrd="0" destOrd="0" presId="urn:microsoft.com/office/officeart/2005/8/layout/hProcess7"/>
    <dgm:cxn modelId="{682A72E9-5558-45D6-BCED-38E5771272C8}" type="presParOf" srcId="{744D98F0-5733-4C2F-93FB-62E7E4F00287}" destId="{873382A3-34C9-4BFF-908F-3FC0C6D48DA4}" srcOrd="1" destOrd="0" presId="urn:microsoft.com/office/officeart/2005/8/layout/hProcess7"/>
    <dgm:cxn modelId="{74495831-3595-4D87-AFF5-0EF382286BBC}" type="presParOf" srcId="{744D98F0-5733-4C2F-93FB-62E7E4F00287}" destId="{7849D66B-0EB2-4721-80AF-21B5D9257B4E}" srcOrd="2" destOrd="0" presId="urn:microsoft.com/office/officeart/2005/8/layout/hProcess7"/>
    <dgm:cxn modelId="{1F98BBAB-D537-4BFA-AA20-D75A379F5F3B}" type="presParOf" srcId="{CFC275FA-A013-40D3-91E1-6822D00E91F6}" destId="{2F09443D-C3D7-4121-AC92-3055ED6ED9D2}" srcOrd="1" destOrd="0" presId="urn:microsoft.com/office/officeart/2005/8/layout/hProcess7"/>
    <dgm:cxn modelId="{3B2491C7-20E9-4225-917F-FC8AAB4D1D56}" type="presParOf" srcId="{CFC275FA-A013-40D3-91E1-6822D00E91F6}" destId="{E68B1DAA-A33E-45BE-AC6D-43032D4AE788}" srcOrd="2" destOrd="0" presId="urn:microsoft.com/office/officeart/2005/8/layout/hProcess7"/>
    <dgm:cxn modelId="{E780FF83-4D88-4EB7-B9E8-F55B6B929CBF}" type="presParOf" srcId="{E68B1DAA-A33E-45BE-AC6D-43032D4AE788}" destId="{134AD1AA-52CB-45A6-84E2-2F7929D408E9}" srcOrd="0" destOrd="0" presId="urn:microsoft.com/office/officeart/2005/8/layout/hProcess7"/>
    <dgm:cxn modelId="{F8608E3D-8795-4AE7-88B2-AF067E2B04E2}" type="presParOf" srcId="{E68B1DAA-A33E-45BE-AC6D-43032D4AE788}" destId="{53180E61-4354-40F1-9C6C-8C81B5508283}" srcOrd="1" destOrd="0" presId="urn:microsoft.com/office/officeart/2005/8/layout/hProcess7"/>
    <dgm:cxn modelId="{07622796-F2C3-4303-97BD-71AE3A4BA4DD}" type="presParOf" srcId="{E68B1DAA-A33E-45BE-AC6D-43032D4AE788}" destId="{6EA3B411-F840-4FBE-85D4-E25C73C3016C}" srcOrd="2" destOrd="0" presId="urn:microsoft.com/office/officeart/2005/8/layout/hProcess7"/>
    <dgm:cxn modelId="{69EC6140-A92C-4C5A-B43E-824D687CCE2D}" type="presParOf" srcId="{CFC275FA-A013-40D3-91E1-6822D00E91F6}" destId="{8EF22DB1-3B4F-43F3-9180-59DB75F938E3}" srcOrd="3" destOrd="0" presId="urn:microsoft.com/office/officeart/2005/8/layout/hProcess7"/>
    <dgm:cxn modelId="{5E88F614-F0F7-46E5-88D0-C0E0ECD3EA7A}" type="presParOf" srcId="{CFC275FA-A013-40D3-91E1-6822D00E91F6}" destId="{6EA72A1B-1D25-4624-BB6C-DAE224EB2F23}" srcOrd="4" destOrd="0" presId="urn:microsoft.com/office/officeart/2005/8/layout/hProcess7"/>
    <dgm:cxn modelId="{578D788A-3C7B-451A-AE02-0EE930D4DFAB}" type="presParOf" srcId="{6EA72A1B-1D25-4624-BB6C-DAE224EB2F23}" destId="{2B94C344-82DD-4DC6-89F2-7D96A973CF10}" srcOrd="0" destOrd="0" presId="urn:microsoft.com/office/officeart/2005/8/layout/hProcess7"/>
    <dgm:cxn modelId="{A97F753F-C7AA-4F8D-8F4A-D31D4A7F160C}" type="presParOf" srcId="{6EA72A1B-1D25-4624-BB6C-DAE224EB2F23}" destId="{8F34DB59-C715-4D05-8375-02A327597844}" srcOrd="1" destOrd="0" presId="urn:microsoft.com/office/officeart/2005/8/layout/hProcess7"/>
    <dgm:cxn modelId="{F24D9124-8F20-47AA-83BB-E89725B982CF}" type="presParOf" srcId="{6EA72A1B-1D25-4624-BB6C-DAE224EB2F23}" destId="{DE52EF8F-40CD-4354-B953-17FB268E2AE8}" srcOrd="2" destOrd="0" presId="urn:microsoft.com/office/officeart/2005/8/layout/hProcess7"/>
    <dgm:cxn modelId="{938F438A-63AF-4366-AD47-927FE422980A}" type="presParOf" srcId="{CFC275FA-A013-40D3-91E1-6822D00E91F6}" destId="{A2297303-A6E9-474D-9E25-814E382A95DC}" srcOrd="5" destOrd="0" presId="urn:microsoft.com/office/officeart/2005/8/layout/hProcess7"/>
    <dgm:cxn modelId="{21B044DB-ADEC-413D-B15B-918449C6C3C8}" type="presParOf" srcId="{CFC275FA-A013-40D3-91E1-6822D00E91F6}" destId="{CFD44AAB-CC6C-440D-8DA4-B5BF6CF6D276}" srcOrd="6" destOrd="0" presId="urn:microsoft.com/office/officeart/2005/8/layout/hProcess7"/>
    <dgm:cxn modelId="{071E33B5-518B-44B1-AAFE-87C3421D6692}" type="presParOf" srcId="{CFD44AAB-CC6C-440D-8DA4-B5BF6CF6D276}" destId="{79722D48-63CF-43B2-8754-5017EC752B26}" srcOrd="0" destOrd="0" presId="urn:microsoft.com/office/officeart/2005/8/layout/hProcess7"/>
    <dgm:cxn modelId="{6E35920B-C1A0-448E-8B58-FD154DA4D85B}" type="presParOf" srcId="{CFD44AAB-CC6C-440D-8DA4-B5BF6CF6D276}" destId="{113DA0AC-0DB8-4F60-960D-E86D0EF43C64}" srcOrd="1" destOrd="0" presId="urn:microsoft.com/office/officeart/2005/8/layout/hProcess7"/>
    <dgm:cxn modelId="{EDE6A198-6343-4CCB-A2B2-B02E7C182834}" type="presParOf" srcId="{CFD44AAB-CC6C-440D-8DA4-B5BF6CF6D276}" destId="{A9223B5A-B1D6-4940-BF6C-4A8CB3F3FFBA}" srcOrd="2" destOrd="0" presId="urn:microsoft.com/office/officeart/2005/8/layout/hProcess7"/>
    <dgm:cxn modelId="{A5011479-A2F3-4049-A0C5-EBCF462797D6}" type="presParOf" srcId="{CFC275FA-A013-40D3-91E1-6822D00E91F6}" destId="{76101161-17A7-48AC-A9A5-6C4396867428}" srcOrd="7" destOrd="0" presId="urn:microsoft.com/office/officeart/2005/8/layout/hProcess7"/>
    <dgm:cxn modelId="{801B82F4-CAB5-4DDA-AD61-9C169461984D}" type="presParOf" srcId="{CFC275FA-A013-40D3-91E1-6822D00E91F6}" destId="{5EC9BD15-73DE-454B-BD82-E44342640FBE}" srcOrd="8" destOrd="0" presId="urn:microsoft.com/office/officeart/2005/8/layout/hProcess7"/>
    <dgm:cxn modelId="{00EC011D-A6F8-4C60-998A-0B89BA44A3D1}" type="presParOf" srcId="{5EC9BD15-73DE-454B-BD82-E44342640FBE}" destId="{D6ABCF95-F922-4D7C-A87E-168E9F8B7320}" srcOrd="0" destOrd="0" presId="urn:microsoft.com/office/officeart/2005/8/layout/hProcess7"/>
    <dgm:cxn modelId="{A8F2CF06-C33E-4AB7-9412-22B5D4ABEF8D}" type="presParOf" srcId="{5EC9BD15-73DE-454B-BD82-E44342640FBE}" destId="{81445CD9-4A58-4AED-8CBF-5B060B559CF3}" srcOrd="1" destOrd="0" presId="urn:microsoft.com/office/officeart/2005/8/layout/hProcess7"/>
    <dgm:cxn modelId="{4DB9F7F9-8D57-4B41-8ADE-FCDCAFE39156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CBA8D-8676-4CAE-8B42-7781EA4B9FDD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05BC51-BD3C-4030-ACB5-F3499ED4E73B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Basic Education</a:t>
          </a:r>
          <a:endParaRPr lang="en-US" baseline="0" dirty="0">
            <a:solidFill>
              <a:schemeClr val="bg2"/>
            </a:solidFill>
          </a:endParaRPr>
        </a:p>
      </dgm:t>
    </dgm:pt>
    <dgm:pt modelId="{B73D9309-E5BA-4A5C-82BA-754954950BD2}" type="parTrans" cxnId="{9F987E60-D9B5-4B01-A0CF-8E70728B173C}">
      <dgm:prSet/>
      <dgm:spPr/>
      <dgm:t>
        <a:bodyPr/>
        <a:lstStyle/>
        <a:p>
          <a:endParaRPr lang="en-US"/>
        </a:p>
      </dgm:t>
    </dgm:pt>
    <dgm:pt modelId="{76EC7C0E-02F7-4586-9FBC-4C6D7AC26A6D}" type="sibTrans" cxnId="{9F987E60-D9B5-4B01-A0CF-8E70728B173C}">
      <dgm:prSet/>
      <dgm:spPr/>
      <dgm:t>
        <a:bodyPr/>
        <a:lstStyle/>
        <a:p>
          <a:endParaRPr lang="en-US"/>
        </a:p>
      </dgm:t>
    </dgm:pt>
    <dgm:pt modelId="{5DD742AB-25E5-4D83-80A0-A5584745473D}">
      <dgm:prSet phldrT="[Text]"/>
      <dgm:spPr/>
      <dgm:t>
        <a:bodyPr/>
        <a:lstStyle/>
        <a:p>
          <a:r>
            <a:rPr lang="en-US" baseline="0" dirty="0" smtClean="0">
              <a:solidFill>
                <a:schemeClr val="bg2"/>
              </a:solidFill>
            </a:rPr>
            <a:t>KPACE Connections</a:t>
          </a:r>
        </a:p>
        <a:p>
          <a:r>
            <a:rPr lang="en-US" baseline="0" dirty="0" smtClean="0">
              <a:solidFill>
                <a:schemeClr val="bg2"/>
              </a:solidFill>
            </a:rPr>
            <a:t>Introduction to Customer Service </a:t>
          </a:r>
          <a:endParaRPr lang="en-US" baseline="0" dirty="0">
            <a:solidFill>
              <a:schemeClr val="bg2"/>
            </a:solidFill>
          </a:endParaRPr>
        </a:p>
      </dgm:t>
    </dgm:pt>
    <dgm:pt modelId="{87BCCBA0-CAB0-448C-9684-9B72063A9C41}" type="parTrans" cxnId="{6A6D9B4E-34E5-4686-868E-2B2F26DD2344}">
      <dgm:prSet/>
      <dgm:spPr/>
      <dgm:t>
        <a:bodyPr/>
        <a:lstStyle/>
        <a:p>
          <a:endParaRPr lang="en-US"/>
        </a:p>
      </dgm:t>
    </dgm:pt>
    <dgm:pt modelId="{0135ADDC-FA6B-4529-9D65-9D547A127047}" type="sibTrans" cxnId="{6A6D9B4E-34E5-4686-868E-2B2F26DD2344}">
      <dgm:prSet/>
      <dgm:spPr/>
      <dgm:t>
        <a:bodyPr/>
        <a:lstStyle/>
        <a:p>
          <a:endParaRPr lang="en-US"/>
        </a:p>
      </dgm:t>
    </dgm:pt>
    <dgm:pt modelId="{4717E22C-2ED0-46CC-B368-1EA602A9E451}">
      <dgm:prSet phldrT="[Text]"/>
      <dgm:spPr/>
      <dgm:t>
        <a:bodyPr/>
        <a:lstStyle/>
        <a:p>
          <a:r>
            <a:rPr lang="en-US" dirty="0" smtClean="0"/>
            <a:t>Non-Credit Articulated Certificate</a:t>
          </a:r>
        </a:p>
        <a:p>
          <a:endParaRPr lang="en-US" dirty="0"/>
        </a:p>
      </dgm:t>
    </dgm:pt>
    <dgm:pt modelId="{EC4B0197-51BE-4437-B5D0-43AA8BFF8041}" type="parTrans" cxnId="{0D02938F-4C2D-4625-8D4A-774541CF1978}">
      <dgm:prSet/>
      <dgm:spPr/>
      <dgm:t>
        <a:bodyPr/>
        <a:lstStyle/>
        <a:p>
          <a:endParaRPr lang="en-US"/>
        </a:p>
      </dgm:t>
    </dgm:pt>
    <dgm:pt modelId="{EFC02281-2B77-40EA-9138-7E12E843F1E7}" type="sibTrans" cxnId="{0D02938F-4C2D-4625-8D4A-774541CF1978}">
      <dgm:prSet/>
      <dgm:spPr/>
      <dgm:t>
        <a:bodyPr/>
        <a:lstStyle/>
        <a:p>
          <a:endParaRPr lang="en-US"/>
        </a:p>
      </dgm:t>
    </dgm:pt>
    <dgm:pt modelId="{F6FEA3EE-8144-4C52-A228-677D43099867}">
      <dgm:prSet phldrT="[Text]"/>
      <dgm:spPr/>
      <dgm:t>
        <a:bodyPr/>
        <a:lstStyle/>
        <a:p>
          <a:r>
            <a:rPr lang="en-US" dirty="0" smtClean="0"/>
            <a:t>Customer Service Professional</a:t>
          </a:r>
        </a:p>
        <a:p>
          <a:r>
            <a:rPr lang="en-US" dirty="0" smtClean="0"/>
            <a:t>_____________</a:t>
          </a:r>
        </a:p>
        <a:p>
          <a:r>
            <a:rPr lang="en-US" dirty="0" smtClean="0"/>
            <a:t>9 Credit Hours</a:t>
          </a:r>
        </a:p>
        <a:p>
          <a:r>
            <a:rPr lang="en-US" dirty="0" smtClean="0"/>
            <a:t>_____________</a:t>
          </a:r>
        </a:p>
        <a:p>
          <a:r>
            <a:rPr lang="en-US" dirty="0" smtClean="0"/>
            <a:t>Credit Students </a:t>
          </a:r>
          <a:br>
            <a:rPr lang="en-US" dirty="0" smtClean="0"/>
          </a:br>
          <a:r>
            <a:rPr lang="en-US" dirty="0" smtClean="0"/>
            <a:t>Co-enrolled</a:t>
          </a:r>
          <a:endParaRPr lang="en-US" dirty="0"/>
        </a:p>
      </dgm:t>
    </dgm:pt>
    <dgm:pt modelId="{D6709CF7-3255-4E95-AF28-2D39D4E2D762}" type="parTrans" cxnId="{21CCCA48-72A4-4243-9B77-4114F4D96C93}">
      <dgm:prSet/>
      <dgm:spPr/>
      <dgm:t>
        <a:bodyPr/>
        <a:lstStyle/>
        <a:p>
          <a:endParaRPr lang="en-US"/>
        </a:p>
      </dgm:t>
    </dgm:pt>
    <dgm:pt modelId="{FDD6C4C6-4B8A-4AF8-97BA-4073CC5E8036}" type="sibTrans" cxnId="{21CCCA48-72A4-4243-9B77-4114F4D96C93}">
      <dgm:prSet/>
      <dgm:spPr/>
      <dgm:t>
        <a:bodyPr/>
        <a:lstStyle/>
        <a:p>
          <a:endParaRPr lang="en-US"/>
        </a:p>
      </dgm:t>
    </dgm:pt>
    <dgm:pt modelId="{EC0EC887-CC50-4498-8D66-AF6B0ACF55AC}">
      <dgm:prSet phldrT="[Text]"/>
      <dgm:spPr/>
      <dgm:t>
        <a:bodyPr/>
        <a:lstStyle/>
        <a:p>
          <a:r>
            <a:rPr lang="en-US" dirty="0" smtClean="0"/>
            <a:t>Credit Programs</a:t>
          </a:r>
          <a:endParaRPr lang="en-US" dirty="0"/>
        </a:p>
      </dgm:t>
    </dgm:pt>
    <dgm:pt modelId="{3FFF83E2-5AB5-413D-B506-1E18A3119BFD}" type="parTrans" cxnId="{6D37B07B-69D2-422A-A167-2CE3C4EAE02F}">
      <dgm:prSet/>
      <dgm:spPr/>
      <dgm:t>
        <a:bodyPr/>
        <a:lstStyle/>
        <a:p>
          <a:endParaRPr lang="en-US"/>
        </a:p>
      </dgm:t>
    </dgm:pt>
    <dgm:pt modelId="{C44B3F9A-1FE0-4E42-B0F0-9FAE1F499854}" type="sibTrans" cxnId="{6D37B07B-69D2-422A-A167-2CE3C4EAE02F}">
      <dgm:prSet/>
      <dgm:spPr/>
      <dgm:t>
        <a:bodyPr/>
        <a:lstStyle/>
        <a:p>
          <a:endParaRPr lang="en-US"/>
        </a:p>
      </dgm:t>
    </dgm:pt>
    <dgm:pt modelId="{785B6D21-6F06-4825-8E66-92A27C1DCB2B}">
      <dgm:prSet phldrT="[Text]"/>
      <dgm:spPr/>
      <dgm:t>
        <a:bodyPr/>
        <a:lstStyle/>
        <a:p>
          <a:r>
            <a:rPr lang="en-US" dirty="0" smtClean="0"/>
            <a:t>Administrative Assistant</a:t>
          </a:r>
        </a:p>
        <a:p>
          <a:r>
            <a:rPr lang="en-US" dirty="0" smtClean="0"/>
            <a:t>Computer Support Specialist</a:t>
          </a:r>
        </a:p>
        <a:p>
          <a:endParaRPr lang="en-US" dirty="0" smtClean="0"/>
        </a:p>
        <a:p>
          <a:endParaRPr lang="en-US" dirty="0"/>
        </a:p>
      </dgm:t>
    </dgm:pt>
    <dgm:pt modelId="{3042BBF5-B25C-4101-B560-05D8FAF5E1D4}" type="parTrans" cxnId="{30ECE94C-9CF2-4758-8250-C01B6B25F5A4}">
      <dgm:prSet/>
      <dgm:spPr/>
      <dgm:t>
        <a:bodyPr/>
        <a:lstStyle/>
        <a:p>
          <a:endParaRPr lang="en-US"/>
        </a:p>
      </dgm:t>
    </dgm:pt>
    <dgm:pt modelId="{52F4128C-6E68-43A4-84B1-CB356946139B}" type="sibTrans" cxnId="{30ECE94C-9CF2-4758-8250-C01B6B25F5A4}">
      <dgm:prSet/>
      <dgm:spPr/>
      <dgm:t>
        <a:bodyPr/>
        <a:lstStyle/>
        <a:p>
          <a:endParaRPr lang="en-US"/>
        </a:p>
      </dgm:t>
    </dgm:pt>
    <dgm:pt modelId="{CFC275FA-A013-40D3-91E1-6822D00E91F6}" type="pres">
      <dgm:prSet presAssocID="{1B9CBA8D-8676-4CAE-8B42-7781EA4B9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8F0-5733-4C2F-93FB-62E7E4F00287}" type="pres">
      <dgm:prSet presAssocID="{7505BC51-BD3C-4030-ACB5-F3499ED4E73B}" presName="compositeNode" presStyleCnt="0">
        <dgm:presLayoutVars>
          <dgm:bulletEnabled val="1"/>
        </dgm:presLayoutVars>
      </dgm:prSet>
      <dgm:spPr/>
    </dgm:pt>
    <dgm:pt modelId="{5E14209E-21A7-49E5-94DA-A6060D52C37D}" type="pres">
      <dgm:prSet presAssocID="{7505BC51-BD3C-4030-ACB5-F3499ED4E73B}" presName="bgRect" presStyleLbl="node1" presStyleIdx="0" presStyleCnt="3"/>
      <dgm:spPr/>
      <dgm:t>
        <a:bodyPr/>
        <a:lstStyle/>
        <a:p>
          <a:endParaRPr lang="en-US"/>
        </a:p>
      </dgm:t>
    </dgm:pt>
    <dgm:pt modelId="{873382A3-34C9-4BFF-908F-3FC0C6D48DA4}" type="pres">
      <dgm:prSet presAssocID="{7505BC51-BD3C-4030-ACB5-F3499ED4E7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D66B-0EB2-4721-80AF-21B5D9257B4E}" type="pres">
      <dgm:prSet presAssocID="{7505BC51-BD3C-4030-ACB5-F3499ED4E7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9443D-C3D7-4121-AC92-3055ED6ED9D2}" type="pres">
      <dgm:prSet presAssocID="{76EC7C0E-02F7-4586-9FBC-4C6D7AC26A6D}" presName="hSp" presStyleCnt="0"/>
      <dgm:spPr/>
    </dgm:pt>
    <dgm:pt modelId="{E68B1DAA-A33E-45BE-AC6D-43032D4AE788}" type="pres">
      <dgm:prSet presAssocID="{76EC7C0E-02F7-4586-9FBC-4C6D7AC26A6D}" presName="vProcSp" presStyleCnt="0"/>
      <dgm:spPr/>
    </dgm:pt>
    <dgm:pt modelId="{134AD1AA-52CB-45A6-84E2-2F7929D408E9}" type="pres">
      <dgm:prSet presAssocID="{76EC7C0E-02F7-4586-9FBC-4C6D7AC26A6D}" presName="vSp1" presStyleCnt="0"/>
      <dgm:spPr/>
    </dgm:pt>
    <dgm:pt modelId="{53180E61-4354-40F1-9C6C-8C81B5508283}" type="pres">
      <dgm:prSet presAssocID="{76EC7C0E-02F7-4586-9FBC-4C6D7AC26A6D}" presName="simulatedConn" presStyleLbl="solidFgAcc1" presStyleIdx="0" presStyleCnt="2"/>
      <dgm:spPr/>
    </dgm:pt>
    <dgm:pt modelId="{6EA3B411-F840-4FBE-85D4-E25C73C3016C}" type="pres">
      <dgm:prSet presAssocID="{76EC7C0E-02F7-4586-9FBC-4C6D7AC26A6D}" presName="vSp2" presStyleCnt="0"/>
      <dgm:spPr/>
    </dgm:pt>
    <dgm:pt modelId="{8EF22DB1-3B4F-43F3-9180-59DB75F938E3}" type="pres">
      <dgm:prSet presAssocID="{76EC7C0E-02F7-4586-9FBC-4C6D7AC26A6D}" presName="sibTrans" presStyleCnt="0"/>
      <dgm:spPr/>
    </dgm:pt>
    <dgm:pt modelId="{6EA72A1B-1D25-4624-BB6C-DAE224EB2F23}" type="pres">
      <dgm:prSet presAssocID="{4717E22C-2ED0-46CC-B368-1EA602A9E451}" presName="compositeNode" presStyleCnt="0">
        <dgm:presLayoutVars>
          <dgm:bulletEnabled val="1"/>
        </dgm:presLayoutVars>
      </dgm:prSet>
      <dgm:spPr/>
    </dgm:pt>
    <dgm:pt modelId="{2B94C344-82DD-4DC6-89F2-7D96A973CF10}" type="pres">
      <dgm:prSet presAssocID="{4717E22C-2ED0-46CC-B368-1EA602A9E451}" presName="bgRect" presStyleLbl="node1" presStyleIdx="1" presStyleCnt="3"/>
      <dgm:spPr/>
      <dgm:t>
        <a:bodyPr/>
        <a:lstStyle/>
        <a:p>
          <a:endParaRPr lang="en-US"/>
        </a:p>
      </dgm:t>
    </dgm:pt>
    <dgm:pt modelId="{8F34DB59-C715-4D05-8375-02A327597844}" type="pres">
      <dgm:prSet presAssocID="{4717E22C-2ED0-46CC-B368-1EA602A9E4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EF8F-40CD-4354-B953-17FB268E2AE8}" type="pres">
      <dgm:prSet presAssocID="{4717E22C-2ED0-46CC-B368-1EA602A9E4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7303-A6E9-474D-9E25-814E382A95DC}" type="pres">
      <dgm:prSet presAssocID="{EFC02281-2B77-40EA-9138-7E12E843F1E7}" presName="hSp" presStyleCnt="0"/>
      <dgm:spPr/>
    </dgm:pt>
    <dgm:pt modelId="{CFD44AAB-CC6C-440D-8DA4-B5BF6CF6D276}" type="pres">
      <dgm:prSet presAssocID="{EFC02281-2B77-40EA-9138-7E12E843F1E7}" presName="vProcSp" presStyleCnt="0"/>
      <dgm:spPr/>
    </dgm:pt>
    <dgm:pt modelId="{79722D48-63CF-43B2-8754-5017EC752B26}" type="pres">
      <dgm:prSet presAssocID="{EFC02281-2B77-40EA-9138-7E12E843F1E7}" presName="vSp1" presStyleCnt="0"/>
      <dgm:spPr/>
    </dgm:pt>
    <dgm:pt modelId="{113DA0AC-0DB8-4F60-960D-E86D0EF43C64}" type="pres">
      <dgm:prSet presAssocID="{EFC02281-2B77-40EA-9138-7E12E843F1E7}" presName="simulatedConn" presStyleLbl="solidFgAcc1" presStyleIdx="1" presStyleCnt="2"/>
      <dgm:spPr/>
    </dgm:pt>
    <dgm:pt modelId="{A9223B5A-B1D6-4940-BF6C-4A8CB3F3FFBA}" type="pres">
      <dgm:prSet presAssocID="{EFC02281-2B77-40EA-9138-7E12E843F1E7}" presName="vSp2" presStyleCnt="0"/>
      <dgm:spPr/>
    </dgm:pt>
    <dgm:pt modelId="{76101161-17A7-48AC-A9A5-6C4396867428}" type="pres">
      <dgm:prSet presAssocID="{EFC02281-2B77-40EA-9138-7E12E843F1E7}" presName="sibTrans" presStyleCnt="0"/>
      <dgm:spPr/>
    </dgm:pt>
    <dgm:pt modelId="{5EC9BD15-73DE-454B-BD82-E44342640FBE}" type="pres">
      <dgm:prSet presAssocID="{EC0EC887-CC50-4498-8D66-AF6B0ACF55AC}" presName="compositeNode" presStyleCnt="0">
        <dgm:presLayoutVars>
          <dgm:bulletEnabled val="1"/>
        </dgm:presLayoutVars>
      </dgm:prSet>
      <dgm:spPr/>
    </dgm:pt>
    <dgm:pt modelId="{D6ABCF95-F922-4D7C-A87E-168E9F8B7320}" type="pres">
      <dgm:prSet presAssocID="{EC0EC887-CC50-4498-8D66-AF6B0ACF55AC}" presName="bgRect" presStyleLbl="node1" presStyleIdx="2" presStyleCnt="3" custLinFactNeighborX="23" custLinFactNeighborY="-1375"/>
      <dgm:spPr/>
      <dgm:t>
        <a:bodyPr/>
        <a:lstStyle/>
        <a:p>
          <a:endParaRPr lang="en-US"/>
        </a:p>
      </dgm:t>
    </dgm:pt>
    <dgm:pt modelId="{81445CD9-4A58-4AED-8CBF-5B060B559CF3}" type="pres">
      <dgm:prSet presAssocID="{EC0EC887-CC50-4498-8D66-AF6B0ACF55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EBB5-FD1A-4B98-A4B4-F9D59CE22411}" type="pres">
      <dgm:prSet presAssocID="{EC0EC887-CC50-4498-8D66-AF6B0ACF55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99177-787B-43C4-A2E4-BE9D8D665E9B}" type="presOf" srcId="{7505BC51-BD3C-4030-ACB5-F3499ED4E73B}" destId="{5E14209E-21A7-49E5-94DA-A6060D52C37D}" srcOrd="0" destOrd="0" presId="urn:microsoft.com/office/officeart/2005/8/layout/hProcess7"/>
    <dgm:cxn modelId="{6A6D9B4E-34E5-4686-868E-2B2F26DD2344}" srcId="{7505BC51-BD3C-4030-ACB5-F3499ED4E73B}" destId="{5DD742AB-25E5-4D83-80A0-A5584745473D}" srcOrd="0" destOrd="0" parTransId="{87BCCBA0-CAB0-448C-9684-9B72063A9C41}" sibTransId="{0135ADDC-FA6B-4529-9D65-9D547A127047}"/>
    <dgm:cxn modelId="{21CCCA48-72A4-4243-9B77-4114F4D96C93}" srcId="{4717E22C-2ED0-46CC-B368-1EA602A9E451}" destId="{F6FEA3EE-8144-4C52-A228-677D43099867}" srcOrd="0" destOrd="0" parTransId="{D6709CF7-3255-4E95-AF28-2D39D4E2D762}" sibTransId="{FDD6C4C6-4B8A-4AF8-97BA-4073CC5E8036}"/>
    <dgm:cxn modelId="{2FAA26A6-536A-4663-8F20-96E1F75309DC}" type="presOf" srcId="{785B6D21-6F06-4825-8E66-92A27C1DCB2B}" destId="{6B43EBB5-FD1A-4B98-A4B4-F9D59CE22411}" srcOrd="0" destOrd="0" presId="urn:microsoft.com/office/officeart/2005/8/layout/hProcess7"/>
    <dgm:cxn modelId="{0D02938F-4C2D-4625-8D4A-774541CF1978}" srcId="{1B9CBA8D-8676-4CAE-8B42-7781EA4B9FDD}" destId="{4717E22C-2ED0-46CC-B368-1EA602A9E451}" srcOrd="1" destOrd="0" parTransId="{EC4B0197-51BE-4437-B5D0-43AA8BFF8041}" sibTransId="{EFC02281-2B77-40EA-9138-7E12E843F1E7}"/>
    <dgm:cxn modelId="{1A8F7C1E-56F3-40A8-8D60-0A9F75A06BBE}" type="presOf" srcId="{EC0EC887-CC50-4498-8D66-AF6B0ACF55AC}" destId="{81445CD9-4A58-4AED-8CBF-5B060B559CF3}" srcOrd="1" destOrd="0" presId="urn:microsoft.com/office/officeart/2005/8/layout/hProcess7"/>
    <dgm:cxn modelId="{6D37B07B-69D2-422A-A167-2CE3C4EAE02F}" srcId="{1B9CBA8D-8676-4CAE-8B42-7781EA4B9FDD}" destId="{EC0EC887-CC50-4498-8D66-AF6B0ACF55AC}" srcOrd="2" destOrd="0" parTransId="{3FFF83E2-5AB5-413D-B506-1E18A3119BFD}" sibTransId="{C44B3F9A-1FE0-4E42-B0F0-9FAE1F499854}"/>
    <dgm:cxn modelId="{838BAF5C-D34E-49C2-8B27-A1CE00D0E077}" type="presOf" srcId="{4717E22C-2ED0-46CC-B368-1EA602A9E451}" destId="{8F34DB59-C715-4D05-8375-02A327597844}" srcOrd="1" destOrd="0" presId="urn:microsoft.com/office/officeart/2005/8/layout/hProcess7"/>
    <dgm:cxn modelId="{2B384269-CE20-4B05-8907-1C00FF8CFF05}" type="presOf" srcId="{EC0EC887-CC50-4498-8D66-AF6B0ACF55AC}" destId="{D6ABCF95-F922-4D7C-A87E-168E9F8B7320}" srcOrd="0" destOrd="0" presId="urn:microsoft.com/office/officeart/2005/8/layout/hProcess7"/>
    <dgm:cxn modelId="{D0FB0D9B-2FB1-4F37-A5A2-5E03FCE3C8BE}" type="presOf" srcId="{7505BC51-BD3C-4030-ACB5-F3499ED4E73B}" destId="{873382A3-34C9-4BFF-908F-3FC0C6D48DA4}" srcOrd="1" destOrd="0" presId="urn:microsoft.com/office/officeart/2005/8/layout/hProcess7"/>
    <dgm:cxn modelId="{BD789546-250F-4CE6-ABBB-8007CF2CCD2E}" type="presOf" srcId="{5DD742AB-25E5-4D83-80A0-A5584745473D}" destId="{7849D66B-0EB2-4721-80AF-21B5D9257B4E}" srcOrd="0" destOrd="0" presId="urn:microsoft.com/office/officeart/2005/8/layout/hProcess7"/>
    <dgm:cxn modelId="{9F335746-7B8E-457B-B1A7-20F184EE3EFE}" type="presOf" srcId="{4717E22C-2ED0-46CC-B368-1EA602A9E451}" destId="{2B94C344-82DD-4DC6-89F2-7D96A973CF10}" srcOrd="0" destOrd="0" presId="urn:microsoft.com/office/officeart/2005/8/layout/hProcess7"/>
    <dgm:cxn modelId="{30742B7D-5D03-4EA0-9808-B90F8EDB8A69}" type="presOf" srcId="{1B9CBA8D-8676-4CAE-8B42-7781EA4B9FDD}" destId="{CFC275FA-A013-40D3-91E1-6822D00E91F6}" srcOrd="0" destOrd="0" presId="urn:microsoft.com/office/officeart/2005/8/layout/hProcess7"/>
    <dgm:cxn modelId="{8AE4548A-50E3-4826-BCA3-4C830CD6394A}" type="presOf" srcId="{F6FEA3EE-8144-4C52-A228-677D43099867}" destId="{DE52EF8F-40CD-4354-B953-17FB268E2AE8}" srcOrd="0" destOrd="0" presId="urn:microsoft.com/office/officeart/2005/8/layout/hProcess7"/>
    <dgm:cxn modelId="{9F987E60-D9B5-4B01-A0CF-8E70728B173C}" srcId="{1B9CBA8D-8676-4CAE-8B42-7781EA4B9FDD}" destId="{7505BC51-BD3C-4030-ACB5-F3499ED4E73B}" srcOrd="0" destOrd="0" parTransId="{B73D9309-E5BA-4A5C-82BA-754954950BD2}" sibTransId="{76EC7C0E-02F7-4586-9FBC-4C6D7AC26A6D}"/>
    <dgm:cxn modelId="{30ECE94C-9CF2-4758-8250-C01B6B25F5A4}" srcId="{EC0EC887-CC50-4498-8D66-AF6B0ACF55AC}" destId="{785B6D21-6F06-4825-8E66-92A27C1DCB2B}" srcOrd="0" destOrd="0" parTransId="{3042BBF5-B25C-4101-B560-05D8FAF5E1D4}" sibTransId="{52F4128C-6E68-43A4-84B1-CB356946139B}"/>
    <dgm:cxn modelId="{277AC9A5-76E0-4E63-B125-2D24EDBE9481}" type="presParOf" srcId="{CFC275FA-A013-40D3-91E1-6822D00E91F6}" destId="{744D98F0-5733-4C2F-93FB-62E7E4F00287}" srcOrd="0" destOrd="0" presId="urn:microsoft.com/office/officeart/2005/8/layout/hProcess7"/>
    <dgm:cxn modelId="{ED532A59-6D33-4542-AFEA-018505DF8E8D}" type="presParOf" srcId="{744D98F0-5733-4C2F-93FB-62E7E4F00287}" destId="{5E14209E-21A7-49E5-94DA-A6060D52C37D}" srcOrd="0" destOrd="0" presId="urn:microsoft.com/office/officeart/2005/8/layout/hProcess7"/>
    <dgm:cxn modelId="{798CA3D3-40F3-4F44-9547-C65D061E1852}" type="presParOf" srcId="{744D98F0-5733-4C2F-93FB-62E7E4F00287}" destId="{873382A3-34C9-4BFF-908F-3FC0C6D48DA4}" srcOrd="1" destOrd="0" presId="urn:microsoft.com/office/officeart/2005/8/layout/hProcess7"/>
    <dgm:cxn modelId="{56228976-65C0-43C1-9EFF-80C4ACE98A89}" type="presParOf" srcId="{744D98F0-5733-4C2F-93FB-62E7E4F00287}" destId="{7849D66B-0EB2-4721-80AF-21B5D9257B4E}" srcOrd="2" destOrd="0" presId="urn:microsoft.com/office/officeart/2005/8/layout/hProcess7"/>
    <dgm:cxn modelId="{FF12FD1F-EF4B-4AF1-8C03-473CB7CE60F9}" type="presParOf" srcId="{CFC275FA-A013-40D3-91E1-6822D00E91F6}" destId="{2F09443D-C3D7-4121-AC92-3055ED6ED9D2}" srcOrd="1" destOrd="0" presId="urn:microsoft.com/office/officeart/2005/8/layout/hProcess7"/>
    <dgm:cxn modelId="{C6D71244-37D1-4AAA-9EEE-4FFA3CF2CB85}" type="presParOf" srcId="{CFC275FA-A013-40D3-91E1-6822D00E91F6}" destId="{E68B1DAA-A33E-45BE-AC6D-43032D4AE788}" srcOrd="2" destOrd="0" presId="urn:microsoft.com/office/officeart/2005/8/layout/hProcess7"/>
    <dgm:cxn modelId="{C11584B0-FAEE-4746-9CA7-B8C30B381A8A}" type="presParOf" srcId="{E68B1DAA-A33E-45BE-AC6D-43032D4AE788}" destId="{134AD1AA-52CB-45A6-84E2-2F7929D408E9}" srcOrd="0" destOrd="0" presId="urn:microsoft.com/office/officeart/2005/8/layout/hProcess7"/>
    <dgm:cxn modelId="{C1807C4B-3C70-4F92-9400-F25EB8EF8C80}" type="presParOf" srcId="{E68B1DAA-A33E-45BE-AC6D-43032D4AE788}" destId="{53180E61-4354-40F1-9C6C-8C81B5508283}" srcOrd="1" destOrd="0" presId="urn:microsoft.com/office/officeart/2005/8/layout/hProcess7"/>
    <dgm:cxn modelId="{3181BEDC-1FCE-489A-9667-BFB96A232B54}" type="presParOf" srcId="{E68B1DAA-A33E-45BE-AC6D-43032D4AE788}" destId="{6EA3B411-F840-4FBE-85D4-E25C73C3016C}" srcOrd="2" destOrd="0" presId="urn:microsoft.com/office/officeart/2005/8/layout/hProcess7"/>
    <dgm:cxn modelId="{68BD386E-D3A0-4589-9E61-4A2AA81BAC76}" type="presParOf" srcId="{CFC275FA-A013-40D3-91E1-6822D00E91F6}" destId="{8EF22DB1-3B4F-43F3-9180-59DB75F938E3}" srcOrd="3" destOrd="0" presId="urn:microsoft.com/office/officeart/2005/8/layout/hProcess7"/>
    <dgm:cxn modelId="{9C323A0C-4490-4995-A492-68719C99CD41}" type="presParOf" srcId="{CFC275FA-A013-40D3-91E1-6822D00E91F6}" destId="{6EA72A1B-1D25-4624-BB6C-DAE224EB2F23}" srcOrd="4" destOrd="0" presId="urn:microsoft.com/office/officeart/2005/8/layout/hProcess7"/>
    <dgm:cxn modelId="{B203B9E4-635D-4100-9B9C-82950602A112}" type="presParOf" srcId="{6EA72A1B-1D25-4624-BB6C-DAE224EB2F23}" destId="{2B94C344-82DD-4DC6-89F2-7D96A973CF10}" srcOrd="0" destOrd="0" presId="urn:microsoft.com/office/officeart/2005/8/layout/hProcess7"/>
    <dgm:cxn modelId="{F5B1DFB4-37A9-45DF-9413-1844F093B5A0}" type="presParOf" srcId="{6EA72A1B-1D25-4624-BB6C-DAE224EB2F23}" destId="{8F34DB59-C715-4D05-8375-02A327597844}" srcOrd="1" destOrd="0" presId="urn:microsoft.com/office/officeart/2005/8/layout/hProcess7"/>
    <dgm:cxn modelId="{DA2883FE-7F47-4A10-9B0C-DE1ACC983C6D}" type="presParOf" srcId="{6EA72A1B-1D25-4624-BB6C-DAE224EB2F23}" destId="{DE52EF8F-40CD-4354-B953-17FB268E2AE8}" srcOrd="2" destOrd="0" presId="urn:microsoft.com/office/officeart/2005/8/layout/hProcess7"/>
    <dgm:cxn modelId="{808FB369-07A5-44EF-9439-98AF4FBFEEDC}" type="presParOf" srcId="{CFC275FA-A013-40D3-91E1-6822D00E91F6}" destId="{A2297303-A6E9-474D-9E25-814E382A95DC}" srcOrd="5" destOrd="0" presId="urn:microsoft.com/office/officeart/2005/8/layout/hProcess7"/>
    <dgm:cxn modelId="{B0DDB83C-5A62-45F1-954B-778E89581020}" type="presParOf" srcId="{CFC275FA-A013-40D3-91E1-6822D00E91F6}" destId="{CFD44AAB-CC6C-440D-8DA4-B5BF6CF6D276}" srcOrd="6" destOrd="0" presId="urn:microsoft.com/office/officeart/2005/8/layout/hProcess7"/>
    <dgm:cxn modelId="{4B511E74-1165-4A86-888D-F793ECADB714}" type="presParOf" srcId="{CFD44AAB-CC6C-440D-8DA4-B5BF6CF6D276}" destId="{79722D48-63CF-43B2-8754-5017EC752B26}" srcOrd="0" destOrd="0" presId="urn:microsoft.com/office/officeart/2005/8/layout/hProcess7"/>
    <dgm:cxn modelId="{47BD6FB6-C800-4D67-B6DF-8CE3AF64A609}" type="presParOf" srcId="{CFD44AAB-CC6C-440D-8DA4-B5BF6CF6D276}" destId="{113DA0AC-0DB8-4F60-960D-E86D0EF43C64}" srcOrd="1" destOrd="0" presId="urn:microsoft.com/office/officeart/2005/8/layout/hProcess7"/>
    <dgm:cxn modelId="{6B3D9783-1A93-443B-8E39-1EC2C6F20E16}" type="presParOf" srcId="{CFD44AAB-CC6C-440D-8DA4-B5BF6CF6D276}" destId="{A9223B5A-B1D6-4940-BF6C-4A8CB3F3FFBA}" srcOrd="2" destOrd="0" presId="urn:microsoft.com/office/officeart/2005/8/layout/hProcess7"/>
    <dgm:cxn modelId="{E0B2D6D9-8F01-4878-A403-AE5708DF90B9}" type="presParOf" srcId="{CFC275FA-A013-40D3-91E1-6822D00E91F6}" destId="{76101161-17A7-48AC-A9A5-6C4396867428}" srcOrd="7" destOrd="0" presId="urn:microsoft.com/office/officeart/2005/8/layout/hProcess7"/>
    <dgm:cxn modelId="{63E765A7-9910-48A0-91A2-09805DE96B99}" type="presParOf" srcId="{CFC275FA-A013-40D3-91E1-6822D00E91F6}" destId="{5EC9BD15-73DE-454B-BD82-E44342640FBE}" srcOrd="8" destOrd="0" presId="urn:microsoft.com/office/officeart/2005/8/layout/hProcess7"/>
    <dgm:cxn modelId="{602EE886-6B6B-4C7E-988C-A388E084F1D3}" type="presParOf" srcId="{5EC9BD15-73DE-454B-BD82-E44342640FBE}" destId="{D6ABCF95-F922-4D7C-A87E-168E9F8B7320}" srcOrd="0" destOrd="0" presId="urn:microsoft.com/office/officeart/2005/8/layout/hProcess7"/>
    <dgm:cxn modelId="{6C1D2B3F-7167-423E-B3A6-255E35225DD9}" type="presParOf" srcId="{5EC9BD15-73DE-454B-BD82-E44342640FBE}" destId="{81445CD9-4A58-4AED-8CBF-5B060B559CF3}" srcOrd="1" destOrd="0" presId="urn:microsoft.com/office/officeart/2005/8/layout/hProcess7"/>
    <dgm:cxn modelId="{59BBA363-47C3-437E-9B42-02639FC96B4E}" type="presParOf" srcId="{5EC9BD15-73DE-454B-BD82-E44342640FBE}" destId="{6B43EBB5-FD1A-4B98-A4B4-F9D59CE2241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377DF-F32C-DA4F-BECC-6D35D2FD1A55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9F356-D58B-7B47-9F0F-425B114B7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6" charset="-128"/>
              </a:defRPr>
            </a:lvl1pPr>
          </a:lstStyle>
          <a:p>
            <a:pPr>
              <a:defRPr/>
            </a:pPr>
            <a:fld id="{857FF63D-4D0D-4BD0-A55F-06FD6ECEC150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6" charset="-128"/>
              </a:defRPr>
            </a:lvl1pPr>
          </a:lstStyle>
          <a:p>
            <a:pPr>
              <a:defRPr/>
            </a:pPr>
            <a:fld id="{42ACA8B5-4D72-44AD-B8DB-6A3383D0E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064774-D57C-4A0D-A42C-61DE2E73A4F9}" type="slidenum">
              <a:rPr lang="en-US">
                <a:ea typeface="ＭＳ Ｐゴシック" pitchFamily="34" charset="-128"/>
              </a:rPr>
              <a:pPr/>
              <a:t>1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Judy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Driven- Inform skill needs and training needed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Outreach and Recruitment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Agreements between business and the College allow for Kirkwood to reference which businesses endorse training that is being marketed. 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Exploring ways for businesses to inform applicants who are not offered employment, training that is being promoted by area businesses.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Existing workforce; employees within partnering companies.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Business Engagement in Training and CBO partnership to address student needs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Engage businesses in speaking with students in the classroom, providing tours, etc. This gives businesses to network with possible candidates for employment and vice versa.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CBO’s play a critical role in providing social services that are not the expertise of the Community College.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Employment Preparation and Attainment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Support students in accessing career services in preparation for completing training and seeking employment.</a:t>
            </a:r>
          </a:p>
          <a:p>
            <a:pPr marL="640594" lvl="1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Coordinate events for students to interview with partnering businesses.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BE643EFC-832A-4F93-99C0-D02CBFA10D14}" type="slidenum">
              <a:rPr lang="en-US" altLang="en-US" smtClean="0"/>
              <a:pPr/>
              <a:t>19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24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BDFBE-E503-4227-98DF-A308709F0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Kim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development of 6 Industry Sector Boards occurred over time.</a:t>
            </a:r>
          </a:p>
          <a:p>
            <a:pPr marL="0" indent="0">
              <a:buNone/>
            </a:pPr>
            <a:r>
              <a:rPr lang="en-US" baseline="0" dirty="0" smtClean="0"/>
              <a:t>Refer to the Sector Board Summary -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2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</a:p>
          <a:p>
            <a:pPr marL="228600" indent="-228600">
              <a:buAutoNum type="arabicParenR"/>
            </a:pPr>
            <a:r>
              <a:rPr lang="en-US" dirty="0" smtClean="0"/>
              <a:t>Outline the diverse programs available</a:t>
            </a:r>
            <a:r>
              <a:rPr lang="en-US" baseline="0" dirty="0" smtClean="0"/>
              <a:t> to Iowa WORKS members; coordinated system</a:t>
            </a:r>
          </a:p>
          <a:p>
            <a:pPr marL="228600" indent="-228600">
              <a:buAutoNum type="arabicParenR"/>
            </a:pPr>
            <a:r>
              <a:rPr lang="en-US" dirty="0" smtClean="0"/>
              <a:t>RWDB</a:t>
            </a:r>
            <a:r>
              <a:rPr lang="en-US" baseline="0" dirty="0" smtClean="0"/>
              <a:t> has found success in: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 letting the service provider (Kirkwood) lead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Board members who educate themselves to deepen their level of engagement in the work.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CA8B5-4D72-44AD-B8DB-6A3383D0E3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EF6BD-B89E-4715-9CD3-DC95EE8A792B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11D02103-A6BF-42FC-9018-259F08A558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B7C36-F8D7-45DA-8D6E-6FAA621120ED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A635-6156-4B8C-B110-808F5D3D04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D0C91-DFFB-43A6-B0CC-807462DCD40D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9C208-7B5A-43C7-B40A-D60C0425EE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4C2B5-A85D-4DC4-BDD8-71E516468307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E0BB2-4A47-4BB7-9DC5-F085BA691D1D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FAD3C-7635-4D3E-B291-098D748305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6CA3B-41C2-44A9-B31D-6B32EA8488CF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C8810-C831-4BA5-B29C-A7BDDF7A72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1FD33-DA8A-44B8-9A18-B7331C52211A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418AD-2689-4DAC-8023-CF9459BFE5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34CF3-7B0D-45D6-B9D2-7A4B8C3CA216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430B4E1-191B-43B0-81F7-8CAEE6ADA0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93791-BF6B-4AB7-8551-72705A566C57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27995-15AB-4328-A4C4-84D626570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20D19-57AD-402E-9D21-68B70D3E4437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61CC-CA2F-4C24-99C7-606FFC7EAF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5B6AE-4CD9-4897-9502-3DA6DB093463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09601-DC3D-4353-8E17-7965250B5B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E2F83D-56E4-4E97-8F1F-A6070EF323F0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C8468E-67AA-4FDC-BD7A-568DFC777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3Jww-lLrzdcdGpLRWg0SVNqSk0" TargetMode="External"/><Relationship Id="rId2" Type="http://schemas.openxmlformats.org/officeDocument/2006/relationships/hyperlink" Target="https://youtu.be/-qMB0Day9s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olson@cbibt.com" TargetMode="External"/><Relationship Id="rId2" Type="http://schemas.openxmlformats.org/officeDocument/2006/relationships/hyperlink" Target="mailto:Kim.Becicka@kirkwood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5636" y="1866901"/>
            <a:ext cx="8042564" cy="1323974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Community Colleges and Workforce Investment Board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Imperative Partnerships that Align Labor Market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Demand and Supply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40971" y="5783282"/>
            <a:ext cx="6400800" cy="14324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 25,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Deeper Dive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i="1" dirty="0" smtClean="0"/>
              <a:t>Step by step on how to get Industry Sector Boards started</a:t>
            </a:r>
          </a:p>
          <a:p>
            <a:pPr lvl="0">
              <a:buFont typeface="Wingdings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Examples of career </a:t>
            </a:r>
            <a:r>
              <a:rPr lang="en-US" dirty="0" smtClean="0"/>
              <a:t>pathway maps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workforce strategies pursued by boards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training pathways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Examples of employer engagement</a:t>
            </a: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b="1" u="sng" dirty="0" smtClean="0"/>
          </a:p>
          <a:p>
            <a:pPr marL="0" lv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Invested in professional development </a:t>
            </a:r>
          </a:p>
          <a:p>
            <a:pPr marL="0" lvl="0" indent="0"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Invested in </a:t>
            </a:r>
            <a:r>
              <a:rPr lang="en-US" altLang="en-US" dirty="0" smtClean="0"/>
              <a:t>training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dirty="0" smtClean="0"/>
              <a:t>Conferences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Aspen Institute Sector Academy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Read </a:t>
            </a:r>
            <a:r>
              <a:rPr lang="en-US" altLang="en-US" dirty="0"/>
              <a:t>national </a:t>
            </a:r>
            <a:r>
              <a:rPr lang="en-US" altLang="en-US" dirty="0" smtClean="0"/>
              <a:t>research to learn about the purpose and role of sector approaches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S</a:t>
            </a:r>
            <a:r>
              <a:rPr lang="en-US" altLang="en-US" dirty="0" smtClean="0"/>
              <a:t>urveying </a:t>
            </a:r>
            <a:r>
              <a:rPr lang="en-US" altLang="en-US" dirty="0"/>
              <a:t>work done in the state and surrounding </a:t>
            </a:r>
            <a:r>
              <a:rPr lang="en-US" altLang="en-US" dirty="0" smtClean="0"/>
              <a:t>areas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Hired a consultant to facilitate the development of first Sector Board</a:t>
            </a:r>
          </a:p>
          <a:p>
            <a:pPr marL="0" lvl="0" indent="0">
              <a:buNone/>
            </a:pPr>
            <a:endParaRPr lang="en-US" b="1" u="sng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8758" y="1600200"/>
            <a:ext cx="7849590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marL="0" lv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Determined sector priorities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Reviewed labor market 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Engaged Regional Workforce Board </a:t>
            </a:r>
          </a:p>
          <a:p>
            <a:pPr lvl="2"/>
            <a:r>
              <a:rPr lang="en-US" dirty="0" smtClean="0"/>
              <a:t>Data analysis </a:t>
            </a:r>
          </a:p>
          <a:p>
            <a:pPr lvl="2"/>
            <a:r>
              <a:rPr lang="en-US" dirty="0" smtClean="0"/>
              <a:t>Elevated priority occupation clusters</a:t>
            </a:r>
          </a:p>
          <a:p>
            <a:pPr lvl="2"/>
            <a:r>
              <a:rPr lang="en-US" dirty="0" smtClean="0"/>
              <a:t>Prioritized sectors</a:t>
            </a:r>
          </a:p>
          <a:p>
            <a:pPr marL="0" lvl="0" indent="0">
              <a:buNone/>
            </a:pPr>
            <a:endParaRPr lang="en-US" b="1" u="sng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Business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An </a:t>
            </a:r>
            <a:r>
              <a:rPr lang="en-US" altLang="en-US" sz="2400" dirty="0">
                <a:solidFill>
                  <a:schemeClr val="bg1"/>
                </a:solidFill>
              </a:rPr>
              <a:t>Educated and Skilled </a:t>
            </a:r>
            <a:r>
              <a:rPr lang="en-US" altLang="en-US" sz="2400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Business </a:t>
            </a:r>
            <a:r>
              <a:rPr lang="en-US" altLang="en-US" sz="2400" dirty="0">
                <a:solidFill>
                  <a:schemeClr val="bg1"/>
                </a:solidFill>
              </a:rPr>
              <a:t>innovation is a strategic </a:t>
            </a:r>
            <a:r>
              <a:rPr lang="en-US" altLang="en-US" sz="2400" dirty="0" smtClean="0">
                <a:solidFill>
                  <a:schemeClr val="bg1"/>
                </a:solidFill>
              </a:rPr>
              <a:t>imperative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A </a:t>
            </a:r>
            <a:r>
              <a:rPr lang="en-US" altLang="en-US" sz="2400" dirty="0">
                <a:solidFill>
                  <a:schemeClr val="bg1"/>
                </a:solidFill>
              </a:rPr>
              <a:t>highly skilled and educated workforce is one of the most critical elements for innovation </a:t>
            </a:r>
            <a:r>
              <a:rPr lang="en-US" altLang="en-US" sz="2400" dirty="0" smtClean="0">
                <a:solidFill>
                  <a:schemeClr val="bg1"/>
                </a:solidFill>
              </a:rPr>
              <a:t>success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 smtClean="0">
                <a:solidFill>
                  <a:schemeClr val="bg1"/>
                </a:solidFill>
              </a:rPr>
              <a:t>Regional </a:t>
            </a:r>
            <a:r>
              <a:rPr lang="en-US" altLang="en-US" sz="2400" dirty="0">
                <a:solidFill>
                  <a:schemeClr val="bg1"/>
                </a:solidFill>
              </a:rPr>
              <a:t>Skills Gap is widening, qualified applicant pools are </a:t>
            </a:r>
            <a:r>
              <a:rPr lang="en-US" altLang="en-US" sz="2400" dirty="0" smtClean="0">
                <a:solidFill>
                  <a:schemeClr val="bg1"/>
                </a:solidFill>
              </a:rPr>
              <a:t>shrinking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582395" cy="51212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1</a:t>
            </a:r>
            <a:r>
              <a:rPr lang="en-US" altLang="en-US" dirty="0" smtClean="0"/>
              <a:t>: </a:t>
            </a:r>
            <a:r>
              <a:rPr lang="en-US" altLang="en-US" dirty="0"/>
              <a:t>Met with partners (economic development groups, K-12, and workforce services) to discuss starting a Sector Board and gain buy in.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2</a:t>
            </a:r>
            <a:r>
              <a:rPr lang="en-US" altLang="en-US" dirty="0" smtClean="0"/>
              <a:t>: </a:t>
            </a:r>
            <a:r>
              <a:rPr lang="en-US" altLang="en-US" dirty="0"/>
              <a:t>Convened a small group of individuals interested in Sector Board work and discussed facilitation strategies with an external </a:t>
            </a:r>
            <a:r>
              <a:rPr lang="en-US" altLang="en-US" dirty="0" smtClean="0"/>
              <a:t>consultant.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3</a:t>
            </a:r>
            <a:r>
              <a:rPr lang="en-US" altLang="en-US" dirty="0" smtClean="0"/>
              <a:t>: </a:t>
            </a:r>
            <a:r>
              <a:rPr lang="en-US" altLang="en-US" dirty="0"/>
              <a:t>Planned first meeting agenda.  Primary focus: Introductions and background on Sector Boards, member role, advantages, best practices, and level of commitment needed to continue.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4</a:t>
            </a:r>
            <a:r>
              <a:rPr lang="en-US" altLang="en-US" dirty="0" smtClean="0"/>
              <a:t>: </a:t>
            </a:r>
            <a:r>
              <a:rPr lang="en-US" altLang="en-US" dirty="0"/>
              <a:t>Worked with Kirkwood and </a:t>
            </a:r>
            <a:r>
              <a:rPr lang="en-US" altLang="en-US" dirty="0" smtClean="0"/>
              <a:t>Iowa WORKS </a:t>
            </a:r>
            <a:r>
              <a:rPr lang="en-US" altLang="en-US" dirty="0"/>
              <a:t>WIA to determine list of employers to invite based on employment level, number of job openings, and past working relationships with economic development organizations, </a:t>
            </a:r>
            <a:r>
              <a:rPr lang="en-US" altLang="en-US" dirty="0" smtClean="0"/>
              <a:t>Iowa WORKS, </a:t>
            </a:r>
            <a:r>
              <a:rPr lang="en-US" altLang="en-US" dirty="0"/>
              <a:t>and Kirkwood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380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582395" cy="5121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5</a:t>
            </a:r>
            <a:r>
              <a:rPr lang="en-US" altLang="en-US" dirty="0" smtClean="0"/>
              <a:t>: </a:t>
            </a:r>
            <a:r>
              <a:rPr lang="en-US" altLang="en-US" dirty="0"/>
              <a:t>Invited Advanced Manufacturing employer members (about 35) from the community.  Invitation sent from President of Kirkwood.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6</a:t>
            </a:r>
            <a:r>
              <a:rPr lang="en-US" altLang="en-US" dirty="0" smtClean="0"/>
              <a:t>: </a:t>
            </a:r>
            <a:r>
              <a:rPr lang="en-US" altLang="en-US" dirty="0"/>
              <a:t>First meeting, led by external consultant with Kirkwood facilitating.  Gained commitment to continue and move forward from this first meeting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</a:t>
            </a:r>
            <a:r>
              <a:rPr lang="en-US" altLang="en-US" u="sng" dirty="0" smtClean="0"/>
              <a:t>7</a:t>
            </a:r>
            <a:r>
              <a:rPr lang="en-US" altLang="en-US" dirty="0" smtClean="0"/>
              <a:t>: </a:t>
            </a:r>
            <a:r>
              <a:rPr lang="en-US" altLang="en-US" dirty="0"/>
              <a:t>Next meetings focused on providing the board with regional labor marketing information about the industry cluster.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/>
              <a:t>Step 8</a:t>
            </a:r>
            <a:r>
              <a:rPr lang="en-US" altLang="en-US" dirty="0" smtClean="0"/>
              <a:t>:  </a:t>
            </a:r>
            <a:r>
              <a:rPr lang="en-US" altLang="en-US" dirty="0"/>
              <a:t>Began the process of development </a:t>
            </a:r>
            <a:r>
              <a:rPr lang="en-US" altLang="en-US" dirty="0" smtClean="0"/>
              <a:t> of the </a:t>
            </a:r>
            <a:r>
              <a:rPr lang="en-US" altLang="en-US" dirty="0"/>
              <a:t>Occupational Map at the same time leading discussions on short and long term goals the board would like to achieve.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756044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Sector </a:t>
            </a:r>
            <a:r>
              <a:rPr lang="en-US" altLang="en-US" dirty="0" smtClean="0"/>
              <a:t>Board: How Did We Get Started?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9</a:t>
            </a:r>
            <a:r>
              <a:rPr lang="en-US" altLang="en-US" dirty="0" smtClean="0"/>
              <a:t>:  Goals were determined and Occupational map was completed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10</a:t>
            </a:r>
            <a:r>
              <a:rPr lang="en-US" altLang="en-US" dirty="0" smtClean="0"/>
              <a:t>:  More formal board structure with Chair, Vice-Chair and bylaws was established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Step 11</a:t>
            </a:r>
            <a:r>
              <a:rPr lang="en-US" altLang="en-US" dirty="0" smtClean="0"/>
              <a:t>:  Continually engage additional members</a:t>
            </a:r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Goals at Start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</a:rPr>
              <a:t>Increase communication to all employers/partners regarding current activity involving industry, education and best practices </a:t>
            </a:r>
            <a:r>
              <a:rPr lang="en-US" altLang="en-US" sz="1200" dirty="0" smtClean="0">
                <a:solidFill>
                  <a:schemeClr val="bg1"/>
                </a:solidFill>
              </a:rPr>
              <a:t>(completed and ongoing)</a:t>
            </a:r>
          </a:p>
          <a:p>
            <a:pPr>
              <a:lnSpc>
                <a:spcPct val="90000"/>
              </a:lnSpc>
            </a:pPr>
            <a:endParaRPr lang="en-US" alt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2. 	Increase </a:t>
            </a:r>
            <a:r>
              <a:rPr lang="en-US" altLang="en-US" sz="2000" dirty="0">
                <a:solidFill>
                  <a:schemeClr val="bg1"/>
                </a:solidFill>
              </a:rPr>
              <a:t>partnerships between employers, education, </a:t>
            </a:r>
            <a:r>
              <a:rPr lang="en-US" altLang="en-US" sz="2000" dirty="0" smtClean="0">
                <a:solidFill>
                  <a:schemeClr val="bg1"/>
                </a:solidFill>
              </a:rPr>
              <a:t>community-	based </a:t>
            </a:r>
            <a:r>
              <a:rPr lang="en-US" altLang="en-US" sz="2000" dirty="0">
                <a:solidFill>
                  <a:schemeClr val="bg1"/>
                </a:solidFill>
              </a:rPr>
              <a:t>organizations and workforce development to address skills </a:t>
            </a:r>
            <a:r>
              <a:rPr lang="en-US" altLang="en-US" sz="2000" dirty="0" smtClean="0">
                <a:solidFill>
                  <a:schemeClr val="bg1"/>
                </a:solidFill>
              </a:rPr>
              <a:t>gaps 	</a:t>
            </a:r>
            <a:r>
              <a:rPr lang="en-US" altLang="en-US" sz="1200" dirty="0" smtClean="0">
                <a:solidFill>
                  <a:schemeClr val="bg1"/>
                </a:solidFill>
              </a:rPr>
              <a:t>(completed and ongoing)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3. 	Develop </a:t>
            </a:r>
            <a:r>
              <a:rPr lang="en-US" altLang="en-US" sz="2000" dirty="0">
                <a:solidFill>
                  <a:schemeClr val="bg1"/>
                </a:solidFill>
              </a:rPr>
              <a:t>and locate tools to better match people to manufacturing </a:t>
            </a:r>
            <a:r>
              <a:rPr lang="en-US" altLang="en-US" sz="2000" dirty="0" smtClean="0">
                <a:solidFill>
                  <a:schemeClr val="bg1"/>
                </a:solidFill>
              </a:rPr>
              <a:t>	careers 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AutoNum type="arabicPeriod" startAt="4"/>
            </a:pPr>
            <a:r>
              <a:rPr lang="en-US" altLang="en-US" sz="2000" dirty="0" smtClean="0">
                <a:solidFill>
                  <a:schemeClr val="bg1"/>
                </a:solidFill>
              </a:rPr>
              <a:t>Develop </a:t>
            </a:r>
            <a:r>
              <a:rPr lang="en-US" altLang="en-US" sz="2000" dirty="0">
                <a:solidFill>
                  <a:schemeClr val="bg1"/>
                </a:solidFill>
              </a:rPr>
              <a:t>a unified marketing and outreach program to improve the </a:t>
            </a:r>
            <a:r>
              <a:rPr lang="en-US" altLang="en-US" sz="2000" dirty="0" smtClean="0">
                <a:solidFill>
                  <a:schemeClr val="bg1"/>
                </a:solidFill>
              </a:rPr>
              <a:t>visibility</a:t>
            </a:r>
            <a:r>
              <a:rPr lang="en-US" altLang="en-US" sz="2000" dirty="0">
                <a:solidFill>
                  <a:schemeClr val="bg1"/>
                </a:solidFill>
              </a:rPr>
              <a:t>, perception, and understanding of manufacturing </a:t>
            </a:r>
            <a:r>
              <a:rPr lang="en-US" altLang="en-US" sz="2000" dirty="0" smtClean="0">
                <a:solidFill>
                  <a:schemeClr val="bg1"/>
                </a:solidFill>
              </a:rPr>
              <a:t>careers 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solidFill>
                  <a:schemeClr val="bg1"/>
                </a:solidFill>
              </a:rPr>
              <a:t>	(current goal)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Target Audiences: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Middle and High School Students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</a:rPr>
              <a:t>Available Workforce (underemployed, adult and unemployed)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5. 	Increase </a:t>
            </a:r>
            <a:r>
              <a:rPr lang="en-US" altLang="en-US" sz="2000" dirty="0">
                <a:solidFill>
                  <a:schemeClr val="bg1"/>
                </a:solidFill>
              </a:rPr>
              <a:t>exposure to manufacturing through internships, tours, job </a:t>
            </a:r>
            <a:r>
              <a:rPr lang="en-US" altLang="en-US" sz="2000" dirty="0" smtClean="0">
                <a:solidFill>
                  <a:schemeClr val="bg1"/>
                </a:solidFill>
              </a:rPr>
              <a:t>	shadows </a:t>
            </a:r>
            <a:r>
              <a:rPr lang="en-US" altLang="en-US" sz="2000" dirty="0">
                <a:solidFill>
                  <a:schemeClr val="bg1"/>
                </a:solidFill>
              </a:rPr>
              <a:t>and faculty/instructor </a:t>
            </a:r>
            <a:r>
              <a:rPr lang="en-US" altLang="en-US" sz="2000" dirty="0" smtClean="0">
                <a:solidFill>
                  <a:schemeClr val="bg1"/>
                </a:solidFill>
              </a:rPr>
              <a:t>engagement </a:t>
            </a:r>
            <a:r>
              <a:rPr lang="en-US" altLang="en-US" sz="1200" dirty="0" smtClean="0">
                <a:solidFill>
                  <a:schemeClr val="bg1"/>
                </a:solidFill>
              </a:rPr>
              <a:t>(current goal)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Advanced Manufacturing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Sector Board: New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>
                <a:solidFill>
                  <a:schemeClr val="bg1"/>
                </a:solidFill>
              </a:rPr>
              <a:t>Serve </a:t>
            </a:r>
            <a:r>
              <a:rPr lang="en-US" altLang="en-US" sz="2000" dirty="0">
                <a:solidFill>
                  <a:schemeClr val="bg1"/>
                </a:solidFill>
              </a:rPr>
              <a:t>as the advisory committee for the K-12 CTE Program Manufacturing Curriculum and Assessment and Kirkwood’s Advanced Manufacturing Program and Noncredit Manufacturing Certificate Programs (Completed and </a:t>
            </a:r>
            <a:r>
              <a:rPr lang="en-US" altLang="en-US" sz="2000" dirty="0" smtClean="0">
                <a:solidFill>
                  <a:schemeClr val="bg1"/>
                </a:solidFill>
              </a:rPr>
              <a:t>Ongoing)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2. 	Develop </a:t>
            </a:r>
            <a:r>
              <a:rPr lang="en-US" altLang="en-US" sz="2000" dirty="0">
                <a:solidFill>
                  <a:schemeClr val="bg1"/>
                </a:solidFill>
              </a:rPr>
              <a:t>and map the career and education pathway for the Advanced </a:t>
            </a:r>
            <a:r>
              <a:rPr lang="en-US" altLang="en-US" sz="2000" dirty="0" smtClean="0">
                <a:solidFill>
                  <a:schemeClr val="bg1"/>
                </a:solidFill>
              </a:rPr>
              <a:t>	Manufacturing </a:t>
            </a:r>
            <a:r>
              <a:rPr lang="en-US" altLang="en-US" sz="2000" dirty="0">
                <a:solidFill>
                  <a:schemeClr val="bg1"/>
                </a:solidFill>
              </a:rPr>
              <a:t>Sector (Manufacturing Production Sub-Sector </a:t>
            </a:r>
            <a:r>
              <a:rPr lang="en-US" altLang="en-US" sz="2000" dirty="0" smtClean="0">
                <a:solidFill>
                  <a:schemeClr val="bg1"/>
                </a:solidFill>
              </a:rPr>
              <a:t>	(Completed)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3. 	Align </a:t>
            </a:r>
            <a:r>
              <a:rPr lang="en-US" altLang="en-US" sz="2000" dirty="0">
                <a:solidFill>
                  <a:schemeClr val="bg1"/>
                </a:solidFill>
              </a:rPr>
              <a:t>the Advanced Manufacturing career pathway map with existing </a:t>
            </a:r>
            <a:r>
              <a:rPr lang="en-US" altLang="en-US" sz="2000" dirty="0" smtClean="0">
                <a:solidFill>
                  <a:schemeClr val="bg1"/>
                </a:solidFill>
              </a:rPr>
              <a:t>	certificate</a:t>
            </a:r>
            <a:r>
              <a:rPr lang="en-US" altLang="en-US" sz="2000" dirty="0">
                <a:solidFill>
                  <a:schemeClr val="bg1"/>
                </a:solidFill>
              </a:rPr>
              <a:t>, diploma and degree programs (</a:t>
            </a:r>
            <a:r>
              <a:rPr lang="en-US" altLang="en-US" sz="2000" dirty="0" smtClean="0">
                <a:solidFill>
                  <a:schemeClr val="bg1"/>
                </a:solidFill>
              </a:rPr>
              <a:t>Completed)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4. 	Review </a:t>
            </a:r>
            <a:r>
              <a:rPr lang="en-US" altLang="en-US" sz="2000" dirty="0">
                <a:solidFill>
                  <a:schemeClr val="bg1"/>
                </a:solidFill>
              </a:rPr>
              <a:t>current programs, identify gaps, seamless approaches, and </a:t>
            </a:r>
            <a:r>
              <a:rPr lang="en-US" altLang="en-US" sz="2000" dirty="0" smtClean="0">
                <a:solidFill>
                  <a:schemeClr val="bg1"/>
                </a:solidFill>
              </a:rPr>
              <a:t>	determine </a:t>
            </a:r>
            <a:r>
              <a:rPr lang="en-US" altLang="en-US" sz="2000" dirty="0">
                <a:solidFill>
                  <a:schemeClr val="bg1"/>
                </a:solidFill>
              </a:rPr>
              <a:t>needed technical standards, skills standards, and or program </a:t>
            </a:r>
            <a:r>
              <a:rPr lang="en-US" altLang="en-US" sz="2000" dirty="0" smtClean="0">
                <a:solidFill>
                  <a:schemeClr val="bg1"/>
                </a:solidFill>
              </a:rPr>
              <a:t>	changes </a:t>
            </a:r>
            <a:r>
              <a:rPr lang="en-US" altLang="en-US" sz="2000" dirty="0">
                <a:solidFill>
                  <a:schemeClr val="bg1"/>
                </a:solidFill>
              </a:rPr>
              <a:t>(On-going)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1" y="201881"/>
            <a:ext cx="7961927" cy="111628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Value Add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44090"/>
              </p:ext>
            </p:extLst>
          </p:nvPr>
        </p:nvGraphicFramePr>
        <p:xfrm>
          <a:off x="15734" y="1318161"/>
          <a:ext cx="9128265" cy="50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52416" cy="29908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Calibri" pitchFamily="34" charset="0"/>
              </a:rPr>
              <a:t>Kirkwood </a:t>
            </a:r>
            <a:br>
              <a:rPr lang="en-US" sz="4000" dirty="0" smtClean="0">
                <a:cs typeface="Calibri" pitchFamily="34" charset="0"/>
              </a:rPr>
            </a:br>
            <a:r>
              <a:rPr lang="en-US" sz="4000" dirty="0" smtClean="0">
                <a:cs typeface="Calibri" pitchFamily="34" charset="0"/>
              </a:rPr>
              <a:t>Community </a:t>
            </a:r>
            <a:br>
              <a:rPr lang="en-US" sz="4000" dirty="0" smtClean="0">
                <a:cs typeface="Calibri" pitchFamily="34" charset="0"/>
              </a:rPr>
            </a:br>
            <a:r>
              <a:rPr lang="en-US" sz="4000" dirty="0" smtClean="0">
                <a:cs typeface="Calibri" pitchFamily="34" charset="0"/>
              </a:rPr>
              <a:t>College</a:t>
            </a:r>
            <a:br>
              <a:rPr lang="en-US" sz="4000" dirty="0" smtClean="0">
                <a:cs typeface="Calibri" pitchFamily="34" charset="0"/>
              </a:rPr>
            </a:br>
            <a:r>
              <a:rPr lang="en-US" sz="1200" dirty="0" smtClean="0">
                <a:cs typeface="Calibri" pitchFamily="34" charset="0"/>
              </a:rPr>
              <a:t/>
            </a:r>
            <a:br>
              <a:rPr lang="en-US" sz="1200" dirty="0" smtClean="0">
                <a:cs typeface="Calibri" pitchFamily="34" charset="0"/>
              </a:rPr>
            </a:b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Content Placeholder 4" descr="H:\Faculty\KAT\photos\Dee\aerial view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563"/>
            <a:ext cx="4852416" cy="374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550722" y="1595769"/>
            <a:ext cx="437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AutoShape 2" descr="Image result for map of iowa community college districts"/>
          <p:cNvSpPr>
            <a:spLocks noChangeAspect="1" noChangeArrowheads="1"/>
          </p:cNvSpPr>
          <p:nvPr/>
        </p:nvSpPr>
        <p:spPr bwMode="auto">
          <a:xfrm>
            <a:off x="0" y="-13652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K0189655\AppData\Local\Microsoft\Windows\Temporary Internet Files\Content.IE5\00ASY8Q1\Kirkwood Service Area Map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6" y="0"/>
            <a:ext cx="4291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Workforce Strategy Themes </a:t>
            </a:r>
            <a:br>
              <a:rPr lang="en-US" altLang="en-US" dirty="0" smtClean="0"/>
            </a:br>
            <a:r>
              <a:rPr lang="en-US" altLang="en-US" dirty="0" smtClean="0"/>
              <a:t>Across Sector Boards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Occupation Pathway Mapping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Occupation Awareness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Training Pathway Development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800" dirty="0" smtClean="0">
                <a:solidFill>
                  <a:schemeClr val="bg1"/>
                </a:solidFill>
              </a:rPr>
              <a:t>Employer Engagement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3"/>
            <a:ext cx="9144000" cy="688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1"/>
            <a:ext cx="9143999" cy="68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7"/>
            <a:ext cx="9144000" cy="68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26"/>
            <a:ext cx="9144000" cy="6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419975" cy="4525963"/>
          </a:xfrm>
        </p:spPr>
        <p:txBody>
          <a:bodyPr>
            <a:normAutofit/>
          </a:bodyPr>
          <a:lstStyle/>
          <a:p>
            <a:pPr lvl="0"/>
            <a:endParaRPr lang="en-US" b="1" u="sng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3" y="0"/>
            <a:ext cx="919336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Occupation Outlook in Iowa between 2012-2022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9914" y="6019800"/>
            <a:ext cx="687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State of Iowa 2012-2022 Occupational Projections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778" y="1664762"/>
            <a:ext cx="754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Top 10 Occupations Expected to have the Largest Employment Growth include: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#2: Registered Nurses: 5,635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#8: Home Health Aides 3,415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 smtClean="0"/>
              <a:t>Top </a:t>
            </a:r>
            <a:r>
              <a:rPr lang="en-US" b="1" u="sng" dirty="0"/>
              <a:t>10 Fastest Growing </a:t>
            </a:r>
            <a:r>
              <a:rPr lang="en-US" b="1" u="sng" dirty="0" smtClean="0"/>
              <a:t>Occupations include</a:t>
            </a:r>
            <a:r>
              <a:rPr lang="en-US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Occupational </a:t>
            </a:r>
            <a:r>
              <a:rPr lang="en-US" dirty="0"/>
              <a:t>Therapy Assistants (4.4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Medical </a:t>
            </a:r>
            <a:r>
              <a:rPr lang="en-US" dirty="0"/>
              <a:t>Sonographers (4.4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Physical </a:t>
            </a:r>
            <a:r>
              <a:rPr lang="en-US" dirty="0"/>
              <a:t>Therapists Assistants (3.8</a:t>
            </a:r>
            <a:r>
              <a:rPr lang="en-US" dirty="0" smtClean="0"/>
              <a:t>%)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Care Aides (3.7%) 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 smtClean="0"/>
              <a:t>Occupations </a:t>
            </a:r>
            <a:r>
              <a:rPr lang="en-US" b="1" u="sng" dirty="0"/>
              <a:t>with the Most Annual Openings </a:t>
            </a:r>
            <a:r>
              <a:rPr lang="en-US" b="1" u="sng" dirty="0" smtClean="0"/>
              <a:t>includes: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Registered </a:t>
            </a:r>
            <a:r>
              <a:rPr lang="en-US" dirty="0"/>
              <a:t>Nurses</a:t>
            </a:r>
          </a:p>
          <a:p>
            <a:endParaRPr lang="en-US" dirty="0"/>
          </a:p>
          <a:p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599" y="228600"/>
            <a:ext cx="7656689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2012-2022 Projections</a:t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Fastest Growing Health Care Occupations in Region 10 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9155" y="5867400"/>
            <a:ext cx="68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Iowa Workforce Development (IWIN)</a:t>
            </a:r>
          </a:p>
          <a:p>
            <a:r>
              <a:rPr lang="en-US" sz="1100" dirty="0" smtClean="0"/>
              <a:t>* Region includes Benton, Cedar, Iowa, Johnson, Jones, Linn and Washington Counties </a:t>
            </a:r>
          </a:p>
          <a:p>
            <a:r>
              <a:rPr lang="en-US" sz="1100" dirty="0" smtClean="0"/>
              <a:t>** Wage and salary may vary based on location in the region and setting. </a:t>
            </a:r>
          </a:p>
          <a:p>
            <a:endParaRPr lang="en-US" sz="11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" y="1719023"/>
            <a:ext cx="8573697" cy="34199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2012-2022 Projections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400" dirty="0">
                <a:solidFill>
                  <a:schemeClr val="bg1"/>
                </a:solidFill>
                <a:latin typeface="Akzidenz Grotesk BE Bold" charset="0"/>
              </a:rPr>
              <a:t>Health Care 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Occupations with the Most Openings in Region 10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9155" y="5867400"/>
            <a:ext cx="68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Iowa Workforce Development (IWIN)</a:t>
            </a:r>
          </a:p>
          <a:p>
            <a:r>
              <a:rPr lang="en-US" sz="1100" dirty="0" smtClean="0"/>
              <a:t>* Region includes Benton, Cedar, Iowa, Johnson, Jones, Linn and Washington Counties </a:t>
            </a:r>
          </a:p>
          <a:p>
            <a:r>
              <a:rPr lang="en-US" sz="1100" dirty="0" smtClean="0"/>
              <a:t>** Wage and salary may vary based on location in the region and setting. </a:t>
            </a:r>
          </a:p>
          <a:p>
            <a:endParaRPr lang="en-US" sz="11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" y="2176287"/>
            <a:ext cx="8688013" cy="25054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CAREER PATHWAYS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3416676" y="3815144"/>
            <a:ext cx="771155" cy="296605"/>
          </a:xfrm>
          <a:prstGeom prst="triangle">
            <a:avLst>
              <a:gd name="adj" fmla="val 46431"/>
            </a:avLst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flipV="1">
            <a:off x="1542695" y="5397500"/>
            <a:ext cx="4445000" cy="361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25000"/>
              <a:alpha val="61176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flipV="1">
            <a:off x="1028700" y="5883276"/>
            <a:ext cx="5600700" cy="400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1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flipV="1">
            <a:off x="2018945" y="4902913"/>
            <a:ext cx="3492500" cy="40656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50000"/>
              <a:alpha val="5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flipV="1">
            <a:off x="3154554" y="4155433"/>
            <a:ext cx="1295400" cy="27291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10800000">
            <a:off x="3351748" y="3314137"/>
            <a:ext cx="771156" cy="344688"/>
          </a:xfrm>
          <a:prstGeom prst="triangle">
            <a:avLst>
              <a:gd name="adj" fmla="val 46431"/>
            </a:avLst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 rot="10800000" flipV="1">
            <a:off x="964845" y="1526463"/>
            <a:ext cx="5600700" cy="34749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1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 rot="10800000" flipV="1">
            <a:off x="1514827" y="1949217"/>
            <a:ext cx="4445000" cy="27276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25000"/>
              <a:alpha val="61176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 rot="10800000" flipV="1">
            <a:off x="2026531" y="2276471"/>
            <a:ext cx="3492500" cy="32546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50000"/>
              <a:alpha val="59999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0800000" flipV="1">
            <a:off x="2652903" y="2625604"/>
            <a:ext cx="2298700" cy="27404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10800000">
            <a:off x="6545589" y="1524039"/>
            <a:ext cx="292333" cy="2312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6576955" y="4016022"/>
            <a:ext cx="292333" cy="2282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914" y="6422528"/>
            <a:ext cx="6876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*Clinical: observation and treatment of actual patients</a:t>
            </a:r>
          </a:p>
          <a:p>
            <a:r>
              <a:rPr lang="en-US" sz="1100" dirty="0" smtClean="0"/>
              <a:t>**Non-Clinical: work behind the scenes; may interact with patients, however do not provide medical care</a:t>
            </a:r>
            <a:endParaRPr lang="en-US" sz="1100" dirty="0"/>
          </a:p>
        </p:txBody>
      </p:sp>
      <p:sp>
        <p:nvSpPr>
          <p:cNvPr id="66" name="AutoShape 11"/>
          <p:cNvSpPr>
            <a:spLocks noChangeArrowheads="1"/>
          </p:cNvSpPr>
          <p:nvPr/>
        </p:nvSpPr>
        <p:spPr bwMode="auto">
          <a:xfrm rot="10800000" flipV="1">
            <a:off x="3089625" y="3013603"/>
            <a:ext cx="1295400" cy="2082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AutoShape 11"/>
          <p:cNvSpPr>
            <a:spLocks noChangeArrowheads="1"/>
          </p:cNvSpPr>
          <p:nvPr/>
        </p:nvSpPr>
        <p:spPr bwMode="auto">
          <a:xfrm flipV="1">
            <a:off x="2615844" y="4485139"/>
            <a:ext cx="2298700" cy="361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>
              <a:lumMod val="75000"/>
              <a:alpha val="85881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52600" y="1873957"/>
            <a:ext cx="1984724" cy="171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7326" y="1873957"/>
            <a:ext cx="1977674" cy="162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3587982"/>
            <a:ext cx="1984724" cy="1809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02254" y="3502345"/>
            <a:ext cx="1912746" cy="1895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3502345"/>
            <a:ext cx="641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 Supervisor , Management, Administration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1600199" cy="2392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Clinical Career Opportunities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Greater occupation opportunities with increased education and training.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120467" y="4000500"/>
            <a:ext cx="1600199" cy="2422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Non-Clinical Career Opportunities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Substantial number of entry level positions.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 non-clinical  occupation can serve as a gateway to expanded occupation opportunities in the industry.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9252" y="1546656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PhD/Masters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615844" y="194921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0978" y="2300704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yr. Associates Degree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706862" y="264112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yr. Diploma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564182" y="2979218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Certificate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2652903" y="3310983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HS Diploma/ GED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629272" y="5948181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HS Diploma/ GED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2574418" y="5439975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Certificate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4418" y="496769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yr. Diploma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67178" y="4527614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 yr. Associates Degree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2672296" y="4164991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Bachelors Degree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586931" y="3820697"/>
            <a:ext cx="247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PhD/Masters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/>
          <a:lstStyle/>
          <a:p>
            <a:pPr algn="l"/>
            <a:r>
              <a:rPr lang="en-US" dirty="0" smtClean="0"/>
              <a:t> Workforce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0102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November 2016 </a:t>
            </a:r>
            <a:r>
              <a:rPr lang="en-US" u="sng" dirty="0"/>
              <a:t>Unemployment Rates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Kirkwood 7 County Region: 2.7%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State </a:t>
            </a:r>
            <a:r>
              <a:rPr lang="en-US" dirty="0"/>
              <a:t>of Iowa:  </a:t>
            </a:r>
            <a:r>
              <a:rPr lang="en-US" dirty="0" smtClean="0"/>
              <a:t>3.8%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Nation</a:t>
            </a:r>
            <a:r>
              <a:rPr lang="en-US" dirty="0"/>
              <a:t>:  </a:t>
            </a:r>
            <a:r>
              <a:rPr lang="en-US" dirty="0" smtClean="0"/>
              <a:t>4.6%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Iowa has the: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highest labor participation rate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highest level of people with more than 1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Non-Clinical CAREER PATHWAYS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2881489" y="1466733"/>
            <a:ext cx="1244600" cy="914400"/>
          </a:xfrm>
          <a:prstGeom prst="triangle">
            <a:avLst>
              <a:gd name="adj" fmla="val 46431"/>
            </a:avLst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flipV="1">
            <a:off x="1225550" y="4122910"/>
            <a:ext cx="44450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 flipV="1">
            <a:off x="679450" y="4952025"/>
            <a:ext cx="5624689" cy="76693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flipV="1">
            <a:off x="1714500" y="3257550"/>
            <a:ext cx="3492500" cy="774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flipV="1">
            <a:off x="2359378" y="2451488"/>
            <a:ext cx="22987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6858000" y="1494710"/>
            <a:ext cx="1828800" cy="621965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Masters / Doctorate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858000" y="2488070"/>
            <a:ext cx="1828800" cy="609600"/>
          </a:xfrm>
          <a:prstGeom prst="rect">
            <a:avLst/>
          </a:pr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Bachelor </a:t>
            </a:r>
            <a:r>
              <a:rPr lang="en-US" sz="1300" dirty="0" smtClean="0">
                <a:latin typeface="Akzidenz Grotesk BE Bold"/>
              </a:rPr>
              <a:t>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858000" y="3350859"/>
            <a:ext cx="1828800" cy="583494"/>
          </a:xfrm>
          <a:prstGeom prst="rect">
            <a:avLst/>
          </a:pr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2 year Associates 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858000" y="4192410"/>
            <a:ext cx="1828800" cy="609600"/>
          </a:xfrm>
          <a:prstGeom prst="rect">
            <a:avLst/>
          </a:pr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1 year Diploma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 rot="10800000">
            <a:off x="6857999" y="5047982"/>
            <a:ext cx="179211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Certificate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V="1">
            <a:off x="5977467" y="1711342"/>
            <a:ext cx="0" cy="41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181100" y="1466733"/>
            <a:ext cx="4533900" cy="901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300" dirty="0" smtClean="0">
                <a:latin typeface="Akzidenz Grotesk BE Bold"/>
              </a:rPr>
              <a:t>Pastor, Health Care Administration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1181100" y="2428891"/>
            <a:ext cx="4533900" cy="7464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r>
              <a:rPr lang="en-US" sz="1100" dirty="0" smtClean="0">
                <a:latin typeface="Akzidenz Grotesk BE Bold"/>
              </a:rPr>
              <a:t>Health Information </a:t>
            </a:r>
          </a:p>
          <a:p>
            <a:pPr algn="ctr"/>
            <a:r>
              <a:rPr lang="en-US" sz="1100" dirty="0" smtClean="0">
                <a:latin typeface="Akzidenz Grotesk BE Bold"/>
              </a:rPr>
              <a:t>Management, Health Care</a:t>
            </a:r>
          </a:p>
          <a:p>
            <a:pPr algn="ctr"/>
            <a:r>
              <a:rPr lang="en-US" sz="1100" dirty="0" smtClean="0">
                <a:latin typeface="Akzidenz Grotesk BE Bold"/>
              </a:rPr>
              <a:t>Administration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168400" y="3257550"/>
            <a:ext cx="4533900" cy="78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>
                <a:latin typeface="Akzidenz Grotesk BE Bold"/>
              </a:rPr>
              <a:t>Billing Revenue Cycle Representative,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Clinical Informatics/ Information Technology,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Coding Representative I/ II- Certified,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Records Technician 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193800" y="4139863"/>
            <a:ext cx="4521200" cy="72389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 </a:t>
            </a:r>
            <a:r>
              <a:rPr lang="en-US" sz="1100" dirty="0" smtClean="0">
                <a:latin typeface="Akzidenz Grotesk BE Bold"/>
              </a:rPr>
              <a:t>Central Sterilization II, Cook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172199" y="3635198"/>
            <a:ext cx="619127" cy="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72201" y="5729111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172201" y="4491918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72199" y="2823297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2199" y="1917583"/>
            <a:ext cx="619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AutoShape 9"/>
          <p:cNvSpPr>
            <a:spLocks noChangeArrowheads="1"/>
          </p:cNvSpPr>
          <p:nvPr/>
        </p:nvSpPr>
        <p:spPr bwMode="auto">
          <a:xfrm flipV="1">
            <a:off x="647700" y="6108700"/>
            <a:ext cx="5600700" cy="80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 rot="10800000">
            <a:off x="6858000" y="5987127"/>
            <a:ext cx="182880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GED/ HS Diploma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 flipV="1">
            <a:off x="59267" y="5868529"/>
            <a:ext cx="6834010" cy="830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79450" y="5868529"/>
            <a:ext cx="5568949" cy="83994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sz="1100" dirty="0" smtClean="0">
                <a:latin typeface="Akzidenz Grotesk BE Bold"/>
              </a:rPr>
              <a:t>Delivery </a:t>
            </a:r>
            <a:r>
              <a:rPr lang="en-US" sz="1100" dirty="0">
                <a:latin typeface="Akzidenz Grotesk BE Bold"/>
              </a:rPr>
              <a:t>Technician/Courier,</a:t>
            </a:r>
            <a:r>
              <a:rPr lang="en-US" sz="1100" dirty="0" smtClean="0">
                <a:latin typeface="Akzidenz Grotesk BE Bold"/>
              </a:rPr>
              <a:t> </a:t>
            </a:r>
            <a:r>
              <a:rPr lang="en-US" sz="1100" dirty="0">
                <a:latin typeface="Akzidenz Grotesk BE Bold"/>
              </a:rPr>
              <a:t>Dietary Aide(16 yrs. </a:t>
            </a:r>
            <a:r>
              <a:rPr lang="en-US" sz="1100" dirty="0" smtClean="0">
                <a:latin typeface="Akzidenz Grotesk BE Bold"/>
              </a:rPr>
              <a:t>Old), Central Supply Technician, Cook Assistant, </a:t>
            </a:r>
            <a:r>
              <a:rPr lang="en-US" sz="1100" dirty="0">
                <a:latin typeface="Akzidenz Grotesk BE Bold"/>
              </a:rPr>
              <a:t>Environmental Aide</a:t>
            </a:r>
            <a:r>
              <a:rPr lang="en-US" sz="1100" dirty="0" smtClean="0">
                <a:latin typeface="Akzidenz Grotesk BE Bold"/>
              </a:rPr>
              <a:t>), Floor </a:t>
            </a:r>
            <a:r>
              <a:rPr lang="en-US" sz="1100" dirty="0">
                <a:latin typeface="Akzidenz Grotesk BE Bold"/>
              </a:rPr>
              <a:t>Technician, Guest Relations Specialist </a:t>
            </a:r>
            <a:r>
              <a:rPr lang="en-US" sz="1100" dirty="0" smtClean="0">
                <a:latin typeface="Akzidenz Grotesk BE Bold"/>
              </a:rPr>
              <a:t>, Homemaker</a:t>
            </a:r>
            <a:r>
              <a:rPr lang="en-US" sz="1100" dirty="0">
                <a:latin typeface="Akzidenz Grotesk BE Bold"/>
              </a:rPr>
              <a:t>, Home Medical Equipment Technician, </a:t>
            </a:r>
            <a:r>
              <a:rPr lang="en-US" sz="1100" dirty="0" smtClean="0">
                <a:latin typeface="Akzidenz Grotesk BE Bold"/>
              </a:rPr>
              <a:t>Housekeeper </a:t>
            </a:r>
            <a:r>
              <a:rPr lang="en-US" sz="1100" dirty="0">
                <a:latin typeface="Akzidenz Grotesk BE Bold"/>
              </a:rPr>
              <a:t>and Laundry, Intake Specialist, </a:t>
            </a:r>
            <a:r>
              <a:rPr lang="en-US" sz="1100" dirty="0" smtClean="0">
                <a:latin typeface="Akzidenz Grotesk BE Bold"/>
              </a:rPr>
              <a:t>Patient Transport, </a:t>
            </a:r>
            <a:r>
              <a:rPr lang="en-US" sz="1100" dirty="0">
                <a:latin typeface="Akzidenz Grotesk BE Bold"/>
              </a:rPr>
              <a:t>Registration</a:t>
            </a:r>
            <a:r>
              <a:rPr lang="en-US" sz="1100" dirty="0" smtClean="0">
                <a:latin typeface="Akzidenz Grotesk BE Bold"/>
              </a:rPr>
              <a:t>, Secretary/Receptionist, </a:t>
            </a:r>
            <a:endParaRPr lang="en-US" sz="1100" dirty="0">
              <a:latin typeface="Akzidenz Grotesk BE Bold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193800" y="4952026"/>
            <a:ext cx="4564944" cy="7669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/>
            <a:r>
              <a:rPr lang="en-US" sz="1200" dirty="0" smtClean="0">
                <a:latin typeface="Akzidenz Grotesk BE Bold"/>
              </a:rPr>
              <a:t>Field Staff Supervisor/ Care Manager, </a:t>
            </a:r>
          </a:p>
          <a:p>
            <a:pPr algn="ctr"/>
            <a:r>
              <a:rPr lang="en-US" sz="1200" dirty="0" smtClean="0">
                <a:latin typeface="Akzidenz Grotesk BE Bold"/>
              </a:rPr>
              <a:t>Central </a:t>
            </a:r>
            <a:r>
              <a:rPr lang="en-US" sz="1200" dirty="0">
                <a:latin typeface="Akzidenz Grotesk BE Bold"/>
              </a:rPr>
              <a:t>Sterilization I, Health Information Management</a:t>
            </a:r>
          </a:p>
          <a:p>
            <a:pPr algn="ctr"/>
            <a:r>
              <a:rPr lang="en-US" sz="1200" dirty="0" smtClean="0">
                <a:latin typeface="Akzidenz Grotesk BE Bold"/>
              </a:rPr>
              <a:t> </a:t>
            </a:r>
            <a:r>
              <a:rPr lang="en-US" sz="1200" dirty="0">
                <a:latin typeface="Akzidenz Grotesk BE Bold"/>
              </a:rPr>
              <a:t>Pharmacy </a:t>
            </a:r>
            <a:r>
              <a:rPr lang="en-US" sz="1200" dirty="0" smtClean="0">
                <a:latin typeface="Akzidenz Grotesk BE Bold"/>
              </a:rPr>
              <a:t>Technician </a:t>
            </a:r>
            <a:endParaRPr lang="en-US" sz="1200" dirty="0">
              <a:latin typeface="Akzidenz Grotesk BE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67" y="6662579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Non-Clinical: work behind the scenes; may interact with patients, however do not provide medical care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04800" y="228600"/>
            <a:ext cx="1066800" cy="9906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257300" y="1219200"/>
            <a:ext cx="5295900" cy="152400"/>
          </a:xfrm>
          <a:prstGeom prst="rect">
            <a:avLst/>
          </a:prstGeom>
          <a:solidFill>
            <a:srgbClr val="00B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8651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>Health Care</a:t>
            </a: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Akzidenz Grotesk BE Bold" charset="0"/>
              </a:rPr>
              <a:t>Clinical CAREER PATHWAY MAP</a:t>
            </a:r>
            <a: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Akzidenz Grotesk BE Bold" charset="0"/>
              </a:rPr>
            </a:br>
            <a:endParaRPr lang="en-US" dirty="0" smtClean="0"/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 rot="10800000">
            <a:off x="2749550" y="5763152"/>
            <a:ext cx="1244600" cy="914400"/>
          </a:xfrm>
          <a:prstGeom prst="triangle">
            <a:avLst>
              <a:gd name="adj" fmla="val 46431"/>
            </a:avLst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 rot="10800000" flipV="1">
            <a:off x="1225550" y="3103738"/>
            <a:ext cx="4445000" cy="723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81 w 21600"/>
              <a:gd name="T13" fmla="*/ 2881 h 21600"/>
              <a:gd name="T14" fmla="*/ 18719 w 21600"/>
              <a:gd name="T15" fmla="*/ 18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1" y="21600"/>
                </a:lnTo>
                <a:lnTo>
                  <a:pt x="1943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rot="10800000" flipV="1">
            <a:off x="1714500" y="3954639"/>
            <a:ext cx="3492500" cy="87577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rot="10800000" flipV="1">
            <a:off x="2258483" y="4871508"/>
            <a:ext cx="2298700" cy="7560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85 w 21600"/>
              <a:gd name="T13" fmla="*/ 3985 h 21600"/>
              <a:gd name="T14" fmla="*/ 17615 w 21600"/>
              <a:gd name="T15" fmla="*/ 17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70" y="21600"/>
                </a:lnTo>
                <a:lnTo>
                  <a:pt x="1723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6858000" y="1546577"/>
            <a:ext cx="1828800" cy="621965"/>
          </a:xfrm>
          <a:prstGeom prst="rect">
            <a:avLst/>
          </a:prstGeom>
          <a:solidFill>
            <a:srgbClr val="008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Masters / PhD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858000" y="2374564"/>
            <a:ext cx="1828800" cy="521036"/>
          </a:xfrm>
          <a:prstGeom prst="rect">
            <a:avLst/>
          </a:prstGeom>
          <a:solidFill>
            <a:srgbClr val="008BCC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Bachelor </a:t>
            </a:r>
            <a:r>
              <a:rPr lang="en-US" sz="1300" dirty="0" smtClean="0">
                <a:latin typeface="Akzidenz Grotesk BE Bold"/>
              </a:rPr>
              <a:t>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858000" y="3170149"/>
            <a:ext cx="1828800" cy="522023"/>
          </a:xfrm>
          <a:prstGeom prst="rect">
            <a:avLst/>
          </a:prstGeom>
          <a:solidFill>
            <a:srgbClr val="008B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2 year Associates Degree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858000" y="3933824"/>
            <a:ext cx="1828800" cy="609600"/>
          </a:xfrm>
          <a:prstGeom prst="rect">
            <a:avLst/>
          </a:prstGeom>
          <a:solidFill>
            <a:srgbClr val="00BBE4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1 year Diploma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 rot="10800000">
            <a:off x="6857999" y="4830409"/>
            <a:ext cx="179211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 smtClean="0">
                <a:latin typeface="Akzidenz Grotesk BE Bold"/>
              </a:rPr>
              <a:t>Certificate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H="1" flipV="1">
            <a:off x="6011331" y="1764970"/>
            <a:ext cx="8468" cy="47882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180394" y="5753273"/>
            <a:ext cx="4641847" cy="92428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300" dirty="0" smtClean="0">
                <a:latin typeface="Akzidenz Grotesk BE Bold"/>
              </a:rPr>
              <a:t>Rehabilitation Technician, Home Health Aid, Phlebotomist, Personal Care Aides, Assistive Technologies Practitioner</a:t>
            </a:r>
            <a:endParaRPr lang="en-US" sz="1300" dirty="0">
              <a:latin typeface="Akzidenz Grotesk BE Bold"/>
            </a:endParaRPr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1181097" y="4903610"/>
            <a:ext cx="4641145" cy="7239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200" dirty="0" smtClean="0">
                <a:latin typeface="Akzidenz Grotesk BE Bold"/>
              </a:rPr>
              <a:t>Audiology Assistant/Technician, Certified Medication Aide, Certified Nurse Aids, Certified Pharmacy Technician, Emergency Medical Technicians, Optometry Assistant</a:t>
            </a:r>
            <a:endParaRPr lang="en-US" sz="1200" dirty="0">
              <a:latin typeface="Akzidenz Grotesk BE Bold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181098" y="3096153"/>
            <a:ext cx="4641145" cy="7314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000" dirty="0">
                <a:latin typeface="Akzidenz Grotesk BE Bold"/>
              </a:rPr>
              <a:t>Certified Respiratory Therapy Assistant </a:t>
            </a:r>
            <a:r>
              <a:rPr lang="en-US" sz="1000" dirty="0" smtClean="0">
                <a:latin typeface="Akzidenz Grotesk BE Bold"/>
              </a:rPr>
              <a:t>Compliance Auditor, Dental Technician, Dental </a:t>
            </a:r>
            <a:r>
              <a:rPr lang="en-US" sz="1000" dirty="0">
                <a:latin typeface="Akzidenz Grotesk BE Bold"/>
              </a:rPr>
              <a:t>Hygienist</a:t>
            </a:r>
            <a:r>
              <a:rPr lang="en-US" sz="1000" dirty="0" smtClean="0">
                <a:latin typeface="Akzidenz Grotesk BE Bold"/>
              </a:rPr>
              <a:t>, Clinical Informatics/ Health Information Technician, Medical </a:t>
            </a:r>
            <a:r>
              <a:rPr lang="en-US" sz="1000" dirty="0">
                <a:latin typeface="Akzidenz Grotesk BE Bold"/>
              </a:rPr>
              <a:t>Lab </a:t>
            </a:r>
            <a:r>
              <a:rPr lang="en-US" sz="1000" dirty="0" smtClean="0">
                <a:latin typeface="Akzidenz Grotesk BE Bold"/>
              </a:rPr>
              <a:t>Technician, </a:t>
            </a:r>
            <a:r>
              <a:rPr lang="en-US" sz="1000" dirty="0">
                <a:latin typeface="Akzidenz Grotesk BE Bold"/>
              </a:rPr>
              <a:t>Occupational Therapy Assistant, </a:t>
            </a:r>
            <a:r>
              <a:rPr lang="en-US" sz="1000" dirty="0" smtClean="0">
                <a:latin typeface="Akzidenz Grotesk BE Bold"/>
              </a:rPr>
              <a:t>Paramedic, </a:t>
            </a:r>
            <a:r>
              <a:rPr lang="en-US" sz="1000" dirty="0">
                <a:latin typeface="Akzidenz Grotesk BE Bold"/>
              </a:rPr>
              <a:t>Physical </a:t>
            </a:r>
            <a:r>
              <a:rPr lang="en-US" sz="1000" dirty="0" smtClean="0">
                <a:latin typeface="Akzidenz Grotesk BE Bold"/>
              </a:rPr>
              <a:t>Therapist </a:t>
            </a:r>
            <a:r>
              <a:rPr lang="en-US" sz="1000" dirty="0">
                <a:latin typeface="Akzidenz Grotesk BE Bold"/>
              </a:rPr>
              <a:t>Assistant, </a:t>
            </a:r>
            <a:r>
              <a:rPr lang="en-US" sz="1000" dirty="0" smtClean="0">
                <a:latin typeface="Akzidenz Grotesk BE Bold"/>
              </a:rPr>
              <a:t>Radiology Technician, Registered Nurse, </a:t>
            </a:r>
            <a:r>
              <a:rPr lang="en-US" sz="1000" dirty="0">
                <a:latin typeface="Akzidenz Grotesk BE Bold"/>
              </a:rPr>
              <a:t>Respiratory </a:t>
            </a:r>
            <a:r>
              <a:rPr lang="en-US" sz="1000" dirty="0" smtClean="0">
                <a:latin typeface="Akzidenz Grotesk BE Bold"/>
              </a:rPr>
              <a:t>Therapy Technicians, Scribe, Sonographer</a:t>
            </a:r>
            <a:endParaRPr lang="en-US" sz="1000" dirty="0">
              <a:latin typeface="Akzidenz Grotesk BE Bold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180394" y="3936647"/>
            <a:ext cx="4641850" cy="8937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 smtClean="0">
                <a:latin typeface="Akzidenz Grotesk BE Bold"/>
              </a:rPr>
              <a:t>Hemodialysis Technician, Licensed Practical Nurse,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Surgical Technologist, Dental Assistant, </a:t>
            </a:r>
          </a:p>
          <a:p>
            <a:pPr algn="ctr" eaLnBrk="0" hangingPunct="0"/>
            <a:r>
              <a:rPr lang="en-US" sz="1100" dirty="0" smtClean="0">
                <a:latin typeface="Akzidenz Grotesk BE Bold"/>
              </a:rPr>
              <a:t>Medical Assistant, Medical Coder, Medical Transcriptionist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211178" y="4231216"/>
            <a:ext cx="619127" cy="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172198" y="6019800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199186" y="5156728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72197" y="3410435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89836" y="1878631"/>
            <a:ext cx="619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AutoShape 9"/>
          <p:cNvSpPr>
            <a:spLocks noChangeArrowheads="1"/>
          </p:cNvSpPr>
          <p:nvPr/>
        </p:nvSpPr>
        <p:spPr bwMode="auto">
          <a:xfrm flipV="1">
            <a:off x="647700" y="1594219"/>
            <a:ext cx="5600700" cy="800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34117"/>
            </a:schemeClr>
          </a:solidFill>
          <a:ln>
            <a:noFill/>
          </a:ln>
          <a:extLst/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 rot="10800000">
            <a:off x="6839654" y="5746924"/>
            <a:ext cx="1828800" cy="685800"/>
          </a:xfrm>
          <a:prstGeom prst="rect">
            <a:avLst/>
          </a:pr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1300" dirty="0">
                <a:latin typeface="Akzidenz Grotesk BE Bold"/>
              </a:rPr>
              <a:t>GED/ HS Diploma</a:t>
            </a: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 rot="10800000" flipV="1">
            <a:off x="103187" y="1546578"/>
            <a:ext cx="6715124" cy="6641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10800000" flipV="1">
            <a:off x="722489" y="2283706"/>
            <a:ext cx="5449712" cy="742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4 h 21600"/>
              <a:gd name="T14" fmla="*/ 18786 w 21600"/>
              <a:gd name="T15" fmla="*/ 18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28" y="21600"/>
                </a:lnTo>
                <a:lnTo>
                  <a:pt x="195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BE4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dirty="0"/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181099" y="2262363"/>
            <a:ext cx="4641145" cy="76394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r>
              <a:rPr lang="en-US" sz="1200" dirty="0" smtClean="0">
                <a:latin typeface="Akzidenz Grotesk BE Bold"/>
              </a:rPr>
              <a:t>Dietician</a:t>
            </a:r>
            <a:r>
              <a:rPr lang="en-US" sz="1200" dirty="0">
                <a:latin typeface="Akzidenz Grotesk BE Bold"/>
              </a:rPr>
              <a:t>, Medical </a:t>
            </a:r>
            <a:r>
              <a:rPr lang="en-US" sz="1200" dirty="0" smtClean="0">
                <a:latin typeface="Akzidenz Grotesk BE Bold"/>
              </a:rPr>
              <a:t>Technologist, Registered </a:t>
            </a:r>
            <a:r>
              <a:rPr lang="en-US" sz="1200" dirty="0">
                <a:latin typeface="Akzidenz Grotesk BE Bold"/>
              </a:rPr>
              <a:t>Nurse- BSN  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1180394" y="1524000"/>
            <a:ext cx="4641143" cy="68668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100" dirty="0" smtClean="0">
                <a:latin typeface="Akzidenz Grotesk BE Bold"/>
              </a:rPr>
              <a:t>Audiologist, Behavior Health Specialist- Clinical Social Worker, Counselor, Clinical Nurse Specialist (CNS</a:t>
            </a:r>
            <a:r>
              <a:rPr lang="en-US" sz="1100" dirty="0">
                <a:latin typeface="Akzidenz Grotesk BE Bold"/>
              </a:rPr>
              <a:t>), Nurse </a:t>
            </a:r>
            <a:r>
              <a:rPr lang="en-US" sz="1100" dirty="0" smtClean="0">
                <a:latin typeface="Akzidenz Grotesk BE Bold"/>
              </a:rPr>
              <a:t>Practitioner, </a:t>
            </a:r>
            <a:r>
              <a:rPr lang="en-US" sz="1100" dirty="0">
                <a:latin typeface="Akzidenz Grotesk BE Bold"/>
              </a:rPr>
              <a:t>Occupational </a:t>
            </a:r>
            <a:r>
              <a:rPr lang="en-US" sz="1100" dirty="0" smtClean="0">
                <a:latin typeface="Akzidenz Grotesk BE Bold"/>
              </a:rPr>
              <a:t>Therapist, Pharmacist</a:t>
            </a:r>
            <a:r>
              <a:rPr lang="en-US" sz="1100" dirty="0">
                <a:latin typeface="Akzidenz Grotesk BE Bold"/>
              </a:rPr>
              <a:t>, Physical Therapist, Physician Assistant</a:t>
            </a:r>
            <a:r>
              <a:rPr lang="en-US" sz="1100" dirty="0" smtClean="0">
                <a:latin typeface="Akzidenz Grotesk BE Bold"/>
              </a:rPr>
              <a:t>, Speech Therapist, Nurse Educator</a:t>
            </a:r>
            <a:endParaRPr lang="en-US" sz="1100" dirty="0">
              <a:latin typeface="Akzidenz Grotesk BE Bold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199186" y="2644333"/>
            <a:ext cx="619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2489" y="6677553"/>
            <a:ext cx="3182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*Clinical: observation and treatment of actual patients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7506" y="-57281"/>
            <a:ext cx="8449294" cy="116378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Occupation Awareness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0387"/>
            <a:ext cx="741997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106501"/>
            <a:ext cx="8906494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u="sng" dirty="0" smtClean="0">
                <a:solidFill>
                  <a:schemeClr val="bg1"/>
                </a:solidFill>
              </a:rPr>
              <a:t>Middle School Students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partner </a:t>
            </a:r>
            <a:r>
              <a:rPr lang="en-US" sz="2000" dirty="0">
                <a:solidFill>
                  <a:schemeClr val="bg1"/>
                </a:solidFill>
              </a:rPr>
              <a:t>with workforce intermediaries on exposing students to </a:t>
            </a:r>
            <a:r>
              <a:rPr lang="en-US" sz="2000" dirty="0" smtClean="0">
                <a:solidFill>
                  <a:schemeClr val="bg1"/>
                </a:solidFill>
              </a:rPr>
              <a:t>careers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in the industry.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u="sng" dirty="0" smtClean="0">
                <a:solidFill>
                  <a:schemeClr val="bg1"/>
                </a:solidFill>
              </a:rPr>
              <a:t>High School Students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partner </a:t>
            </a:r>
            <a:r>
              <a:rPr lang="en-US" sz="2000" dirty="0">
                <a:solidFill>
                  <a:schemeClr val="bg1"/>
                </a:solidFill>
              </a:rPr>
              <a:t>with workforce intermediaries to engage students in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occupation experiences such as </a:t>
            </a:r>
            <a:r>
              <a:rPr lang="en-US" sz="2000" dirty="0">
                <a:solidFill>
                  <a:schemeClr val="bg1"/>
                </a:solidFill>
              </a:rPr>
              <a:t>job </a:t>
            </a:r>
            <a:r>
              <a:rPr lang="en-US" sz="2000" dirty="0" smtClean="0">
                <a:solidFill>
                  <a:schemeClr val="bg1"/>
                </a:solidFill>
              </a:rPr>
              <a:t>shadows and internships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</a:rPr>
              <a:t>Unemployed </a:t>
            </a:r>
            <a:r>
              <a:rPr lang="en-US" sz="2000" u="sng" dirty="0">
                <a:solidFill>
                  <a:schemeClr val="bg1"/>
                </a:solidFill>
              </a:rPr>
              <a:t>and </a:t>
            </a:r>
            <a:r>
              <a:rPr lang="en-US" sz="2000" u="sng" dirty="0" smtClean="0">
                <a:solidFill>
                  <a:schemeClr val="bg1"/>
                </a:solidFill>
              </a:rPr>
              <a:t>Underemployed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	- Learning exchange events between One Stop staff and businesses.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	- Co-hosted information </a:t>
            </a:r>
            <a:r>
              <a:rPr lang="en-US" dirty="0">
                <a:solidFill>
                  <a:schemeClr val="bg1"/>
                </a:solidFill>
              </a:rPr>
              <a:t>session for Iowa WORKS customers on a career in </a:t>
            </a:r>
            <a:r>
              <a:rPr lang="en-US" dirty="0" smtClean="0">
                <a:solidFill>
                  <a:schemeClr val="bg1"/>
                </a:solidFill>
              </a:rPr>
              <a:t>CNC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Machining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	- Organized </a:t>
            </a:r>
            <a:r>
              <a:rPr lang="en-US" dirty="0">
                <a:solidFill>
                  <a:schemeClr val="bg1"/>
                </a:solidFill>
              </a:rPr>
              <a:t>career fairs to fill short and long term labor shortages.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u="sng" dirty="0" smtClean="0">
                <a:solidFill>
                  <a:schemeClr val="bg1"/>
                </a:solidFill>
              </a:rPr>
              <a:t>Other/All</a:t>
            </a:r>
            <a:endParaRPr lang="en-US" sz="2000" u="sng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Video Links: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Ad. Man.: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bg1"/>
                </a:solidFill>
                <a:hlinkClick r:id="rId2"/>
              </a:rPr>
              <a:t>://youtu.be/-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qMB0Day9sY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	IT: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drive.google.com/open?id=0B3Jww-lLrzdcdGpLRWg0SVNqSk0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Advancing </a:t>
            </a:r>
            <a:r>
              <a:rPr lang="en-US" sz="2000" dirty="0">
                <a:solidFill>
                  <a:schemeClr val="bg1"/>
                </a:solidFill>
              </a:rPr>
              <a:t>the Futures Tour </a:t>
            </a:r>
            <a:r>
              <a:rPr lang="en-US" sz="2000" dirty="0" smtClean="0">
                <a:solidFill>
                  <a:schemeClr val="bg1"/>
                </a:solidFill>
              </a:rPr>
              <a:t>Events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All-Star Awards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Assess Edu. and Training Needs/ Training Pathway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506" y="2223739"/>
            <a:ext cx="7742712" cy="41801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 smtClean="0"/>
              <a:t> </a:t>
            </a:r>
            <a:r>
              <a:rPr lang="en-US" altLang="en-US" u="sng" dirty="0" smtClean="0"/>
              <a:t>Advanced Manufacturing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 smtClean="0"/>
              <a:t>Customized </a:t>
            </a:r>
            <a:r>
              <a:rPr lang="en-US" dirty="0"/>
              <a:t>Accelerated CNC Machining </a:t>
            </a:r>
            <a:r>
              <a:rPr lang="en-US" dirty="0" smtClean="0"/>
              <a:t>and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    Welding </a:t>
            </a:r>
            <a:r>
              <a:rPr lang="en-US" dirty="0"/>
              <a:t>training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- Customized </a:t>
            </a:r>
            <a:r>
              <a:rPr lang="en-US" dirty="0"/>
              <a:t>Leadership in Manufacturing training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u="sng" dirty="0"/>
              <a:t> </a:t>
            </a:r>
            <a:r>
              <a:rPr lang="en-US" u="sng" dirty="0" smtClean="0"/>
              <a:t>Financial Services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dirty="0" smtClean="0"/>
              <a:t>Continuous </a:t>
            </a:r>
            <a:r>
              <a:rPr lang="en-US" dirty="0"/>
              <a:t>refinement of Customer </a:t>
            </a:r>
            <a:r>
              <a:rPr lang="en-US" dirty="0" smtClean="0"/>
              <a:t>Service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Professional </a:t>
            </a:r>
            <a:r>
              <a:rPr lang="en-US" dirty="0"/>
              <a:t>Certificate Training; transformed </a:t>
            </a:r>
            <a:r>
              <a:rPr lang="en-US" dirty="0" smtClean="0"/>
              <a:t>into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 work-based learning </a:t>
            </a:r>
            <a:r>
              <a:rPr lang="en-US" dirty="0" smtClean="0"/>
              <a:t>format.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- Companion </a:t>
            </a:r>
            <a:r>
              <a:rPr lang="en-US" dirty="0"/>
              <a:t>web-based </a:t>
            </a:r>
            <a:r>
              <a:rPr lang="en-US" dirty="0" smtClean="0"/>
              <a:t>module</a:t>
            </a:r>
            <a:endParaRPr lang="en-US" alt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altLang="en-US" dirty="0"/>
          </a:p>
          <a:p>
            <a:pPr lvl="0"/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Advanced Manufacturing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2703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5076" y="2885704"/>
            <a:ext cx="1330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Accelerated Welding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Accelerated CNC Machining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77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Health Care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96040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ea typeface="ＭＳ Ｐゴシック" charset="0"/>
              </a:rPr>
              <a:t>Customer Service/IT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867257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40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6" y="0"/>
            <a:ext cx="8449294" cy="1638795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 smtClean="0"/>
              <a:t>Employer 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506" y="1448791"/>
            <a:ext cx="7742712" cy="495506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Sector </a:t>
            </a:r>
            <a:r>
              <a:rPr lang="en-US" sz="3000" dirty="0">
                <a:ea typeface="ＭＳ Ｐゴシック" charset="0"/>
              </a:rPr>
              <a:t>Board Guides Curriculum </a:t>
            </a:r>
            <a:r>
              <a:rPr lang="en-US" sz="3000" dirty="0" smtClean="0">
                <a:ea typeface="ＭＳ Ｐゴシック" charset="0"/>
              </a:rPr>
              <a:t>Decisions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Business </a:t>
            </a:r>
            <a:r>
              <a:rPr lang="en-US" sz="3000" dirty="0">
                <a:ea typeface="ＭＳ Ｐゴシック" charset="0"/>
              </a:rPr>
              <a:t>Partner Agreements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Industry partner tours/classroom visits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Student performance data shared with business partners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Student interviews with partners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3000" dirty="0" smtClean="0">
                <a:ea typeface="ＭＳ Ｐゴシック" charset="0"/>
              </a:rPr>
              <a:t> Simulated </a:t>
            </a:r>
            <a:r>
              <a:rPr lang="en-US" sz="3000" dirty="0">
                <a:ea typeface="ＭＳ Ｐゴシック" charset="0"/>
              </a:rPr>
              <a:t>Work Environment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Attendance requirements/tracking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Professional dress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</a:rPr>
              <a:t>Biweekly evaluations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b="1" u="sng" dirty="0" smtClean="0"/>
          </a:p>
          <a:p>
            <a:pPr lvl="0"/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7506" y="1448790"/>
            <a:ext cx="8039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158"/>
            <a:ext cx="8229600" cy="49030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Kim Becicka</a:t>
            </a:r>
          </a:p>
          <a:p>
            <a:pPr marL="0" indent="0">
              <a:buNone/>
            </a:pPr>
            <a:r>
              <a:rPr lang="en-US" dirty="0" smtClean="0"/>
              <a:t>Vice </a:t>
            </a:r>
            <a:r>
              <a:rPr lang="en-US" dirty="0"/>
              <a:t>President, Continuing Education and Training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r>
              <a:rPr lang="en-US" dirty="0" smtClean="0"/>
              <a:t>319-398-5525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Kim.Becicka@kirkwood.edu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Steve Olson</a:t>
            </a:r>
          </a:p>
          <a:p>
            <a:pPr marL="0" indent="0">
              <a:buNone/>
            </a:pPr>
            <a:r>
              <a:rPr lang="en-US" dirty="0" smtClean="0"/>
              <a:t>Regional Workforce Board Member</a:t>
            </a:r>
          </a:p>
          <a:p>
            <a:pPr marL="0" indent="0">
              <a:buNone/>
            </a:pPr>
            <a:r>
              <a:rPr lang="en-US" dirty="0" smtClean="0"/>
              <a:t>319-653-8942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Steve.olson@cbibt.com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/>
          <a:lstStyle/>
          <a:p>
            <a:pPr algn="l"/>
            <a:r>
              <a:rPr lang="en-US" dirty="0" smtClean="0"/>
              <a:t> Workforce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01025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/>
              <a:t>Iowa WORKS membership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13% do not have a high school diploma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52% have a high </a:t>
            </a:r>
            <a:r>
              <a:rPr lang="en-US" dirty="0"/>
              <a:t>s</a:t>
            </a:r>
            <a:r>
              <a:rPr lang="en-US" dirty="0" smtClean="0"/>
              <a:t>chool diploma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23% have some college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u="sng" dirty="0" smtClean="0"/>
              <a:t>Pathway Programming available through Iowa WORKS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82% complete training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100% of students who completed training and were exited from receiving services in FY2016 had obtained employment.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u="sng" dirty="0"/>
              <a:t>Kirkwood Community College Graduates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90% are employed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95% live or work in Iowa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0016" y="334016"/>
            <a:ext cx="6911438" cy="663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>
                <a:latin typeface="+mj-lt"/>
              </a:rPr>
              <a:t>Workforce System</a:t>
            </a:r>
            <a:endParaRPr lang="en-US" b="1" i="1" u="sng" dirty="0" smtClean="0">
              <a:latin typeface="+mj-lt"/>
            </a:endParaRPr>
          </a:p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9600" y="3784927"/>
            <a:ext cx="2253673" cy="981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Seamless System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Coordination among providers that supports and efficient and effective customer experience. 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880" y="5318442"/>
            <a:ext cx="1368302" cy="1403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Financial Services, Insurance, Customer Service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3294" y="5318441"/>
            <a:ext cx="1452415" cy="1403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Architecture, Construction and Engineering (ACE)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560" y="2753018"/>
            <a:ext cx="6135623" cy="668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Regional Workforce Development Board: Regional Plan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 </a:t>
            </a:r>
            <a:r>
              <a:rPr lang="en-US" sz="1200" dirty="0">
                <a:solidFill>
                  <a:schemeClr val="tx1"/>
                </a:solidFill>
              </a:rPr>
              <a:t>coordinate and align workforce programs to provide coordinated, complementary, and consistent services to job seekers and employers.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19797" y="2512475"/>
            <a:ext cx="0" cy="221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42243" y="3420752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85060" y="914400"/>
            <a:ext cx="3760520" cy="831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Federal Department of Labor: Workforce Investment and Opportunity Act (WIOA)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35" y="5299969"/>
            <a:ext cx="1433947" cy="1421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Advanced Manufacturing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5797" y="5328562"/>
            <a:ext cx="1318158" cy="139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Information Technology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7301" y="5328562"/>
            <a:ext cx="1354117" cy="139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Health Care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6355" y="5332360"/>
            <a:ext cx="1318158" cy="139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Transportation and Logistics Industry Sector Board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608" y="1859332"/>
            <a:ext cx="6951519" cy="653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Iowa Workforce Development: State Plan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must coordinate and align workforce programs to provide coordinated, complementary, and consistent services to job seekers and employers.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5709" y="3784928"/>
            <a:ext cx="2053772" cy="981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Industry Sector Board(s)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Identify workforce needs, develop and implement  industry strategies to </a:t>
            </a:r>
            <a:r>
              <a:rPr lang="en-US" sz="1000" dirty="0">
                <a:solidFill>
                  <a:schemeClr val="tx1"/>
                </a:solidFill>
              </a:rPr>
              <a:t>address </a:t>
            </a:r>
            <a:r>
              <a:rPr lang="en-US" sz="1000" dirty="0" smtClean="0">
                <a:solidFill>
                  <a:schemeClr val="tx1"/>
                </a:solidFill>
              </a:rPr>
              <a:t>regional workforce needs.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42906" y="3767116"/>
            <a:ext cx="1925781" cy="99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</a:rPr>
              <a:t>Career Pathways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Develop training </a:t>
            </a:r>
            <a:r>
              <a:rPr lang="en-US" sz="1000" dirty="0">
                <a:solidFill>
                  <a:schemeClr val="tx1"/>
                </a:solidFill>
              </a:rPr>
              <a:t>pathways that connect a pipeline of educated and skilled workers to current and emerging industries leading to self-sufficient </a:t>
            </a:r>
            <a:r>
              <a:rPr lang="en-US" sz="1000" dirty="0" smtClean="0">
                <a:solidFill>
                  <a:schemeClr val="tx1"/>
                </a:solidFill>
              </a:rPr>
              <a:t>careers.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19797" y="3421741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5579" y="3421741"/>
            <a:ext cx="0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3"/>
            <a:endCxn id="23" idx="1"/>
          </p:cNvCxnSpPr>
          <p:nvPr/>
        </p:nvCxnSpPr>
        <p:spPr>
          <a:xfrm>
            <a:off x="2863273" y="4275446"/>
            <a:ext cx="212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3"/>
            <a:endCxn id="24" idx="1"/>
          </p:cNvCxnSpPr>
          <p:nvPr/>
        </p:nvCxnSpPr>
        <p:spPr>
          <a:xfrm flipV="1">
            <a:off x="5129481" y="4266540"/>
            <a:ext cx="213425" cy="8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>
          <a:xfrm>
            <a:off x="4102595" y="4765964"/>
            <a:ext cx="0" cy="267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4255" y="5033818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4255" y="5033818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41418" y="5059823"/>
            <a:ext cx="1" cy="298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34031" y="5066209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42081" y="5052291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889172" y="5059823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8294255" y="5046820"/>
            <a:ext cx="825" cy="266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1881" y="914399"/>
            <a:ext cx="1769423" cy="83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Sector Partnership Leadership Council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51418" y="914399"/>
            <a:ext cx="1828801" cy="831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Future Ready Iowa</a:t>
            </a:r>
          </a:p>
        </p:txBody>
      </p:sp>
      <p:cxnSp>
        <p:nvCxnSpPr>
          <p:cNvPr id="3" name="Straight Connector 2"/>
          <p:cNvCxnSpPr>
            <a:endCxn id="19" idx="1"/>
          </p:cNvCxnSpPr>
          <p:nvPr/>
        </p:nvCxnSpPr>
        <p:spPr>
          <a:xfrm>
            <a:off x="1971304" y="1330036"/>
            <a:ext cx="2137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33" idx="1"/>
          </p:cNvCxnSpPr>
          <p:nvPr/>
        </p:nvCxnSpPr>
        <p:spPr>
          <a:xfrm flipV="1">
            <a:off x="5945580" y="1330036"/>
            <a:ext cx="20583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Regional Workforce Development Board </a:t>
            </a:r>
            <a:br>
              <a:rPr lang="en-US" sz="3200" dirty="0" smtClean="0"/>
            </a:br>
            <a:r>
              <a:rPr lang="en-US" sz="3200" dirty="0" smtClean="0"/>
              <a:t>Strategic Plan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01025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Two strategic priorities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en-US" u="sng" dirty="0" smtClean="0"/>
              <a:t>RWDB partnership with industry sector boards</a:t>
            </a:r>
          </a:p>
          <a:p>
            <a:pPr marL="914400" lvl="1" indent="-514350">
              <a:buAutoNum type="alphaLcParenR"/>
            </a:pPr>
            <a:r>
              <a:rPr lang="en-US" dirty="0" smtClean="0"/>
              <a:t>Workforce </a:t>
            </a:r>
            <a:r>
              <a:rPr lang="en-US" dirty="0"/>
              <a:t>board members </a:t>
            </a:r>
            <a:r>
              <a:rPr lang="en-US" dirty="0" smtClean="0"/>
              <a:t>are encouraged to participate on </a:t>
            </a:r>
            <a:r>
              <a:rPr lang="en-US" dirty="0"/>
              <a:t>Sector </a:t>
            </a:r>
            <a:r>
              <a:rPr lang="en-US" dirty="0" smtClean="0"/>
              <a:t>Boards to enhance continuity.</a:t>
            </a:r>
          </a:p>
          <a:p>
            <a:pPr marL="914400" lvl="1" indent="-514350">
              <a:buAutoNum type="alphaLcParenR"/>
            </a:pPr>
            <a:r>
              <a:rPr lang="en-US" dirty="0" smtClean="0"/>
              <a:t>Sector </a:t>
            </a:r>
            <a:r>
              <a:rPr lang="en-US" dirty="0"/>
              <a:t>Boards provide updates to workforce board.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u="sng" dirty="0" smtClean="0"/>
              <a:t>RWDB partnership with industry sector boards on pathway development</a:t>
            </a:r>
          </a:p>
          <a:p>
            <a:pPr marL="914400" lvl="1" indent="-514350">
              <a:buAutoNum type="alphaLcParenR"/>
            </a:pPr>
            <a:r>
              <a:rPr lang="en-US" dirty="0" smtClean="0"/>
              <a:t>Businesses forming relationships with One-Stop staff to inform them of career pathways and industry needs.</a:t>
            </a:r>
          </a:p>
          <a:p>
            <a:pPr marL="914400" lvl="1" indent="-514350">
              <a:buAutoNum type="alphaLcParenR"/>
            </a:pPr>
            <a:r>
              <a:rPr lang="en-US" dirty="0" smtClean="0"/>
              <a:t>Businesses working in partnership with One-Stop office to offer career exploration specific to industry. Building prospective employee pipeline and informing interested members of training options to pursue.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6508"/>
            <a:ext cx="85344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RWDB: Maximizing Partnership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1309"/>
            <a:ext cx="8534400" cy="43686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934511"/>
              </p:ext>
            </p:extLst>
          </p:nvPr>
        </p:nvGraphicFramePr>
        <p:xfrm>
          <a:off x="249381" y="821666"/>
          <a:ext cx="7879278" cy="580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3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Impact of policies and practices in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01025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u="sng" dirty="0" smtClean="0"/>
              <a:t>State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Sector Partnership Leadership Council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Legislation and funding to implement GAP Tuition Assistance and Pathways programming through all Community </a:t>
            </a:r>
            <a:r>
              <a:rPr lang="en-US" dirty="0" smtClean="0"/>
              <a:t>Colleges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>
              <a:buFont typeface="Wingdings" pitchFamily="2" charset="2"/>
              <a:buChar char="q"/>
            </a:pPr>
            <a:r>
              <a:rPr lang="en-US" u="sng" dirty="0"/>
              <a:t> </a:t>
            </a:r>
            <a:r>
              <a:rPr lang="en-US" u="sng" dirty="0" smtClean="0"/>
              <a:t>Regional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Economic Development representatives on industry sector boards and ex-</a:t>
            </a:r>
            <a:r>
              <a:rPr lang="en-US" dirty="0"/>
              <a:t>o</a:t>
            </a:r>
            <a:r>
              <a:rPr lang="en-US" dirty="0" smtClean="0"/>
              <a:t>fficio on RWDB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Policies and practices targeted on available workforce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/>
              <a:t>RWDB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7690"/>
            <a:ext cx="8201025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 Lesson learned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Takes time to move the needle with a state and government body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detailed board positions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representation of diverse industries</a:t>
            </a:r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u="sng" dirty="0" smtClean="0"/>
              <a:t>Advice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Focus on targeted strategies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Relationship development among board members to build trust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Approach problems with an open mind: listen to all sides and then form decisions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Serve as an advocate for the selected service provider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B230-3466-430B-8047-410322316C6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1D7629642A041A5B59BCEF87E420B" ma:contentTypeVersion="0" ma:contentTypeDescription="Create a new document." ma:contentTypeScope="" ma:versionID="882900ab7673271e15f7602512752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B6F10-7894-4458-8123-CF9152E28E4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4D26AB-11DF-4540-9E3C-A24C92E05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89677-0FA9-4D53-AC09-FA1D49951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2147</Words>
  <Application>Microsoft Office PowerPoint</Application>
  <PresentationFormat>On-screen Show (4:3)</PresentationFormat>
  <Paragraphs>473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Community Colleges and Workforce Investment Board  Imperative Partnerships that Align Labor Market  Demand and Supply</vt:lpstr>
      <vt:lpstr>Kirkwood  Community  College  </vt:lpstr>
      <vt:lpstr> Workforce Snapshot</vt:lpstr>
      <vt:lpstr> Workforce Snapshot</vt:lpstr>
      <vt:lpstr>        </vt:lpstr>
      <vt:lpstr>Regional Workforce Development Board  Strategic Plan Implementation</vt:lpstr>
      <vt:lpstr> RWDB: Maximizing Partnership   </vt:lpstr>
      <vt:lpstr>Impact of policies and practices in economic development</vt:lpstr>
      <vt:lpstr>RWDB </vt:lpstr>
      <vt:lpstr>A Deeper Dive</vt:lpstr>
      <vt:lpstr>Getting Started</vt:lpstr>
      <vt:lpstr>Getting Started</vt:lpstr>
      <vt:lpstr>Advanced Manufacturing  Sector Board: Business Case</vt:lpstr>
      <vt:lpstr>Advanced Manufacturing Sector Board: How Did We Get Started?</vt:lpstr>
      <vt:lpstr>Advanced Manufacturing Sector Board: How Did We Get Started?</vt:lpstr>
      <vt:lpstr>Advanced Manufacturing Sector Board: How Did We Get Started?</vt:lpstr>
      <vt:lpstr>Advanced Manufacturing  Sector Board: Goals at Start Up</vt:lpstr>
      <vt:lpstr>Advanced Manufacturing  Sector Board: New Goals</vt:lpstr>
      <vt:lpstr>Value Add</vt:lpstr>
      <vt:lpstr>Workforce Strategy Themes  Across Sector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Health Care Occupation Outlook in Iowa between 2012-2022 </vt:lpstr>
      <vt:lpstr>  2012-2022 Projections Fastest Growing Health Care Occupations in Region 10  </vt:lpstr>
      <vt:lpstr>  2012-2022 Projections Health Care Occupations with the Most Openings in Region 10 </vt:lpstr>
      <vt:lpstr>  Health Care CAREER PATHWAYS MAP </vt:lpstr>
      <vt:lpstr>  Health Care Non-Clinical CAREER PATHWAYS MAP </vt:lpstr>
      <vt:lpstr>  Health Care Clinical CAREER PATHWAY MAP </vt:lpstr>
      <vt:lpstr>Occupation Awareness</vt:lpstr>
      <vt:lpstr>Assess Edu. and Training Needs/ Training Pathway Development</vt:lpstr>
      <vt:lpstr>Advanced Manufacturing</vt:lpstr>
      <vt:lpstr>Health Care</vt:lpstr>
      <vt:lpstr>Customer Service/IT</vt:lpstr>
      <vt:lpstr>Employer Engagement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Wiese</dc:creator>
  <cp:lastModifiedBy>Windows User</cp:lastModifiedBy>
  <cp:revision>577</cp:revision>
  <cp:lastPrinted>2015-04-10T13:17:47Z</cp:lastPrinted>
  <dcterms:created xsi:type="dcterms:W3CDTF">2011-04-29T16:23:06Z</dcterms:created>
  <dcterms:modified xsi:type="dcterms:W3CDTF">2017-01-23T21:36:14Z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0x010100D701D7629642A041A5B59BCEF87E420B</vt:lpwstr>
  </property>
</Properties>
</file>